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57" r:id="rId4"/>
    <p:sldId id="256" r:id="rId5"/>
    <p:sldId id="261" r:id="rId6"/>
    <p:sldId id="260" r:id="rId7"/>
    <p:sldId id="264" r:id="rId8"/>
    <p:sldId id="265" r:id="rId9"/>
    <p:sldId id="263" r:id="rId10"/>
    <p:sldId id="262" r:id="rId11"/>
    <p:sldId id="267" r:id="rId12"/>
    <p:sldId id="266"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522"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5EE7093-1B6A-4445-8D53-90D7C43DA4F7}" type="datetimeFigureOut">
              <a:rPr lang="ru-RU" smtClean="0"/>
              <a:t>17.01.2024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6A4820-B001-482E-9CEC-060E62D3D1CE}" type="slidenum">
              <a:rPr lang="ru-RU" smtClean="0"/>
              <a:t>‹#›</a:t>
            </a:fld>
            <a:endParaRPr lang="ru-RU"/>
          </a:p>
        </p:txBody>
      </p:sp>
    </p:spTree>
    <p:extLst>
      <p:ext uri="{BB962C8B-B14F-4D97-AF65-F5344CB8AC3E}">
        <p14:creationId xmlns:p14="http://schemas.microsoft.com/office/powerpoint/2010/main" val="3982036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EE7093-1B6A-4445-8D53-90D7C43DA4F7}" type="datetimeFigureOut">
              <a:rPr lang="ru-RU" smtClean="0"/>
              <a:t>17.01.2024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6A4820-B001-482E-9CEC-060E62D3D1CE}" type="slidenum">
              <a:rPr lang="ru-RU" smtClean="0"/>
              <a:t>‹#›</a:t>
            </a:fld>
            <a:endParaRPr lang="ru-RU"/>
          </a:p>
        </p:txBody>
      </p:sp>
    </p:spTree>
    <p:extLst>
      <p:ext uri="{BB962C8B-B14F-4D97-AF65-F5344CB8AC3E}">
        <p14:creationId xmlns:p14="http://schemas.microsoft.com/office/powerpoint/2010/main" val="33395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EE7093-1B6A-4445-8D53-90D7C43DA4F7}" type="datetimeFigureOut">
              <a:rPr lang="ru-RU" smtClean="0"/>
              <a:t>17.01.2024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6A4820-B001-482E-9CEC-060E62D3D1CE}" type="slidenum">
              <a:rPr lang="ru-RU" smtClean="0"/>
              <a:t>‹#›</a:t>
            </a:fld>
            <a:endParaRPr lang="ru-RU"/>
          </a:p>
        </p:txBody>
      </p:sp>
    </p:spTree>
    <p:extLst>
      <p:ext uri="{BB962C8B-B14F-4D97-AF65-F5344CB8AC3E}">
        <p14:creationId xmlns:p14="http://schemas.microsoft.com/office/powerpoint/2010/main" val="4288280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EE7093-1B6A-4445-8D53-90D7C43DA4F7}" type="datetimeFigureOut">
              <a:rPr lang="ru-RU" smtClean="0"/>
              <a:t>17.01.2024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6A4820-B001-482E-9CEC-060E62D3D1CE}" type="slidenum">
              <a:rPr lang="ru-RU" smtClean="0"/>
              <a:t>‹#›</a:t>
            </a:fld>
            <a:endParaRPr lang="ru-RU"/>
          </a:p>
        </p:txBody>
      </p:sp>
    </p:spTree>
    <p:extLst>
      <p:ext uri="{BB962C8B-B14F-4D97-AF65-F5344CB8AC3E}">
        <p14:creationId xmlns:p14="http://schemas.microsoft.com/office/powerpoint/2010/main" val="257823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5EE7093-1B6A-4445-8D53-90D7C43DA4F7}" type="datetimeFigureOut">
              <a:rPr lang="ru-RU" smtClean="0"/>
              <a:t>17.01.2024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6A4820-B001-482E-9CEC-060E62D3D1CE}" type="slidenum">
              <a:rPr lang="ru-RU" smtClean="0"/>
              <a:t>‹#›</a:t>
            </a:fld>
            <a:endParaRPr lang="ru-RU"/>
          </a:p>
        </p:txBody>
      </p:sp>
    </p:spTree>
    <p:extLst>
      <p:ext uri="{BB962C8B-B14F-4D97-AF65-F5344CB8AC3E}">
        <p14:creationId xmlns:p14="http://schemas.microsoft.com/office/powerpoint/2010/main" val="116334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5EE7093-1B6A-4445-8D53-90D7C43DA4F7}" type="datetimeFigureOut">
              <a:rPr lang="ru-RU" smtClean="0"/>
              <a:t>17.01.2024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6A4820-B001-482E-9CEC-060E62D3D1CE}" type="slidenum">
              <a:rPr lang="ru-RU" smtClean="0"/>
              <a:t>‹#›</a:t>
            </a:fld>
            <a:endParaRPr lang="ru-RU"/>
          </a:p>
        </p:txBody>
      </p:sp>
    </p:spTree>
    <p:extLst>
      <p:ext uri="{BB962C8B-B14F-4D97-AF65-F5344CB8AC3E}">
        <p14:creationId xmlns:p14="http://schemas.microsoft.com/office/powerpoint/2010/main" val="2020848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5EE7093-1B6A-4445-8D53-90D7C43DA4F7}" type="datetimeFigureOut">
              <a:rPr lang="ru-RU" smtClean="0"/>
              <a:t>17.01.2024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D6A4820-B001-482E-9CEC-060E62D3D1CE}" type="slidenum">
              <a:rPr lang="ru-RU" smtClean="0"/>
              <a:t>‹#›</a:t>
            </a:fld>
            <a:endParaRPr lang="ru-RU"/>
          </a:p>
        </p:txBody>
      </p:sp>
    </p:spTree>
    <p:extLst>
      <p:ext uri="{BB962C8B-B14F-4D97-AF65-F5344CB8AC3E}">
        <p14:creationId xmlns:p14="http://schemas.microsoft.com/office/powerpoint/2010/main" val="1374954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5EE7093-1B6A-4445-8D53-90D7C43DA4F7}" type="datetimeFigureOut">
              <a:rPr lang="ru-RU" smtClean="0"/>
              <a:t>17.01.2024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D6A4820-B001-482E-9CEC-060E62D3D1CE}" type="slidenum">
              <a:rPr lang="ru-RU" smtClean="0"/>
              <a:t>‹#›</a:t>
            </a:fld>
            <a:endParaRPr lang="ru-RU"/>
          </a:p>
        </p:txBody>
      </p:sp>
    </p:spTree>
    <p:extLst>
      <p:ext uri="{BB962C8B-B14F-4D97-AF65-F5344CB8AC3E}">
        <p14:creationId xmlns:p14="http://schemas.microsoft.com/office/powerpoint/2010/main" val="3366585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EE7093-1B6A-4445-8D53-90D7C43DA4F7}" type="datetimeFigureOut">
              <a:rPr lang="ru-RU" smtClean="0"/>
              <a:t>17.01.2024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D6A4820-B001-482E-9CEC-060E62D3D1CE}" type="slidenum">
              <a:rPr lang="ru-RU" smtClean="0"/>
              <a:t>‹#›</a:t>
            </a:fld>
            <a:endParaRPr lang="ru-RU"/>
          </a:p>
        </p:txBody>
      </p:sp>
    </p:spTree>
    <p:extLst>
      <p:ext uri="{BB962C8B-B14F-4D97-AF65-F5344CB8AC3E}">
        <p14:creationId xmlns:p14="http://schemas.microsoft.com/office/powerpoint/2010/main" val="2435379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5EE7093-1B6A-4445-8D53-90D7C43DA4F7}" type="datetimeFigureOut">
              <a:rPr lang="ru-RU" smtClean="0"/>
              <a:t>17.01.2024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6A4820-B001-482E-9CEC-060E62D3D1CE}" type="slidenum">
              <a:rPr lang="ru-RU" smtClean="0"/>
              <a:t>‹#›</a:t>
            </a:fld>
            <a:endParaRPr lang="ru-RU"/>
          </a:p>
        </p:txBody>
      </p:sp>
    </p:spTree>
    <p:extLst>
      <p:ext uri="{BB962C8B-B14F-4D97-AF65-F5344CB8AC3E}">
        <p14:creationId xmlns:p14="http://schemas.microsoft.com/office/powerpoint/2010/main" val="1884475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5EE7093-1B6A-4445-8D53-90D7C43DA4F7}" type="datetimeFigureOut">
              <a:rPr lang="ru-RU" smtClean="0"/>
              <a:t>17.01.2024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6A4820-B001-482E-9CEC-060E62D3D1CE}" type="slidenum">
              <a:rPr lang="ru-RU" smtClean="0"/>
              <a:t>‹#›</a:t>
            </a:fld>
            <a:endParaRPr lang="ru-RU"/>
          </a:p>
        </p:txBody>
      </p:sp>
    </p:spTree>
    <p:extLst>
      <p:ext uri="{BB962C8B-B14F-4D97-AF65-F5344CB8AC3E}">
        <p14:creationId xmlns:p14="http://schemas.microsoft.com/office/powerpoint/2010/main" val="2530311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E7093-1B6A-4445-8D53-90D7C43DA4F7}" type="datetimeFigureOut">
              <a:rPr lang="ru-RU" smtClean="0"/>
              <a:t>17.01.2024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A4820-B001-482E-9CEC-060E62D3D1CE}" type="slidenum">
              <a:rPr lang="ru-RU" smtClean="0"/>
              <a:t>‹#›</a:t>
            </a:fld>
            <a:endParaRPr lang="ru-RU"/>
          </a:p>
        </p:txBody>
      </p:sp>
    </p:spTree>
    <p:extLst>
      <p:ext uri="{BB962C8B-B14F-4D97-AF65-F5344CB8AC3E}">
        <p14:creationId xmlns:p14="http://schemas.microsoft.com/office/powerpoint/2010/main" val="346529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 y="-12576"/>
            <a:ext cx="9139943" cy="6858000"/>
          </a:xfrm>
          <a:prstGeom prst="rect">
            <a:avLst/>
          </a:prstGeom>
        </p:spPr>
      </p:pic>
      <p:sp>
        <p:nvSpPr>
          <p:cNvPr id="4" name="Заголовок 3"/>
          <p:cNvSpPr>
            <a:spLocks noGrp="1"/>
          </p:cNvSpPr>
          <p:nvPr>
            <p:ph type="ctrTitle"/>
          </p:nvPr>
        </p:nvSpPr>
        <p:spPr>
          <a:xfrm>
            <a:off x="323528" y="2130425"/>
            <a:ext cx="8424936" cy="2234679"/>
          </a:xfrm>
        </p:spPr>
        <p:txBody>
          <a:bodyPr/>
          <a:lstStyle/>
          <a:p>
            <a:r>
              <a:rPr lang="ru-RU" b="1" dirty="0">
                <a:latin typeface="Times New Roman" panose="02020603050405020304" pitchFamily="18" charset="0"/>
                <a:cs typeface="Times New Roman" panose="02020603050405020304" pitchFamily="18" charset="0"/>
              </a:rPr>
              <a:t>Многофункциональное пособие </a:t>
            </a:r>
            <a:r>
              <a:rPr lang="ru-RU" b="1" dirty="0" smtClean="0">
                <a:latin typeface="Times New Roman" panose="02020603050405020304" pitchFamily="18" charset="0"/>
                <a:cs typeface="Times New Roman" panose="02020603050405020304" pitchFamily="18" charset="0"/>
              </a:rPr>
              <a:t>«</a:t>
            </a:r>
            <a:r>
              <a:rPr lang="ru-RU" b="1" dirty="0" err="1" smtClean="0">
                <a:latin typeface="Times New Roman" panose="02020603050405020304" pitchFamily="18" charset="0"/>
                <a:cs typeface="Times New Roman" panose="02020603050405020304" pitchFamily="18" charset="0"/>
              </a:rPr>
              <a:t>Речевичок</a:t>
            </a:r>
            <a:r>
              <a:rPr lang="ru-RU" b="1" dirty="0" smtClean="0">
                <a:latin typeface="Times New Roman" panose="02020603050405020304" pitchFamily="18" charset="0"/>
                <a:cs typeface="Times New Roman" panose="02020603050405020304" pitchFamily="18" charset="0"/>
              </a:rPr>
              <a:t>» </a:t>
            </a:r>
            <a:br>
              <a:rPr lang="ru-RU" b="1" dirty="0" smtClean="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
        <p:nvSpPr>
          <p:cNvPr id="6" name="Подзаголовок 5"/>
          <p:cNvSpPr>
            <a:spLocks noGrp="1"/>
          </p:cNvSpPr>
          <p:nvPr>
            <p:ph type="subTitle" idx="1"/>
          </p:nvPr>
        </p:nvSpPr>
        <p:spPr>
          <a:xfrm>
            <a:off x="467544" y="404664"/>
            <a:ext cx="8676456" cy="1728192"/>
          </a:xfrm>
        </p:spPr>
        <p:txBody>
          <a:bodyPr>
            <a:normAutofit/>
          </a:bodyPr>
          <a:lstStyle/>
          <a:p>
            <a:r>
              <a:rPr lang="ru-RU" sz="1600" b="1" dirty="0" smtClean="0">
                <a:solidFill>
                  <a:schemeClr val="accent4">
                    <a:lumMod val="10000"/>
                  </a:schemeClr>
                </a:solidFill>
                <a:latin typeface="Times New Roman" panose="02020603050405020304" pitchFamily="18" charset="0"/>
                <a:cs typeface="Times New Roman" panose="02020603050405020304" pitchFamily="18" charset="0"/>
              </a:rPr>
              <a:t>МУНИЦИПАЛЬНОЕ ДОШКОЛЬНОЕ ОБРАЗОВАТЕЛЬНОЕ АВТОНОМНОЕ УЧРЕЖДЕНИЕ «ЦЕНТР РАЗВИТИЯ РЕБЕНКА ДЕТСКИЙ САД №56 «НАДЕЖДА» г. ОРСКА»</a:t>
            </a:r>
          </a:p>
          <a:p>
            <a:endParaRPr lang="ru-RU" dirty="0"/>
          </a:p>
        </p:txBody>
      </p:sp>
      <p:sp>
        <p:nvSpPr>
          <p:cNvPr id="8" name="Прямоугольник 7"/>
          <p:cNvSpPr/>
          <p:nvPr/>
        </p:nvSpPr>
        <p:spPr>
          <a:xfrm>
            <a:off x="2123728" y="5805264"/>
            <a:ext cx="6192688" cy="369332"/>
          </a:xfrm>
          <a:prstGeom prst="rect">
            <a:avLst/>
          </a:prstGeom>
        </p:spPr>
        <p:txBody>
          <a:bodyPr wrap="square">
            <a:spAutoFit/>
          </a:bodyPr>
          <a:lstStyle/>
          <a:p>
            <a:pPr algn="ctr"/>
            <a:r>
              <a:rPr lang="ru-RU" dirty="0" smtClean="0">
                <a:solidFill>
                  <a:schemeClr val="accent4">
                    <a:lumMod val="10000"/>
                  </a:schemeClr>
                </a:solidFill>
                <a:latin typeface="Times New Roman" panose="02020603050405020304" pitchFamily="18" charset="0"/>
                <a:cs typeface="Times New Roman" panose="02020603050405020304" pitchFamily="18" charset="0"/>
              </a:rPr>
              <a:t>Выполнила :  воспитатель 1 категории Платонова. Ю.К. </a:t>
            </a:r>
            <a:endParaRPr lang="ru-RU" dirty="0">
              <a:solidFill>
                <a:schemeClr val="accent4">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570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6" name="Подзаголовок 5"/>
          <p:cNvSpPr>
            <a:spLocks noGrp="1"/>
          </p:cNvSpPr>
          <p:nvPr>
            <p:ph type="subTitle" idx="1"/>
          </p:nvPr>
        </p:nvSpPr>
        <p:spPr>
          <a:xfrm>
            <a:off x="4788024" y="188640"/>
            <a:ext cx="4176464" cy="6192688"/>
          </a:xfrm>
        </p:spPr>
        <p:txBody>
          <a:bodyPr>
            <a:noAutofit/>
          </a:bodyPr>
          <a:lstStyle/>
          <a:p>
            <a:pPr algn="l"/>
            <a:r>
              <a:rPr lang="ru-RU" sz="2000" b="1" dirty="0">
                <a:solidFill>
                  <a:schemeClr val="tx1"/>
                </a:solidFill>
                <a:latin typeface="Times New Roman" panose="02020603050405020304" pitchFamily="18" charset="0"/>
                <a:cs typeface="Times New Roman" panose="02020603050405020304" pitchFamily="18" charset="0"/>
              </a:rPr>
              <a:t>Игра «Собери слова»</a:t>
            </a:r>
          </a:p>
          <a:p>
            <a:pPr algn="l"/>
            <a:r>
              <a:rPr lang="ru-RU" sz="2000" b="1" dirty="0">
                <a:solidFill>
                  <a:schemeClr val="tx1"/>
                </a:solidFill>
                <a:latin typeface="Times New Roman" panose="02020603050405020304" pitchFamily="18" charset="0"/>
                <a:cs typeface="Times New Roman" panose="02020603050405020304" pitchFamily="18" charset="0"/>
              </a:rPr>
              <a:t>Цель</a:t>
            </a:r>
            <a:r>
              <a:rPr lang="ru-RU" sz="2000" dirty="0">
                <a:solidFill>
                  <a:schemeClr val="tx1"/>
                </a:solidFill>
                <a:latin typeface="Times New Roman" panose="02020603050405020304" pitchFamily="18" charset="0"/>
                <a:cs typeface="Times New Roman" panose="02020603050405020304" pitchFamily="18" charset="0"/>
              </a:rPr>
              <a:t>: автоматизировать навык чтения, автоматизировать звукопроизношение, развитие памяти.</a:t>
            </a:r>
          </a:p>
          <a:p>
            <a:pPr algn="l"/>
            <a:r>
              <a:rPr lang="ru-RU" sz="2000" b="1" dirty="0">
                <a:solidFill>
                  <a:schemeClr val="tx1"/>
                </a:solidFill>
                <a:latin typeface="Times New Roman" panose="02020603050405020304" pitchFamily="18" charset="0"/>
                <a:cs typeface="Times New Roman" panose="02020603050405020304" pitchFamily="18" charset="0"/>
              </a:rPr>
              <a:t>Ход игры: </a:t>
            </a:r>
            <a:r>
              <a:rPr lang="ru-RU" sz="2000" dirty="0">
                <a:solidFill>
                  <a:schemeClr val="tx1"/>
                </a:solidFill>
                <a:latin typeface="Times New Roman" panose="02020603050405020304" pitchFamily="18" charset="0"/>
                <a:cs typeface="Times New Roman" panose="02020603050405020304" pitchFamily="18" charset="0"/>
              </a:rPr>
              <a:t>подобрать пары дисков, опираясь на разметку. Надеть диски на крепежи и, крутя диски произвольным образом, читать то, что сложилось, говорить, получилось ли слово или просто бессмысленный набор букв.</a:t>
            </a:r>
          </a:p>
          <a:p>
            <a:pPr algn="l"/>
            <a:r>
              <a:rPr lang="ru-RU" sz="2000" b="1" dirty="0">
                <a:solidFill>
                  <a:schemeClr val="tx1"/>
                </a:solidFill>
                <a:latin typeface="Times New Roman" panose="02020603050405020304" pitchFamily="18" charset="0"/>
                <a:cs typeface="Times New Roman" panose="02020603050405020304" pitchFamily="18" charset="0"/>
              </a:rPr>
              <a:t>Варианты заданий:</a:t>
            </a:r>
          </a:p>
          <a:p>
            <a:pPr algn="l"/>
            <a:r>
              <a:rPr lang="ru-RU" sz="2000" dirty="0">
                <a:solidFill>
                  <a:schemeClr val="tx1"/>
                </a:solidFill>
                <a:latin typeface="Times New Roman" panose="02020603050405020304" pitchFamily="18" charset="0"/>
                <a:cs typeface="Times New Roman" panose="02020603050405020304" pitchFamily="18" charset="0"/>
              </a:rPr>
              <a:t>– сколько в слове гласных/согласных;</a:t>
            </a:r>
          </a:p>
          <a:p>
            <a:pPr algn="l"/>
            <a:r>
              <a:rPr lang="ru-RU" sz="2000" dirty="0">
                <a:solidFill>
                  <a:schemeClr val="tx1"/>
                </a:solidFill>
                <a:latin typeface="Times New Roman" panose="02020603050405020304" pitchFamily="18" charset="0"/>
                <a:cs typeface="Times New Roman" panose="02020603050405020304" pitchFamily="18" charset="0"/>
              </a:rPr>
              <a:t>– назвать только мягкие/твердые/глухие/звонкие согласные звуки;</a:t>
            </a:r>
          </a:p>
          <a:p>
            <a:pPr algn="l"/>
            <a:r>
              <a:rPr lang="ru-RU" sz="2000" dirty="0">
                <a:solidFill>
                  <a:schemeClr val="tx1"/>
                </a:solidFill>
                <a:latin typeface="Times New Roman" panose="02020603050405020304" pitchFamily="18" charset="0"/>
                <a:cs typeface="Times New Roman" panose="02020603050405020304" pitchFamily="18" charset="0"/>
              </a:rPr>
              <a:t>– назвать количество слогов;</a:t>
            </a:r>
          </a:p>
          <a:p>
            <a:pPr algn="l"/>
            <a:r>
              <a:rPr lang="ru-RU" sz="2000" dirty="0">
                <a:solidFill>
                  <a:schemeClr val="tx1"/>
                </a:solidFill>
                <a:latin typeface="Times New Roman" panose="02020603050405020304" pitchFamily="18" charset="0"/>
                <a:cs typeface="Times New Roman" panose="02020603050405020304" pitchFamily="18" charset="0"/>
              </a:rPr>
              <a:t>– назвать ударный слог в слове.</a:t>
            </a:r>
          </a:p>
          <a:p>
            <a:pPr algn="l"/>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l="10225" t="3924" r="19535"/>
          <a:stretch/>
        </p:blipFill>
        <p:spPr>
          <a:xfrm>
            <a:off x="107504" y="1124744"/>
            <a:ext cx="4705350" cy="3050480"/>
          </a:xfrm>
          <a:prstGeom prst="rect">
            <a:avLst/>
          </a:prstGeom>
        </p:spPr>
      </p:pic>
    </p:spTree>
    <p:extLst>
      <p:ext uri="{BB962C8B-B14F-4D97-AF65-F5344CB8AC3E}">
        <p14:creationId xmlns:p14="http://schemas.microsoft.com/office/powerpoint/2010/main" val="146563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6" name="Подзаголовок 5"/>
          <p:cNvSpPr>
            <a:spLocks noGrp="1"/>
          </p:cNvSpPr>
          <p:nvPr>
            <p:ph type="subTitle" idx="1"/>
          </p:nvPr>
        </p:nvSpPr>
        <p:spPr>
          <a:xfrm>
            <a:off x="4571998" y="476670"/>
            <a:ext cx="4248473" cy="5162129"/>
          </a:xfrm>
        </p:spPr>
        <p:txBody>
          <a:bodyPr>
            <a:normAutofit fontScale="77500" lnSpcReduction="20000"/>
          </a:bodyPr>
          <a:lstStyle/>
          <a:p>
            <a:pPr algn="l"/>
            <a:r>
              <a:rPr lang="ru-RU" b="1" dirty="0">
                <a:solidFill>
                  <a:schemeClr val="tx1"/>
                </a:solidFill>
                <a:latin typeface="Times New Roman" panose="02020603050405020304" pitchFamily="18" charset="0"/>
                <a:cs typeface="Times New Roman" panose="02020603050405020304" pitchFamily="18" charset="0"/>
              </a:rPr>
              <a:t>Игра «Найди пару»</a:t>
            </a:r>
          </a:p>
          <a:p>
            <a:pPr algn="l"/>
            <a:r>
              <a:rPr lang="ru-RU" b="1" dirty="0">
                <a:solidFill>
                  <a:schemeClr val="tx1"/>
                </a:solidFill>
                <a:latin typeface="Times New Roman" panose="02020603050405020304" pitchFamily="18" charset="0"/>
                <a:cs typeface="Times New Roman" panose="02020603050405020304" pitchFamily="18" charset="0"/>
              </a:rPr>
              <a:t>Цель</a:t>
            </a:r>
            <a:r>
              <a:rPr lang="ru-RU" dirty="0">
                <a:solidFill>
                  <a:schemeClr val="tx1"/>
                </a:solidFill>
                <a:latin typeface="Times New Roman" panose="02020603050405020304" pitchFamily="18" charset="0"/>
                <a:cs typeface="Times New Roman" panose="02020603050405020304" pitchFamily="18" charset="0"/>
              </a:rPr>
              <a:t>: Упражнять детей в подборе слов, отличающихся друг от друга одним звуком, развивать фонематический слух.</a:t>
            </a:r>
          </a:p>
          <a:p>
            <a:pPr algn="l"/>
            <a:r>
              <a:rPr lang="ru-RU" b="1" dirty="0">
                <a:solidFill>
                  <a:schemeClr val="tx1"/>
                </a:solidFill>
                <a:latin typeface="Times New Roman" panose="02020603050405020304" pitchFamily="18" charset="0"/>
                <a:cs typeface="Times New Roman" panose="02020603050405020304" pitchFamily="18" charset="0"/>
              </a:rPr>
              <a:t>Ход игры</a:t>
            </a:r>
            <a:r>
              <a:rPr lang="ru-RU" dirty="0">
                <a:solidFill>
                  <a:schemeClr val="tx1"/>
                </a:solidFill>
                <a:latin typeface="Times New Roman" panose="02020603050405020304" pitchFamily="18" charset="0"/>
                <a:cs typeface="Times New Roman" panose="02020603050405020304" pitchFamily="18" charset="0"/>
              </a:rPr>
              <a:t>: два диска с предметными картинками, крутя диски произвольным образом, надо подобрать картинки которые отличаются друг от друга одним звуком.</a:t>
            </a:r>
          </a:p>
          <a:p>
            <a:pPr algn="l"/>
            <a:r>
              <a:rPr lang="ru-RU" dirty="0">
                <a:solidFill>
                  <a:schemeClr val="tx1"/>
                </a:solidFill>
                <a:latin typeface="Times New Roman" panose="02020603050405020304" pitchFamily="18" charset="0"/>
                <a:cs typeface="Times New Roman" panose="02020603050405020304" pitchFamily="18" charset="0"/>
              </a:rPr>
              <a:t>Например: уточка-удочка.</a:t>
            </a:r>
          </a:p>
          <a:p>
            <a:endParaRPr lang="ru-RU" dirty="0"/>
          </a:p>
        </p:txBody>
      </p:sp>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l="17082" t="4074" r="11901"/>
          <a:stretch/>
        </p:blipFill>
        <p:spPr>
          <a:xfrm rot="5400000">
            <a:off x="-523939" y="1396146"/>
            <a:ext cx="5511357" cy="3528392"/>
          </a:xfrm>
          <a:prstGeom prst="rect">
            <a:avLst/>
          </a:prstGeom>
        </p:spPr>
      </p:pic>
    </p:spTree>
    <p:extLst>
      <p:ext uri="{BB962C8B-B14F-4D97-AF65-F5344CB8AC3E}">
        <p14:creationId xmlns:p14="http://schemas.microsoft.com/office/powerpoint/2010/main" val="3209973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9" y="0"/>
            <a:ext cx="9139943" cy="6858000"/>
          </a:xfrm>
          <a:prstGeom prst="rect">
            <a:avLst/>
          </a:prstGeom>
        </p:spPr>
      </p:pic>
      <p:sp>
        <p:nvSpPr>
          <p:cNvPr id="4" name="Заголовок 3"/>
          <p:cNvSpPr>
            <a:spLocks noGrp="1"/>
          </p:cNvSpPr>
          <p:nvPr>
            <p:ph type="ctrTitle"/>
          </p:nvPr>
        </p:nvSpPr>
        <p:spPr>
          <a:xfrm>
            <a:off x="4788024" y="2564904"/>
            <a:ext cx="4248472" cy="3600400"/>
          </a:xfrm>
        </p:spPr>
        <p:txBody>
          <a:bodyPr>
            <a:noAutofit/>
          </a:bodyPr>
          <a:lstStyle/>
          <a:p>
            <a:pPr algn="l"/>
            <a:r>
              <a:rPr lang="ru-RU" sz="2000" b="1" dirty="0">
                <a:latin typeface="Times New Roman" panose="02020603050405020304" pitchFamily="18" charset="0"/>
                <a:cs typeface="Times New Roman" panose="02020603050405020304" pitchFamily="18" charset="0"/>
              </a:rPr>
              <a:t>Игра «Составь слово»</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Цель: Совершенствование навыков звукового анализа слова. Обучение осмысленному чтению.</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Ход игры: предложите ребенку по картинке собрать слово из букв, и выложить звуковой анализ слова.</a:t>
            </a:r>
          </a:p>
        </p:txBody>
      </p:sp>
      <p:sp>
        <p:nvSpPr>
          <p:cNvPr id="6" name="Подзаголовок 5"/>
          <p:cNvSpPr>
            <a:spLocks noGrp="1"/>
          </p:cNvSpPr>
          <p:nvPr>
            <p:ph type="subTitle" idx="1"/>
          </p:nvPr>
        </p:nvSpPr>
        <p:spPr>
          <a:xfrm>
            <a:off x="467544" y="476672"/>
            <a:ext cx="3384376" cy="4104456"/>
          </a:xfrm>
        </p:spPr>
        <p:txBody>
          <a:bodyPr>
            <a:normAutofit fontScale="55000" lnSpcReduction="20000"/>
          </a:bodyPr>
          <a:lstStyle/>
          <a:p>
            <a:pPr algn="l"/>
            <a:r>
              <a:rPr lang="ru-RU" b="1" dirty="0">
                <a:solidFill>
                  <a:schemeClr val="tx1"/>
                </a:solidFill>
                <a:latin typeface="Times New Roman" panose="02020603050405020304" pitchFamily="18" charset="0"/>
                <a:cs typeface="Times New Roman" panose="02020603050405020304" pitchFamily="18" charset="0"/>
              </a:rPr>
              <a:t>Игра «Разбери слово» </a:t>
            </a:r>
          </a:p>
          <a:p>
            <a:pPr algn="l"/>
            <a:r>
              <a:rPr lang="ru-RU" dirty="0">
                <a:solidFill>
                  <a:schemeClr val="tx1"/>
                </a:solidFill>
                <a:latin typeface="Times New Roman" panose="02020603050405020304" pitchFamily="18" charset="0"/>
                <a:cs typeface="Times New Roman" panose="02020603050405020304" pitchFamily="18" charset="0"/>
              </a:rPr>
              <a:t>Цели: Формирование звукобуквенного разбора слова. Закрепление цветовых обозначений звуков. Деление слов на слоги. Развитие фонематического слуха. Закрепление изученных букв.</a:t>
            </a:r>
          </a:p>
          <a:p>
            <a:pPr algn="l"/>
            <a:r>
              <a:rPr lang="ru-RU" b="1" dirty="0">
                <a:solidFill>
                  <a:schemeClr val="tx1"/>
                </a:solidFill>
                <a:latin typeface="Times New Roman" panose="02020603050405020304" pitchFamily="18" charset="0"/>
                <a:cs typeface="Times New Roman" panose="02020603050405020304" pitchFamily="18" charset="0"/>
              </a:rPr>
              <a:t>Ход игры: </a:t>
            </a:r>
            <a:r>
              <a:rPr lang="ru-RU" dirty="0">
                <a:solidFill>
                  <a:schemeClr val="tx1"/>
                </a:solidFill>
                <a:latin typeface="Times New Roman" panose="02020603050405020304" pitchFamily="18" charset="0"/>
                <a:cs typeface="Times New Roman" panose="02020603050405020304" pitchFamily="18" charset="0"/>
              </a:rPr>
              <a:t>дети берут карточку с картинкой. (Например: мак) Делят слово на слоги. Делают звуковой анализ слова, выкладывают звуки в зависимости от цвета</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12850" r="24664" b="-4708"/>
          <a:stretch/>
        </p:blipFill>
        <p:spPr>
          <a:xfrm rot="16200000">
            <a:off x="1743874" y="4115943"/>
            <a:ext cx="2991961" cy="2376264"/>
          </a:xfrm>
          <a:prstGeom prst="rect">
            <a:avLst/>
          </a:prstGeom>
        </p:spPr>
      </p:pic>
    </p:spTree>
    <p:extLst>
      <p:ext uri="{BB962C8B-B14F-4D97-AF65-F5344CB8AC3E}">
        <p14:creationId xmlns:p14="http://schemas.microsoft.com/office/powerpoint/2010/main" val="2022126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 y="-33830"/>
            <a:ext cx="9139943" cy="6858000"/>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12850" r="24664" b="-4708"/>
          <a:stretch/>
        </p:blipFill>
        <p:spPr>
          <a:xfrm rot="16200000">
            <a:off x="3616081" y="1216569"/>
            <a:ext cx="2991961" cy="2376264"/>
          </a:xfrm>
          <a:prstGeom prst="rect">
            <a:avLst/>
          </a:prstGeom>
        </p:spPr>
      </p:pic>
      <p:pic>
        <p:nvPicPr>
          <p:cNvPr id="3" name="Рисунок 2"/>
          <p:cNvPicPr>
            <a:picLocks noChangeAspect="1"/>
          </p:cNvPicPr>
          <p:nvPr/>
        </p:nvPicPr>
        <p:blipFill rotWithShape="1">
          <a:blip r:embed="rId4" cstate="print">
            <a:extLst>
              <a:ext uri="{28A0092B-C50C-407E-A947-70E740481C1C}">
                <a14:useLocalDpi xmlns:a14="http://schemas.microsoft.com/office/drawing/2010/main" val="0"/>
              </a:ext>
            </a:extLst>
          </a:blip>
          <a:srcRect l="9946" r="24620" b="3605"/>
          <a:stretch/>
        </p:blipFill>
        <p:spPr>
          <a:xfrm rot="16200000">
            <a:off x="6220449" y="988463"/>
            <a:ext cx="2914653" cy="2035087"/>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46899" y="1991014"/>
            <a:ext cx="5925230" cy="2808312"/>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6202" y="4288135"/>
            <a:ext cx="4427984" cy="2094777"/>
          </a:xfrm>
          <a:prstGeom prst="rect">
            <a:avLst/>
          </a:prstGeom>
        </p:spPr>
      </p:pic>
    </p:spTree>
    <p:extLst>
      <p:ext uri="{BB962C8B-B14F-4D97-AF65-F5344CB8AC3E}">
        <p14:creationId xmlns:p14="http://schemas.microsoft.com/office/powerpoint/2010/main" val="2689575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74" y="0"/>
            <a:ext cx="9139943" cy="6858000"/>
          </a:xfrm>
          <a:prstGeom prst="rect">
            <a:avLst/>
          </a:prstGeom>
        </p:spPr>
      </p:pic>
      <p:sp>
        <p:nvSpPr>
          <p:cNvPr id="2" name="Заголовок 1"/>
          <p:cNvSpPr>
            <a:spLocks noGrp="1"/>
          </p:cNvSpPr>
          <p:nvPr>
            <p:ph type="ctrTitle"/>
          </p:nvPr>
        </p:nvSpPr>
        <p:spPr>
          <a:xfrm>
            <a:off x="467544" y="1628800"/>
            <a:ext cx="8136904" cy="2376263"/>
          </a:xfrm>
        </p:spPr>
        <p:txBody>
          <a:bodyPr>
            <a:noAutofit/>
          </a:bodyPr>
          <a:lstStyle/>
          <a:p>
            <a:pPr algn="just"/>
            <a:r>
              <a:rPr lang="ru-RU" sz="2400" dirty="0" smtClean="0">
                <a:latin typeface="Times New Roman" panose="02020603050405020304" pitchFamily="18" charset="0"/>
                <a:cs typeface="Times New Roman" panose="02020603050405020304" pitchFamily="18" charset="0"/>
              </a:rPr>
              <a:t>Развитие </a:t>
            </a:r>
            <a:r>
              <a:rPr lang="ru-RU" sz="2400" dirty="0">
                <a:latin typeface="Times New Roman" panose="02020603050405020304" pitchFamily="18" charset="0"/>
                <a:cs typeface="Times New Roman" panose="02020603050405020304" pitchFamily="18" charset="0"/>
              </a:rPr>
              <a:t>речи и подготовка к обучению грамоте является одной из главных и актуальных задач в подготовке детей к школе. Для этого необходимо создавать дидактические игры и многофункциональные дидактические пособия. Одно из таких пособий, сделанное своими руками, можно использовать на индивидуальных, подгрупповых занятиях и в самостоятельных играх детей – это многофункциональное пособие Речевой домик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a:t>
            </a:r>
            <a:r>
              <a:rPr lang="ru-RU" sz="3200" dirty="0" err="1">
                <a:latin typeface="Times New Roman" panose="02020603050405020304" pitchFamily="18" charset="0"/>
                <a:cs typeface="Times New Roman" panose="02020603050405020304" pitchFamily="18" charset="0"/>
              </a:rPr>
              <a:t>Речевичек</a:t>
            </a:r>
            <a:r>
              <a:rPr lang="ru-RU" sz="3200"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25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Заголовок 3"/>
          <p:cNvSpPr>
            <a:spLocks noGrp="1"/>
          </p:cNvSpPr>
          <p:nvPr>
            <p:ph type="ctrTitle"/>
          </p:nvPr>
        </p:nvSpPr>
        <p:spPr>
          <a:xfrm>
            <a:off x="251520" y="116632"/>
            <a:ext cx="8712968" cy="2016225"/>
          </a:xfrm>
        </p:spPr>
        <p:txBody>
          <a:bodyPr>
            <a:noAutofit/>
          </a:bodyPr>
          <a:lstStyle/>
          <a:p>
            <a:pPr algn="r"/>
            <a:r>
              <a:rPr lang="ru-RU" sz="2800" b="1" i="1" dirty="0">
                <a:latin typeface="Times New Roman" panose="02020603050405020304" pitchFamily="18" charset="0"/>
                <a:cs typeface="Times New Roman" panose="02020603050405020304" pitchFamily="18" charset="0"/>
              </a:rPr>
              <a:t>Чем больше мастерства в детской руке, тем умнее ребенок.</a:t>
            </a:r>
            <a:br>
              <a:rPr lang="ru-RU" sz="2800" b="1" i="1" dirty="0">
                <a:latin typeface="Times New Roman" panose="02020603050405020304" pitchFamily="18" charset="0"/>
                <a:cs typeface="Times New Roman" panose="02020603050405020304" pitchFamily="18" charset="0"/>
              </a:rPr>
            </a:br>
            <a:r>
              <a:rPr lang="ru-RU" sz="2800" i="1" dirty="0">
                <a:latin typeface="Times New Roman" panose="02020603050405020304" pitchFamily="18" charset="0"/>
                <a:cs typeface="Times New Roman" panose="02020603050405020304" pitchFamily="18" charset="0"/>
              </a:rPr>
              <a:t>В. А. Сухомлинский</a:t>
            </a:r>
            <a:endParaRPr lang="ru-RU" sz="2800" dirty="0">
              <a:latin typeface="Times New Roman" panose="02020603050405020304" pitchFamily="18" charset="0"/>
              <a:cs typeface="Times New Roman" panose="02020603050405020304" pitchFamily="18" charset="0"/>
            </a:endParaRPr>
          </a:p>
        </p:txBody>
      </p:sp>
      <p:sp>
        <p:nvSpPr>
          <p:cNvPr id="6" name="Подзаголовок 5"/>
          <p:cNvSpPr>
            <a:spLocks noGrp="1"/>
          </p:cNvSpPr>
          <p:nvPr>
            <p:ph type="subTitle" idx="1"/>
          </p:nvPr>
        </p:nvSpPr>
        <p:spPr>
          <a:xfrm>
            <a:off x="395536" y="1772816"/>
            <a:ext cx="8424936" cy="4896544"/>
          </a:xfrm>
        </p:spPr>
        <p:txBody>
          <a:bodyPr>
            <a:normAutofit fontScale="62500" lnSpcReduction="20000"/>
          </a:bodyPr>
          <a:lstStyle/>
          <a:p>
            <a:pPr algn="l"/>
            <a:r>
              <a:rPr lang="ru-RU" b="1" dirty="0">
                <a:solidFill>
                  <a:schemeClr val="tx1"/>
                </a:solidFill>
                <a:latin typeface="Times New Roman" panose="02020603050405020304" pitchFamily="18" charset="0"/>
                <a:cs typeface="Times New Roman" panose="02020603050405020304" pitchFamily="18" charset="0"/>
              </a:rPr>
              <a:t>Цель:</a:t>
            </a:r>
            <a:r>
              <a:rPr lang="ru-RU" dirty="0">
                <a:solidFill>
                  <a:schemeClr val="tx1"/>
                </a:solidFill>
                <a:latin typeface="Times New Roman" panose="02020603050405020304" pitchFamily="18" charset="0"/>
                <a:cs typeface="Times New Roman" panose="02020603050405020304" pitchFamily="18" charset="0"/>
              </a:rPr>
              <a:t> развитие речевой активности у детей посредством игр с многофункциональным авторским пособием домик «</a:t>
            </a:r>
            <a:r>
              <a:rPr lang="ru-RU" dirty="0" err="1">
                <a:solidFill>
                  <a:schemeClr val="tx1"/>
                </a:solidFill>
                <a:latin typeface="Times New Roman" panose="02020603050405020304" pitchFamily="18" charset="0"/>
                <a:cs typeface="Times New Roman" panose="02020603050405020304" pitchFamily="18" charset="0"/>
              </a:rPr>
              <a:t>Речевичек</a:t>
            </a:r>
            <a:r>
              <a:rPr lang="ru-RU" dirty="0">
                <a:solidFill>
                  <a:schemeClr val="tx1"/>
                </a:solidFill>
                <a:latin typeface="Times New Roman" panose="02020603050405020304" pitchFamily="18" charset="0"/>
                <a:cs typeface="Times New Roman" panose="02020603050405020304" pitchFamily="18" charset="0"/>
              </a:rPr>
              <a:t>».</a:t>
            </a:r>
          </a:p>
          <a:p>
            <a:pPr algn="l"/>
            <a:r>
              <a:rPr lang="ru-RU" b="1" dirty="0">
                <a:solidFill>
                  <a:schemeClr val="tx1"/>
                </a:solidFill>
                <a:latin typeface="Times New Roman" panose="02020603050405020304" pitchFamily="18" charset="0"/>
                <a:cs typeface="Times New Roman" panose="02020603050405020304" pitchFamily="18" charset="0"/>
              </a:rPr>
              <a:t>Задачи: </a:t>
            </a:r>
            <a:endParaRPr lang="ru-RU" dirty="0">
              <a:solidFill>
                <a:schemeClr val="tx1"/>
              </a:solidFill>
              <a:latin typeface="Times New Roman" panose="02020603050405020304" pitchFamily="18" charset="0"/>
              <a:cs typeface="Times New Roman" panose="02020603050405020304" pitchFamily="18" charset="0"/>
            </a:endParaRPr>
          </a:p>
          <a:p>
            <a:pPr algn="l"/>
            <a:r>
              <a:rPr lang="ru-RU" u="sng" dirty="0">
                <a:solidFill>
                  <a:schemeClr val="tx1"/>
                </a:solidFill>
                <a:latin typeface="Times New Roman" panose="02020603050405020304" pitchFamily="18" charset="0"/>
                <a:cs typeface="Times New Roman" panose="02020603050405020304" pitchFamily="18" charset="0"/>
              </a:rPr>
              <a:t>образовательные: </a:t>
            </a:r>
            <a:endParaRPr lang="ru-RU" dirty="0">
              <a:solidFill>
                <a:schemeClr val="tx1"/>
              </a:solidFill>
              <a:latin typeface="Times New Roman" panose="02020603050405020304" pitchFamily="18" charset="0"/>
              <a:cs typeface="Times New Roman" panose="02020603050405020304" pitchFamily="18" charset="0"/>
            </a:endParaRPr>
          </a:p>
          <a:p>
            <a:pPr algn="l"/>
            <a:r>
              <a:rPr lang="ru-RU" dirty="0">
                <a:solidFill>
                  <a:schemeClr val="tx1"/>
                </a:solidFill>
                <a:latin typeface="Times New Roman" panose="02020603050405020304" pitchFamily="18" charset="0"/>
                <a:cs typeface="Times New Roman" panose="02020603050405020304" pitchFamily="18" charset="0"/>
              </a:rPr>
              <a:t>– закреплять речевые знания у детей;</a:t>
            </a:r>
          </a:p>
          <a:p>
            <a:pPr algn="l"/>
            <a:r>
              <a:rPr lang="ru-RU" dirty="0">
                <a:solidFill>
                  <a:schemeClr val="tx1"/>
                </a:solidFill>
                <a:latin typeface="Times New Roman" panose="02020603050405020304" pitchFamily="18" charset="0"/>
                <a:cs typeface="Times New Roman" panose="02020603050405020304" pitchFamily="18" charset="0"/>
              </a:rPr>
              <a:t>– формировать умения составлять небольшие рассказы и сказки;</a:t>
            </a:r>
          </a:p>
          <a:p>
            <a:pPr algn="l"/>
            <a:r>
              <a:rPr lang="ru-RU" dirty="0">
                <a:solidFill>
                  <a:schemeClr val="tx1"/>
                </a:solidFill>
                <a:latin typeface="Times New Roman" panose="02020603050405020304" pitchFamily="18" charset="0"/>
                <a:cs typeface="Times New Roman" panose="02020603050405020304" pitchFamily="18" charset="0"/>
              </a:rPr>
              <a:t>– обогащать словарный запас;</a:t>
            </a:r>
          </a:p>
          <a:p>
            <a:pPr algn="l"/>
            <a:r>
              <a:rPr lang="ru-RU" u="sng" dirty="0">
                <a:solidFill>
                  <a:schemeClr val="tx1"/>
                </a:solidFill>
                <a:latin typeface="Times New Roman" panose="02020603050405020304" pitchFamily="18" charset="0"/>
                <a:cs typeface="Times New Roman" panose="02020603050405020304" pitchFamily="18" charset="0"/>
              </a:rPr>
              <a:t>развивающие:</a:t>
            </a:r>
            <a:endParaRPr lang="ru-RU" dirty="0">
              <a:solidFill>
                <a:schemeClr val="tx1"/>
              </a:solidFill>
              <a:latin typeface="Times New Roman" panose="02020603050405020304" pitchFamily="18" charset="0"/>
              <a:cs typeface="Times New Roman" panose="02020603050405020304" pitchFamily="18" charset="0"/>
            </a:endParaRPr>
          </a:p>
          <a:p>
            <a:pPr algn="l"/>
            <a:r>
              <a:rPr lang="ru-RU" dirty="0">
                <a:solidFill>
                  <a:schemeClr val="tx1"/>
                </a:solidFill>
                <a:latin typeface="Times New Roman" panose="02020603050405020304" pitchFamily="18" charset="0"/>
                <a:cs typeface="Times New Roman" panose="02020603050405020304" pitchFamily="18" charset="0"/>
              </a:rPr>
              <a:t>– развивать представление об окружающем;</a:t>
            </a:r>
          </a:p>
          <a:p>
            <a:pPr algn="l"/>
            <a:r>
              <a:rPr lang="ru-RU" dirty="0">
                <a:solidFill>
                  <a:schemeClr val="tx1"/>
                </a:solidFill>
                <a:latin typeface="Times New Roman" panose="02020603050405020304" pitchFamily="18" charset="0"/>
                <a:cs typeface="Times New Roman" panose="02020603050405020304" pitchFamily="18" charset="0"/>
              </a:rPr>
              <a:t>– развивать память, внимание, наглядно-образное и логическое мышление;</a:t>
            </a:r>
          </a:p>
          <a:p>
            <a:pPr algn="l"/>
            <a:r>
              <a:rPr lang="ru-RU" dirty="0">
                <a:solidFill>
                  <a:schemeClr val="tx1"/>
                </a:solidFill>
                <a:latin typeface="Times New Roman" panose="02020603050405020304" pitchFamily="18" charset="0"/>
                <a:cs typeface="Times New Roman" panose="02020603050405020304" pitchFamily="18" charset="0"/>
              </a:rPr>
              <a:t>– развивать мелкую моторику, координацию.</a:t>
            </a:r>
          </a:p>
          <a:p>
            <a:pPr algn="l"/>
            <a:r>
              <a:rPr lang="ru-RU" u="sng" dirty="0">
                <a:solidFill>
                  <a:schemeClr val="tx1"/>
                </a:solidFill>
                <a:latin typeface="Times New Roman" panose="02020603050405020304" pitchFamily="18" charset="0"/>
                <a:cs typeface="Times New Roman" panose="02020603050405020304" pitchFamily="18" charset="0"/>
              </a:rPr>
              <a:t>воспитательные: </a:t>
            </a:r>
            <a:endParaRPr lang="ru-RU" dirty="0">
              <a:solidFill>
                <a:schemeClr val="tx1"/>
              </a:solidFill>
              <a:latin typeface="Times New Roman" panose="02020603050405020304" pitchFamily="18" charset="0"/>
              <a:cs typeface="Times New Roman" panose="02020603050405020304" pitchFamily="18" charset="0"/>
            </a:endParaRPr>
          </a:p>
          <a:p>
            <a:pPr algn="l"/>
            <a:r>
              <a:rPr lang="ru-RU" dirty="0">
                <a:solidFill>
                  <a:schemeClr val="tx1"/>
                </a:solidFill>
                <a:latin typeface="Times New Roman" panose="02020603050405020304" pitchFamily="18" charset="0"/>
                <a:cs typeface="Times New Roman" panose="02020603050405020304" pitchFamily="18" charset="0"/>
              </a:rPr>
              <a:t>– воспитывать коммуникативные качества;</a:t>
            </a:r>
          </a:p>
          <a:p>
            <a:pPr algn="l"/>
            <a:r>
              <a:rPr lang="ru-RU" dirty="0">
                <a:solidFill>
                  <a:schemeClr val="tx1"/>
                </a:solidFill>
                <a:latin typeface="Times New Roman" panose="02020603050405020304" pitchFamily="18" charset="0"/>
                <a:cs typeface="Times New Roman" panose="02020603050405020304" pitchFamily="18" charset="0"/>
              </a:rPr>
              <a:t>– формировать умение работать в коллективе;</a:t>
            </a:r>
          </a:p>
          <a:p>
            <a:pPr algn="l"/>
            <a:r>
              <a:rPr lang="ru-RU" dirty="0">
                <a:solidFill>
                  <a:schemeClr val="tx1"/>
                </a:solidFill>
                <a:latin typeface="Times New Roman" panose="02020603050405020304" pitchFamily="18" charset="0"/>
                <a:cs typeface="Times New Roman" panose="02020603050405020304" pitchFamily="18" charset="0"/>
              </a:rPr>
              <a:t>– воспитывать умение самостоятельно применять полученные знания и умения.</a:t>
            </a:r>
          </a:p>
          <a:p>
            <a:pPr algn="l"/>
            <a:endParaRPr lang="ru-RU" dirty="0">
              <a:solidFill>
                <a:schemeClr val="tx1"/>
              </a:solidFill>
            </a:endParaRPr>
          </a:p>
        </p:txBody>
      </p:sp>
    </p:spTree>
    <p:extLst>
      <p:ext uri="{BB962C8B-B14F-4D97-AF65-F5344CB8AC3E}">
        <p14:creationId xmlns:p14="http://schemas.microsoft.com/office/powerpoint/2010/main" val="2039335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Заголовок 3"/>
          <p:cNvSpPr>
            <a:spLocks noGrp="1"/>
          </p:cNvSpPr>
          <p:nvPr>
            <p:ph type="ctrTitle"/>
          </p:nvPr>
        </p:nvSpPr>
        <p:spPr>
          <a:xfrm>
            <a:off x="611560" y="548680"/>
            <a:ext cx="7846640" cy="5904655"/>
          </a:xfrm>
        </p:spPr>
        <p:txBody>
          <a:bodyPr>
            <a:noAutofit/>
          </a:bodyPr>
          <a:lstStyle/>
          <a:p>
            <a:pPr algn="l"/>
            <a:r>
              <a:rPr lang="ru-RU" sz="2000" b="1" dirty="0">
                <a:latin typeface="Times New Roman" panose="02020603050405020304" pitchFamily="18" charset="0"/>
                <a:cs typeface="Times New Roman" panose="02020603050405020304" pitchFamily="18" charset="0"/>
              </a:rPr>
              <a:t>Атрибуты:</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на одной стороне крыши домика расположен алфавит, на другой геометрический планшет. На стенах речевого домика расположен бусины . Сюжетные картинки и схемы предложений, звуковая схема слова, звуковой анализ слова, разрезные картинки, игры на липучка  с предметными картинками.</a:t>
            </a:r>
            <a:br>
              <a:rPr lang="ru-RU" sz="2000"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Игровой материал</a:t>
            </a:r>
            <a:r>
              <a:rPr lang="ru-RU" sz="2400" b="1" dirty="0" smtClean="0">
                <a:latin typeface="Times New Roman" panose="02020603050405020304" pitchFamily="18" charset="0"/>
                <a:cs typeface="Times New Roman" panose="02020603050405020304" pitchFamily="18" charset="0"/>
              </a:rPr>
              <a:t>:</a:t>
            </a:r>
            <a:br>
              <a:rPr lang="ru-RU" sz="2400" b="1"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игровое пособие речевой домик изготовлен из ламината . На внешней стороне речевого домика оформлены игры. Внутри домика вложены игры в контейнерах, это позволяет их многоразовое, легкодоступное, многофункциональное использование. Следует отметить, что данное пособие находится в речевом уголке, в свободном доступе для детей. Играя в него, дети развивают свою речь, которая становится более правильной и выразительной. У детей вызывает большой интерес работать с этим пособием. Им нравится выполнять задание. «Речевой домик» всегда можно пополнить новыми интересными играми. Всё в руках творческого педагога.</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0029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294"/>
            <a:ext cx="9139943" cy="6858000"/>
          </a:xfrm>
          <a:prstGeom prst="rect">
            <a:avLst/>
          </a:prstGeom>
        </p:spPr>
      </p:pic>
      <p:sp>
        <p:nvSpPr>
          <p:cNvPr id="6" name="Заголовок 5"/>
          <p:cNvSpPr>
            <a:spLocks noGrp="1"/>
          </p:cNvSpPr>
          <p:nvPr>
            <p:ph type="ctrTitle"/>
          </p:nvPr>
        </p:nvSpPr>
        <p:spPr>
          <a:xfrm>
            <a:off x="827584" y="-171400"/>
            <a:ext cx="7704856" cy="1296144"/>
          </a:xfrm>
        </p:spPr>
        <p:txBody>
          <a:bodyPr/>
          <a:lstStyle/>
          <a:p>
            <a:r>
              <a:rPr lang="ru-RU" b="1" dirty="0" smtClean="0"/>
              <a:t>Содержание:</a:t>
            </a:r>
            <a:endParaRPr lang="ru-RU" dirty="0"/>
          </a:p>
        </p:txBody>
      </p:sp>
      <p:sp>
        <p:nvSpPr>
          <p:cNvPr id="7" name="Подзаголовок 6"/>
          <p:cNvSpPr>
            <a:spLocks noGrp="1"/>
          </p:cNvSpPr>
          <p:nvPr>
            <p:ph type="subTitle" idx="1"/>
          </p:nvPr>
        </p:nvSpPr>
        <p:spPr>
          <a:xfrm>
            <a:off x="4574028" y="836712"/>
            <a:ext cx="4246444" cy="5472608"/>
          </a:xfrm>
        </p:spPr>
        <p:txBody>
          <a:bodyPr>
            <a:normAutofit fontScale="25000" lnSpcReduction="20000"/>
          </a:bodyPr>
          <a:lstStyle/>
          <a:p>
            <a:pPr algn="l"/>
            <a:r>
              <a:rPr lang="ru-RU" sz="7200" b="1" dirty="0">
                <a:solidFill>
                  <a:schemeClr val="tx1"/>
                </a:solidFill>
                <a:latin typeface="Times New Roman" panose="02020603050405020304" pitchFamily="18" charset="0"/>
                <a:cs typeface="Times New Roman" panose="02020603050405020304" pitchFamily="18" charset="0"/>
              </a:rPr>
              <a:t>Игра «Подбери картинку к букве»</a:t>
            </a:r>
            <a:endParaRPr lang="ru-RU" sz="7200" dirty="0">
              <a:solidFill>
                <a:schemeClr val="tx1"/>
              </a:solidFill>
              <a:latin typeface="Times New Roman" panose="02020603050405020304" pitchFamily="18" charset="0"/>
              <a:cs typeface="Times New Roman" panose="02020603050405020304" pitchFamily="18" charset="0"/>
            </a:endParaRPr>
          </a:p>
          <a:p>
            <a:pPr algn="l"/>
            <a:r>
              <a:rPr lang="ru-RU" sz="7200" b="1" dirty="0">
                <a:solidFill>
                  <a:schemeClr val="tx1"/>
                </a:solidFill>
                <a:latin typeface="Times New Roman" panose="02020603050405020304" pitchFamily="18" charset="0"/>
                <a:cs typeface="Times New Roman" panose="02020603050405020304" pitchFamily="18" charset="0"/>
              </a:rPr>
              <a:t>Цель:</a:t>
            </a:r>
            <a:r>
              <a:rPr lang="ru-RU" sz="7200" dirty="0">
                <a:solidFill>
                  <a:schemeClr val="tx1"/>
                </a:solidFill>
                <a:latin typeface="Times New Roman" panose="02020603050405020304" pitchFamily="18" charset="0"/>
                <a:cs typeface="Times New Roman" panose="02020603050405020304" pitchFamily="18" charset="0"/>
              </a:rPr>
              <a:t> способствовать изучению букв русского алфавита.</a:t>
            </a:r>
          </a:p>
          <a:p>
            <a:pPr algn="l"/>
            <a:r>
              <a:rPr lang="ru-RU" sz="7200" b="1" dirty="0">
                <a:solidFill>
                  <a:schemeClr val="tx1"/>
                </a:solidFill>
                <a:latin typeface="Times New Roman" panose="02020603050405020304" pitchFamily="18" charset="0"/>
                <a:cs typeface="Times New Roman" panose="02020603050405020304" pitchFamily="18" charset="0"/>
              </a:rPr>
              <a:t>Ход игры: </a:t>
            </a:r>
            <a:r>
              <a:rPr lang="ru-RU" sz="7200" dirty="0">
                <a:solidFill>
                  <a:schemeClr val="tx1"/>
                </a:solidFill>
                <a:latin typeface="Times New Roman" panose="02020603050405020304" pitchFamily="18" charset="0"/>
                <a:cs typeface="Times New Roman" panose="02020603050405020304" pitchFamily="18" charset="0"/>
              </a:rPr>
              <a:t>воспитатель предлагает ребёнку рассмотреть карточки с изображёнными на ней предметами. На карточках изображены буквы и картинки. Необходимо подобрать к букве соответствующую карточку. Затем дети находят букву, называют её и крепят в вагончики.</a:t>
            </a:r>
          </a:p>
          <a:p>
            <a:pPr algn="l"/>
            <a:r>
              <a:rPr lang="ru-RU" sz="7200" b="1" u="sng" dirty="0">
                <a:solidFill>
                  <a:schemeClr val="tx1"/>
                </a:solidFill>
                <a:latin typeface="Times New Roman" panose="02020603050405020304" pitchFamily="18" charset="0"/>
                <a:cs typeface="Times New Roman" panose="02020603050405020304" pitchFamily="18" charset="0"/>
              </a:rPr>
              <a:t>Усложнение 1</a:t>
            </a:r>
            <a:r>
              <a:rPr lang="ru-RU" sz="7200" dirty="0">
                <a:solidFill>
                  <a:schemeClr val="tx1"/>
                </a:solidFill>
                <a:latin typeface="Times New Roman" panose="02020603050405020304" pitchFamily="18" charset="0"/>
                <a:cs typeface="Times New Roman" panose="02020603050405020304" pitchFamily="18" charset="0"/>
              </a:rPr>
              <a:t>. Дополнить карточку, назвав предмет, который бы соответствовал букве, придумать слово на эту букву. </a:t>
            </a:r>
            <a:r>
              <a:rPr lang="ru-RU" sz="7200" i="1" dirty="0">
                <a:solidFill>
                  <a:schemeClr val="tx1"/>
                </a:solidFill>
                <a:latin typeface="Times New Roman" panose="02020603050405020304" pitchFamily="18" charset="0"/>
                <a:cs typeface="Times New Roman" panose="02020603050405020304" pitchFamily="18" charset="0"/>
              </a:rPr>
              <a:t>(А – ананас)</a:t>
            </a:r>
            <a:r>
              <a:rPr lang="ru-RU" sz="7200" dirty="0">
                <a:solidFill>
                  <a:schemeClr val="tx1"/>
                </a:solidFill>
                <a:latin typeface="Times New Roman" panose="02020603050405020304" pitchFamily="18" charset="0"/>
                <a:cs typeface="Times New Roman" panose="02020603050405020304" pitchFamily="18" charset="0"/>
              </a:rPr>
              <a:t>.</a:t>
            </a:r>
          </a:p>
          <a:p>
            <a:pPr algn="l"/>
            <a:r>
              <a:rPr lang="ru-RU" sz="7200" b="1" u="sng" dirty="0">
                <a:solidFill>
                  <a:schemeClr val="tx1"/>
                </a:solidFill>
                <a:latin typeface="Times New Roman" panose="02020603050405020304" pitchFamily="18" charset="0"/>
                <a:cs typeface="Times New Roman" panose="02020603050405020304" pitchFamily="18" charset="0"/>
              </a:rPr>
              <a:t>Усложнение 2</a:t>
            </a:r>
            <a:r>
              <a:rPr lang="ru-RU" sz="7200" dirty="0">
                <a:solidFill>
                  <a:schemeClr val="tx1"/>
                </a:solidFill>
                <a:latin typeface="Times New Roman" panose="02020603050405020304" pitchFamily="18" charset="0"/>
                <a:cs typeface="Times New Roman" panose="02020603050405020304" pitchFamily="18" charset="0"/>
              </a:rPr>
              <a:t>. Воспитатель называет слово </a:t>
            </a:r>
            <a:r>
              <a:rPr lang="ru-RU" sz="7200" i="1" dirty="0">
                <a:solidFill>
                  <a:schemeClr val="tx1"/>
                </a:solidFill>
                <a:latin typeface="Times New Roman" panose="02020603050405020304" pitchFamily="18" charset="0"/>
                <a:cs typeface="Times New Roman" panose="02020603050405020304" pitchFamily="18" charset="0"/>
              </a:rPr>
              <a:t>(Дом)</a:t>
            </a:r>
            <a:r>
              <a:rPr lang="ru-RU" sz="7200" dirty="0">
                <a:solidFill>
                  <a:schemeClr val="tx1"/>
                </a:solidFill>
                <a:latin typeface="Times New Roman" panose="02020603050405020304" pitchFamily="18" charset="0"/>
                <a:cs typeface="Times New Roman" panose="02020603050405020304" pitchFamily="18" charset="0"/>
              </a:rPr>
              <a:t>. Ребёнок подбирает буквы. Нужно услышать какой звук живёт в этом слове. </a:t>
            </a:r>
            <a:r>
              <a:rPr lang="ru-RU" sz="7200" i="1" dirty="0">
                <a:solidFill>
                  <a:schemeClr val="tx1"/>
                </a:solidFill>
                <a:latin typeface="Times New Roman" panose="02020603050405020304" pitchFamily="18" charset="0"/>
                <a:cs typeface="Times New Roman" panose="02020603050405020304" pitchFamily="18" charset="0"/>
              </a:rPr>
              <a:t>(ДОМ – О)</a:t>
            </a:r>
            <a:r>
              <a:rPr lang="ru-RU" sz="7200" dirty="0">
                <a:solidFill>
                  <a:schemeClr val="tx1"/>
                </a:solidFill>
                <a:latin typeface="Times New Roman" panose="02020603050405020304" pitchFamily="18" charset="0"/>
                <a:cs typeface="Times New Roman" panose="02020603050405020304" pitchFamily="18" charset="0"/>
              </a:rPr>
              <a:t>.</a:t>
            </a:r>
          </a:p>
          <a:p>
            <a:pPr algn="l"/>
            <a:r>
              <a:rPr lang="ru-RU" sz="7200" b="1" u="sng" dirty="0">
                <a:solidFill>
                  <a:schemeClr val="tx1"/>
                </a:solidFill>
                <a:latin typeface="Times New Roman" panose="02020603050405020304" pitchFamily="18" charset="0"/>
                <a:cs typeface="Times New Roman" panose="02020603050405020304" pitchFamily="18" charset="0"/>
              </a:rPr>
              <a:t>Усложнение 3.</a:t>
            </a:r>
            <a:r>
              <a:rPr lang="ru-RU" sz="7200" dirty="0">
                <a:solidFill>
                  <a:schemeClr val="tx1"/>
                </a:solidFill>
                <a:latin typeface="Times New Roman" panose="02020603050405020304" pitchFamily="18" charset="0"/>
                <a:cs typeface="Times New Roman" panose="02020603050405020304" pitchFamily="18" charset="0"/>
              </a:rPr>
              <a:t> Воспитатель называет букву, ребёнок на эту букву должен подобрать название фрукта, овоща, ягоды.</a:t>
            </a:r>
          </a:p>
          <a:p>
            <a:endParaRPr lang="ru-RU" dirty="0"/>
          </a:p>
        </p:txBody>
      </p:sp>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l="17574" r="19773"/>
          <a:stretch/>
        </p:blipFill>
        <p:spPr>
          <a:xfrm rot="16200000">
            <a:off x="-74943" y="1263015"/>
            <a:ext cx="4092966" cy="3096344"/>
          </a:xfrm>
          <a:prstGeom prst="rect">
            <a:avLst/>
          </a:prstGeom>
        </p:spPr>
      </p:pic>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l="5908" t="-98" r="13746"/>
          <a:stretch/>
        </p:blipFill>
        <p:spPr>
          <a:xfrm rot="5400000">
            <a:off x="1916063" y="4212729"/>
            <a:ext cx="3124200" cy="1844774"/>
          </a:xfrm>
          <a:prstGeom prst="rect">
            <a:avLst/>
          </a:prstGeom>
        </p:spPr>
      </p:pic>
    </p:spTree>
    <p:extLst>
      <p:ext uri="{BB962C8B-B14F-4D97-AF65-F5344CB8AC3E}">
        <p14:creationId xmlns:p14="http://schemas.microsoft.com/office/powerpoint/2010/main" val="454510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1" y="0"/>
            <a:ext cx="9139943" cy="6858000"/>
          </a:xfrm>
          <a:prstGeom prst="rect">
            <a:avLst/>
          </a:prstGeom>
        </p:spPr>
      </p:pic>
      <p:sp>
        <p:nvSpPr>
          <p:cNvPr id="6" name="Подзаголовок 5"/>
          <p:cNvSpPr>
            <a:spLocks noGrp="1"/>
          </p:cNvSpPr>
          <p:nvPr>
            <p:ph type="subTitle" idx="1"/>
          </p:nvPr>
        </p:nvSpPr>
        <p:spPr>
          <a:xfrm>
            <a:off x="4571998" y="476672"/>
            <a:ext cx="4320481" cy="5760640"/>
          </a:xfrm>
        </p:spPr>
        <p:txBody>
          <a:bodyPr>
            <a:normAutofit fontScale="92500" lnSpcReduction="10000"/>
          </a:bodyPr>
          <a:lstStyle/>
          <a:p>
            <a:r>
              <a:rPr lang="ru-RU" sz="3500" b="1" dirty="0">
                <a:solidFill>
                  <a:schemeClr val="tx1"/>
                </a:solidFill>
                <a:latin typeface="Times New Roman" panose="02020603050405020304" pitchFamily="18" charset="0"/>
                <a:cs typeface="Times New Roman" panose="02020603050405020304" pitchFamily="18" charset="0"/>
              </a:rPr>
              <a:t>«</a:t>
            </a:r>
            <a:r>
              <a:rPr lang="ru-RU" sz="3300" b="1" dirty="0">
                <a:solidFill>
                  <a:schemeClr val="tx1"/>
                </a:solidFill>
                <a:latin typeface="Times New Roman" panose="02020603050405020304" pitchFamily="18" charset="0"/>
                <a:cs typeface="Times New Roman" panose="02020603050405020304" pitchFamily="18" charset="0"/>
              </a:rPr>
              <a:t>Кто</a:t>
            </a:r>
            <a:r>
              <a:rPr lang="ru-RU" sz="3300" dirty="0">
                <a:solidFill>
                  <a:schemeClr val="tx1"/>
                </a:solidFill>
                <a:latin typeface="Times New Roman" panose="02020603050405020304" pitchFamily="18" charset="0"/>
                <a:cs typeface="Times New Roman" panose="02020603050405020304" pitchFamily="18" charset="0"/>
              </a:rPr>
              <a:t> </a:t>
            </a:r>
            <a:r>
              <a:rPr lang="ru-RU" sz="3300" b="1" dirty="0">
                <a:solidFill>
                  <a:schemeClr val="tx1"/>
                </a:solidFill>
                <a:latin typeface="Times New Roman" panose="02020603050405020304" pitchFamily="18" charset="0"/>
                <a:cs typeface="Times New Roman" panose="02020603050405020304" pitchFamily="18" charset="0"/>
              </a:rPr>
              <a:t>больше слов придумает?»</a:t>
            </a:r>
            <a:endParaRPr lang="ru-RU" sz="3300" dirty="0">
              <a:solidFill>
                <a:schemeClr val="tx1"/>
              </a:solidFill>
              <a:latin typeface="Times New Roman" panose="02020603050405020304" pitchFamily="18" charset="0"/>
              <a:cs typeface="Times New Roman" panose="02020603050405020304" pitchFamily="18" charset="0"/>
            </a:endParaRPr>
          </a:p>
          <a:p>
            <a:pPr algn="l"/>
            <a:r>
              <a:rPr lang="ru-RU" sz="2800" b="1" dirty="0">
                <a:solidFill>
                  <a:schemeClr val="tx1"/>
                </a:solidFill>
                <a:latin typeface="Times New Roman" panose="02020603050405020304" pitchFamily="18" charset="0"/>
                <a:cs typeface="Times New Roman" panose="02020603050405020304" pitchFamily="18" charset="0"/>
              </a:rPr>
              <a:t>Цель:</a:t>
            </a:r>
            <a:r>
              <a:rPr lang="ru-RU" sz="2800" dirty="0">
                <a:solidFill>
                  <a:schemeClr val="tx1"/>
                </a:solidFill>
                <a:latin typeface="Times New Roman" panose="02020603050405020304" pitchFamily="18" charset="0"/>
                <a:cs typeface="Times New Roman" panose="02020603050405020304" pitchFamily="18" charset="0"/>
              </a:rPr>
              <a:t> активизация словаря, автоматизация разных звуков.</a:t>
            </a:r>
            <a:br>
              <a:rPr lang="ru-RU" sz="2800" dirty="0">
                <a:solidFill>
                  <a:schemeClr val="tx1"/>
                </a:solidFill>
                <a:latin typeface="Times New Roman" panose="02020603050405020304" pitchFamily="18" charset="0"/>
                <a:cs typeface="Times New Roman" panose="02020603050405020304" pitchFamily="18" charset="0"/>
              </a:rPr>
            </a:br>
            <a:r>
              <a:rPr lang="ru-RU" sz="2800" b="1" dirty="0">
                <a:solidFill>
                  <a:schemeClr val="tx1"/>
                </a:solidFill>
                <a:latin typeface="Times New Roman" panose="02020603050405020304" pitchFamily="18" charset="0"/>
                <a:cs typeface="Times New Roman" panose="02020603050405020304" pitchFamily="18" charset="0"/>
              </a:rPr>
              <a:t>Ход игры: </a:t>
            </a:r>
            <a:r>
              <a:rPr lang="ru-RU" sz="2800" dirty="0">
                <a:solidFill>
                  <a:schemeClr val="tx1"/>
                </a:solidFill>
                <a:latin typeface="Times New Roman" panose="02020603050405020304" pitchFamily="18" charset="0"/>
                <a:cs typeface="Times New Roman" panose="02020603050405020304" pitchFamily="18" charset="0"/>
              </a:rPr>
              <a:t>воспитатель предлагает взять карточку с каким -нибудь звуком и просит детей придумать слова, в которых встречается этот звук. Кто больше придумает слов, тот и победил. (Играют два ребенка).</a:t>
            </a:r>
          </a:p>
          <a:p>
            <a:endParaRPr lang="ru-RU" dirty="0"/>
          </a:p>
        </p:txBody>
      </p:sp>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l="23075" r="11174"/>
          <a:stretch/>
        </p:blipFill>
        <p:spPr>
          <a:xfrm rot="5400000">
            <a:off x="-188354" y="641485"/>
            <a:ext cx="3760068" cy="2710362"/>
          </a:xfrm>
          <a:prstGeom prst="rect">
            <a:avLst/>
          </a:prstGeom>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l="17230" t="13111" r="20692" b="5773"/>
          <a:stretch/>
        </p:blipFill>
        <p:spPr>
          <a:xfrm rot="5400000">
            <a:off x="1004028" y="3411548"/>
            <a:ext cx="3982567" cy="2721328"/>
          </a:xfrm>
          <a:prstGeom prst="rect">
            <a:avLst/>
          </a:prstGeom>
        </p:spPr>
      </p:pic>
    </p:spTree>
    <p:extLst>
      <p:ext uri="{BB962C8B-B14F-4D97-AF65-F5344CB8AC3E}">
        <p14:creationId xmlns:p14="http://schemas.microsoft.com/office/powerpoint/2010/main" val="48186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Заголовок 3"/>
          <p:cNvSpPr>
            <a:spLocks noGrp="1"/>
          </p:cNvSpPr>
          <p:nvPr>
            <p:ph type="ctrTitle"/>
          </p:nvPr>
        </p:nvSpPr>
        <p:spPr>
          <a:xfrm>
            <a:off x="5004048" y="116632"/>
            <a:ext cx="3960440" cy="6408712"/>
          </a:xfrm>
        </p:spPr>
        <p:txBody>
          <a:bodyPr>
            <a:noAutofit/>
          </a:bodyPr>
          <a:lstStyle/>
          <a:p>
            <a:pPr algn="l"/>
            <a:r>
              <a:rPr lang="ru-RU" sz="2400" b="1" dirty="0">
                <a:latin typeface="Times New Roman" panose="02020603050405020304" pitchFamily="18" charset="0"/>
                <a:cs typeface="Times New Roman" panose="02020603050405020304" pitchFamily="18" charset="0"/>
              </a:rPr>
              <a:t>Игра </a:t>
            </a:r>
            <a:r>
              <a:rPr lang="ru-RU" sz="2400" dirty="0">
                <a:latin typeface="Times New Roman" panose="02020603050405020304" pitchFamily="18" charset="0"/>
                <a:cs typeface="Times New Roman" panose="02020603050405020304" pitchFamily="18" charset="0"/>
              </a:rPr>
              <a:t>«</a:t>
            </a:r>
            <a:r>
              <a:rPr lang="ru-RU" sz="2400" b="1" dirty="0">
                <a:latin typeface="Times New Roman" panose="02020603050405020304" pitchFamily="18" charset="0"/>
                <a:cs typeface="Times New Roman" panose="02020603050405020304" pitchFamily="18" charset="0"/>
              </a:rPr>
              <a:t>Волшебные </a:t>
            </a:r>
            <a:r>
              <a:rPr lang="ru-RU" sz="2400" b="1" dirty="0" err="1">
                <a:latin typeface="Times New Roman" panose="02020603050405020304" pitchFamily="18" charset="0"/>
                <a:cs typeface="Times New Roman" panose="02020603050405020304" pitchFamily="18" charset="0"/>
              </a:rPr>
              <a:t>резиночки</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Цель: развитие мелкой моторики рук ребенка.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Ход игры: Дети надевают резинки по цвету – «Цветные дорожки». Затем предлагаю выложить картинку по образцу (домик – окна и крыша, кораблик плывет по волнам, солнышко, бабочка, рыбка, геометрические фигуры и т. д.).</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20213" t="4906" r="27730"/>
          <a:stretch/>
        </p:blipFill>
        <p:spPr>
          <a:xfrm>
            <a:off x="395536" y="692696"/>
            <a:ext cx="4491229" cy="4536504"/>
          </a:xfrm>
          <a:prstGeom prst="rect">
            <a:avLst/>
          </a:prstGeom>
        </p:spPr>
      </p:pic>
    </p:spTree>
    <p:extLst>
      <p:ext uri="{BB962C8B-B14F-4D97-AF65-F5344CB8AC3E}">
        <p14:creationId xmlns:p14="http://schemas.microsoft.com/office/powerpoint/2010/main" val="1325143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Заголовок 3"/>
          <p:cNvSpPr>
            <a:spLocks noGrp="1"/>
          </p:cNvSpPr>
          <p:nvPr>
            <p:ph type="ctrTitle"/>
          </p:nvPr>
        </p:nvSpPr>
        <p:spPr>
          <a:xfrm>
            <a:off x="5148064" y="260648"/>
            <a:ext cx="3816423" cy="6120679"/>
          </a:xfrm>
        </p:spPr>
        <p:txBody>
          <a:bodyPr>
            <a:noAutofit/>
          </a:bodyPr>
          <a:lstStyle/>
          <a:p>
            <a:pPr algn="l"/>
            <a:r>
              <a:rPr lang="ru-RU" sz="2400" b="1" dirty="0">
                <a:latin typeface="Times New Roman" panose="02020603050405020304" pitchFamily="18" charset="0"/>
                <a:cs typeface="Times New Roman" panose="02020603050405020304" pitchFamily="18" charset="0"/>
              </a:rPr>
              <a:t>Игра «Выложи букву, слово»</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Цель:</a:t>
            </a:r>
            <a:r>
              <a:rPr lang="ru-RU" sz="2400" dirty="0">
                <a:latin typeface="Times New Roman" panose="02020603050405020304" pitchFamily="18" charset="0"/>
                <a:cs typeface="Times New Roman" panose="02020603050405020304" pitchFamily="18" charset="0"/>
              </a:rPr>
              <a:t> закрепить у детей зрительный образ букв, изучение «написания» букв, слов.</a:t>
            </a:r>
            <a:br>
              <a:rPr lang="ru-RU" sz="2400"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Ход игры: </a:t>
            </a:r>
            <a:r>
              <a:rPr lang="ru-RU" sz="2400" dirty="0">
                <a:latin typeface="Times New Roman" panose="02020603050405020304" pitchFamily="18" charset="0"/>
                <a:cs typeface="Times New Roman" panose="02020603050405020304" pitchFamily="18" charset="0"/>
              </a:rPr>
              <a:t>Ребенку дается задание выложить по памяти, букву которую он знает, «написать» слово.</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l="6255" t="12482" r="21657"/>
          <a:stretch/>
        </p:blipFill>
        <p:spPr>
          <a:xfrm>
            <a:off x="179512" y="548680"/>
            <a:ext cx="4610101" cy="2652712"/>
          </a:xfrm>
          <a:prstGeom prst="rect">
            <a:avLst/>
          </a:prstGeom>
        </p:spPr>
      </p:pic>
      <p:pic>
        <p:nvPicPr>
          <p:cNvPr id="11" name="Рисунок 10"/>
          <p:cNvPicPr>
            <a:picLocks noChangeAspect="1"/>
          </p:cNvPicPr>
          <p:nvPr/>
        </p:nvPicPr>
        <p:blipFill rotWithShape="1">
          <a:blip r:embed="rId4" cstate="print">
            <a:extLst>
              <a:ext uri="{28A0092B-C50C-407E-A947-70E740481C1C}">
                <a14:useLocalDpi xmlns:a14="http://schemas.microsoft.com/office/drawing/2010/main" val="0"/>
              </a:ext>
            </a:extLst>
          </a:blip>
          <a:srcRect l="15995" t="-9058" r="17196"/>
          <a:stretch/>
        </p:blipFill>
        <p:spPr>
          <a:xfrm rot="5400000">
            <a:off x="530032" y="3249932"/>
            <a:ext cx="3909060" cy="3024336"/>
          </a:xfrm>
          <a:prstGeom prst="rect">
            <a:avLst/>
          </a:prstGeom>
        </p:spPr>
      </p:pic>
    </p:spTree>
    <p:extLst>
      <p:ext uri="{BB962C8B-B14F-4D97-AF65-F5344CB8AC3E}">
        <p14:creationId xmlns:p14="http://schemas.microsoft.com/office/powerpoint/2010/main" val="3372897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9943" cy="6858000"/>
          </a:xfrm>
          <a:prstGeom prst="rect">
            <a:avLst/>
          </a:prstGeom>
        </p:spPr>
      </p:pic>
      <p:sp>
        <p:nvSpPr>
          <p:cNvPr id="6" name="Подзаголовок 5"/>
          <p:cNvSpPr>
            <a:spLocks noGrp="1"/>
          </p:cNvSpPr>
          <p:nvPr>
            <p:ph type="subTitle" idx="1"/>
          </p:nvPr>
        </p:nvSpPr>
        <p:spPr>
          <a:xfrm>
            <a:off x="4644008" y="260648"/>
            <a:ext cx="4104456" cy="5976664"/>
          </a:xfrm>
        </p:spPr>
        <p:txBody>
          <a:bodyPr>
            <a:noAutofit/>
          </a:bodyPr>
          <a:lstStyle/>
          <a:p>
            <a:pPr algn="l"/>
            <a:r>
              <a:rPr lang="ru-RU" sz="2000" b="1" dirty="0">
                <a:solidFill>
                  <a:schemeClr val="tx1"/>
                </a:solidFill>
                <a:latin typeface="Times New Roman" panose="02020603050405020304" pitchFamily="18" charset="0"/>
                <a:cs typeface="Times New Roman" panose="02020603050405020304" pitchFamily="18" charset="0"/>
              </a:rPr>
              <a:t>Игра «Предложения – по картинкам»</a:t>
            </a:r>
            <a:endParaRPr lang="ru-RU" sz="2000" dirty="0">
              <a:solidFill>
                <a:schemeClr val="tx1"/>
              </a:solidFill>
              <a:latin typeface="Times New Roman" panose="02020603050405020304" pitchFamily="18" charset="0"/>
              <a:cs typeface="Times New Roman" panose="02020603050405020304" pitchFamily="18" charset="0"/>
            </a:endParaRPr>
          </a:p>
          <a:p>
            <a:pPr algn="l"/>
            <a:r>
              <a:rPr lang="ru-RU" sz="1800" b="1" dirty="0">
                <a:solidFill>
                  <a:schemeClr val="tx1"/>
                </a:solidFill>
                <a:latin typeface="Times New Roman" panose="02020603050405020304" pitchFamily="18" charset="0"/>
                <a:cs typeface="Times New Roman" panose="02020603050405020304" pitchFamily="18" charset="0"/>
              </a:rPr>
              <a:t>Цель:</a:t>
            </a:r>
            <a:r>
              <a:rPr lang="ru-RU" sz="1800" dirty="0">
                <a:solidFill>
                  <a:schemeClr val="tx1"/>
                </a:solidFill>
                <a:latin typeface="Times New Roman" panose="02020603050405020304" pitchFamily="18" charset="0"/>
                <a:cs typeface="Times New Roman" panose="02020603050405020304" pitchFamily="18" charset="0"/>
              </a:rPr>
              <a:t> Учить детей составлять распространенные предложение по сюжетной картине и выкладывать схему предложений.</a:t>
            </a:r>
          </a:p>
          <a:p>
            <a:pPr algn="l"/>
            <a:r>
              <a:rPr lang="ru-RU" sz="1800" b="1" dirty="0">
                <a:solidFill>
                  <a:schemeClr val="tx1"/>
                </a:solidFill>
                <a:latin typeface="Times New Roman" panose="02020603050405020304" pitchFamily="18" charset="0"/>
                <a:cs typeface="Times New Roman" panose="02020603050405020304" pitchFamily="18" charset="0"/>
              </a:rPr>
              <a:t>Ход игры</a:t>
            </a:r>
            <a:r>
              <a:rPr lang="ru-RU" sz="1800" dirty="0">
                <a:solidFill>
                  <a:schemeClr val="tx1"/>
                </a:solidFill>
                <a:latin typeface="Times New Roman" panose="02020603050405020304" pitchFamily="18" charset="0"/>
                <a:cs typeface="Times New Roman" panose="02020603050405020304" pitchFamily="18" charset="0"/>
              </a:rPr>
              <a:t>: Воспитатель предлагает детям рассмотреть сюжетную картину и ответить на вопросы: Кто нарисован на картине? (мальчик). Как мы его назовем? (Федя). Составьте предложение про Федю. (Федя поливает цветы). Где Федя поливает цветы? (В саду). Как теперь можно составить предложения про Федю? (Федя поливает цветы в саду). А когда поливает цветы? (Летом). Значит, как можно составить предложение? (Летом Федя в саду поливает цветы).</a:t>
            </a:r>
          </a:p>
          <a:p>
            <a:pPr algn="l"/>
            <a:r>
              <a:rPr lang="ru-RU" sz="1800" dirty="0">
                <a:solidFill>
                  <a:schemeClr val="tx1"/>
                </a:solidFill>
                <a:latin typeface="Times New Roman" panose="02020603050405020304" pitchFamily="18" charset="0"/>
                <a:cs typeface="Times New Roman" panose="02020603050405020304" pitchFamily="18" charset="0"/>
              </a:rPr>
              <a:t>Для составления предложений можно использовать другие сюжетные картинки</a:t>
            </a:r>
            <a:r>
              <a:rPr lang="ru-RU" sz="800" dirty="0"/>
              <a:t>.</a:t>
            </a:r>
          </a:p>
        </p:txBody>
      </p:sp>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14043" r="24291" b="2490"/>
          <a:stretch/>
        </p:blipFill>
        <p:spPr>
          <a:xfrm rot="16200000">
            <a:off x="-331321" y="1232920"/>
            <a:ext cx="5227193" cy="3917494"/>
          </a:xfrm>
          <a:prstGeom prst="rect">
            <a:avLst/>
          </a:prstGeom>
        </p:spPr>
      </p:pic>
    </p:spTree>
    <p:extLst>
      <p:ext uri="{BB962C8B-B14F-4D97-AF65-F5344CB8AC3E}">
        <p14:creationId xmlns:p14="http://schemas.microsoft.com/office/powerpoint/2010/main" val="2292540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6" name="Подзаголовок 5"/>
          <p:cNvSpPr>
            <a:spLocks noGrp="1"/>
          </p:cNvSpPr>
          <p:nvPr>
            <p:ph type="subTitle" idx="1"/>
          </p:nvPr>
        </p:nvSpPr>
        <p:spPr>
          <a:xfrm>
            <a:off x="5220072" y="260648"/>
            <a:ext cx="3816424" cy="6336704"/>
          </a:xfrm>
        </p:spPr>
        <p:txBody>
          <a:bodyPr>
            <a:normAutofit fontScale="62500" lnSpcReduction="20000"/>
          </a:bodyPr>
          <a:lstStyle/>
          <a:p>
            <a:pPr algn="l"/>
            <a:r>
              <a:rPr lang="ru-RU" sz="3800" b="1" dirty="0">
                <a:solidFill>
                  <a:schemeClr val="tx1"/>
                </a:solidFill>
                <a:latin typeface="Times New Roman" panose="02020603050405020304" pitchFamily="18" charset="0"/>
                <a:cs typeface="Times New Roman" panose="02020603050405020304" pitchFamily="18" charset="0"/>
              </a:rPr>
              <a:t>Игра «Составь предложение по схеме»</a:t>
            </a:r>
            <a:endParaRPr lang="ru-RU" sz="3800" dirty="0">
              <a:solidFill>
                <a:schemeClr val="tx1"/>
              </a:solidFill>
              <a:latin typeface="Times New Roman" panose="02020603050405020304" pitchFamily="18" charset="0"/>
              <a:cs typeface="Times New Roman" panose="02020603050405020304" pitchFamily="18" charset="0"/>
            </a:endParaRPr>
          </a:p>
          <a:p>
            <a:pPr algn="l"/>
            <a:r>
              <a:rPr lang="ru-RU" sz="3800" b="1" dirty="0">
                <a:solidFill>
                  <a:schemeClr val="tx1"/>
                </a:solidFill>
                <a:latin typeface="Times New Roman" panose="02020603050405020304" pitchFamily="18" charset="0"/>
                <a:cs typeface="Times New Roman" panose="02020603050405020304" pitchFamily="18" charset="0"/>
              </a:rPr>
              <a:t>Цель:</a:t>
            </a:r>
            <a:r>
              <a:rPr lang="ru-RU" sz="3800" dirty="0">
                <a:solidFill>
                  <a:schemeClr val="tx1"/>
                </a:solidFill>
                <a:latin typeface="Times New Roman" panose="02020603050405020304" pitchFamily="18" charset="0"/>
                <a:cs typeface="Times New Roman" panose="02020603050405020304" pitchFamily="18" charset="0"/>
              </a:rPr>
              <a:t> совершенствовать умение составлять предложения по заданной схеме с использованием карточек. Развитие грамматического строя речи.</a:t>
            </a:r>
          </a:p>
          <a:p>
            <a:pPr algn="l"/>
            <a:r>
              <a:rPr lang="ru-RU" sz="3800" b="1" dirty="0">
                <a:solidFill>
                  <a:schemeClr val="tx1"/>
                </a:solidFill>
                <a:latin typeface="Times New Roman" panose="02020603050405020304" pitchFamily="18" charset="0"/>
                <a:cs typeface="Times New Roman" panose="02020603050405020304" pitchFamily="18" charset="0"/>
              </a:rPr>
              <a:t>Ход игры</a:t>
            </a:r>
            <a:r>
              <a:rPr lang="ru-RU" sz="3800" dirty="0">
                <a:solidFill>
                  <a:schemeClr val="tx1"/>
                </a:solidFill>
                <a:latin typeface="Times New Roman" panose="02020603050405020304" pitchFamily="18" charset="0"/>
                <a:cs typeface="Times New Roman" panose="02020603050405020304" pitchFamily="18" charset="0"/>
              </a:rPr>
              <a:t>: </a:t>
            </a:r>
            <a:endParaRPr lang="ru-RU" sz="3800" dirty="0" smtClean="0">
              <a:solidFill>
                <a:schemeClr val="tx1"/>
              </a:solidFill>
              <a:latin typeface="Times New Roman" panose="02020603050405020304" pitchFamily="18" charset="0"/>
              <a:cs typeface="Times New Roman" panose="02020603050405020304" pitchFamily="18" charset="0"/>
            </a:endParaRPr>
          </a:p>
          <a:p>
            <a:pPr algn="l"/>
            <a:r>
              <a:rPr lang="ru-RU" sz="3800" dirty="0" smtClean="0">
                <a:solidFill>
                  <a:schemeClr val="tx1"/>
                </a:solidFill>
                <a:latin typeface="Times New Roman" panose="02020603050405020304" pitchFamily="18" charset="0"/>
                <a:cs typeface="Times New Roman" panose="02020603050405020304" pitchFamily="18" charset="0"/>
              </a:rPr>
              <a:t>Количество </a:t>
            </a:r>
            <a:r>
              <a:rPr lang="ru-RU" sz="3800" dirty="0">
                <a:solidFill>
                  <a:schemeClr val="tx1"/>
                </a:solidFill>
                <a:latin typeface="Times New Roman" panose="02020603050405020304" pitchFamily="18" charset="0"/>
                <a:cs typeface="Times New Roman" panose="02020603050405020304" pitchFamily="18" charset="0"/>
              </a:rPr>
              <a:t>игроков: 2-4.</a:t>
            </a:r>
          </a:p>
          <a:p>
            <a:pPr algn="l"/>
            <a:r>
              <a:rPr lang="ru-RU" sz="3800" dirty="0">
                <a:solidFill>
                  <a:schemeClr val="tx1"/>
                </a:solidFill>
                <a:latin typeface="Times New Roman" panose="02020603050405020304" pitchFamily="18" charset="0"/>
                <a:cs typeface="Times New Roman" panose="02020603050405020304" pitchFamily="18" charset="0"/>
              </a:rPr>
              <a:t>Воспитатель перемешивает карточки, а затем по очереди раздаёт игрокам по одной. Дети по очереди открывают карточки с картинками и составляют разные предложения, правильно подбирая слова</a:t>
            </a:r>
            <a:r>
              <a:rPr lang="ru-RU" dirty="0">
                <a:latin typeface="Times New Roman" panose="02020603050405020304" pitchFamily="18" charset="0"/>
                <a:cs typeface="Times New Roman" panose="02020603050405020304" pitchFamily="18" charset="0"/>
              </a:rPr>
              <a:t>.</a:t>
            </a:r>
          </a:p>
          <a:p>
            <a:pPr algn="l"/>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14460" r="16268"/>
          <a:stretch/>
        </p:blipFill>
        <p:spPr>
          <a:xfrm>
            <a:off x="179512" y="692696"/>
            <a:ext cx="4841256" cy="3528392"/>
          </a:xfrm>
          <a:prstGeom prst="rect">
            <a:avLst/>
          </a:prstGeom>
        </p:spPr>
      </p:pic>
    </p:spTree>
    <p:extLst>
      <p:ext uri="{BB962C8B-B14F-4D97-AF65-F5344CB8AC3E}">
        <p14:creationId xmlns:p14="http://schemas.microsoft.com/office/powerpoint/2010/main" val="244925162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390</Words>
  <Application>Microsoft Office PowerPoint</Application>
  <PresentationFormat>Экран (4:3)</PresentationFormat>
  <Paragraphs>56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Многофункциональное пособие «Речевичок»  </vt:lpstr>
      <vt:lpstr>Чем больше мастерства в детской руке, тем умнее ребенок. В. А. Сухомлинский</vt:lpstr>
      <vt:lpstr>Атрибуты:   на одной стороне крыши домика расположен алфавит, на другой геометрический планшет. На стенах речевого домика расположен бусины . Сюжетные картинки и схемы предложений, звуковая схема слова, звуковой анализ слова, разрезные картинки, игры на липучка  с предметными картинками. Игровой материал:  игровое пособие речевой домик изготовлен из ламината . На внешней стороне речевого домика оформлены игры. Внутри домика вложены игры в контейнерах, это позволяет их многоразовое, легкодоступное, многофункциональное использование. Следует отметить, что данное пособие находится в речевом уголке, в свободном доступе для детей. Играя в него, дети развивают свою речь, которая становится более правильной и выразительной. У детей вызывает большой интерес работать с этим пособием. Им нравится выполнять задание. «Речевой домик» всегда можно пополнить новыми интересными играми. Всё в руках творческого педагога. </vt:lpstr>
      <vt:lpstr>Содержание:</vt:lpstr>
      <vt:lpstr>Презентация PowerPoint</vt:lpstr>
      <vt:lpstr>Игра «Волшебные резиночки» Цель: развитие мелкой моторики рук ребенка. Ход игры: Дети надевают резинки по цвету – «Цветные дорожки». Затем предлагаю выложить картинку по образцу (домик – окна и крыша, кораблик плывет по волнам, солнышко, бабочка, рыбка, геометрические фигуры и т. д.). </vt:lpstr>
      <vt:lpstr>Игра «Выложи букву, слово» Цель: закрепить у детей зрительный образ букв, изучение «написания» букв, слов. Ход игры: Ребенку дается задание выложить по памяти, букву которую он знает, «написать» слово. </vt:lpstr>
      <vt:lpstr>Презентация PowerPoint</vt:lpstr>
      <vt:lpstr>Презентация PowerPoint</vt:lpstr>
      <vt:lpstr>Презентация PowerPoint</vt:lpstr>
      <vt:lpstr>Презентация PowerPoint</vt:lpstr>
      <vt:lpstr>Игра «Составь слово» Цель: Совершенствование навыков звукового анализа слова. Обучение осмысленному чтению. Ход игры: предложите ребенку по картинке собрать слово из букв, и выложить звуковой анализ слова.</vt:lpstr>
      <vt:lpstr>Презентация PowerPoint</vt:lpstr>
      <vt:lpstr>Развитие речи и подготовка к обучению грамоте является одной из главных и актуальных задач в подготовке детей к школе. Для этого необходимо создавать дидактические игры и многофункциональные дидактические пособия. Одно из таких пособий, сделанное своими руками, можно использовать на индивидуальных, подгрупповых занятиях и в самостоятельных играх детей – это многофункциональное пособие Речевой домик   «Речевичек».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Платонова Юлия</dc:creator>
  <cp:lastModifiedBy>Платонова Юлия</cp:lastModifiedBy>
  <cp:revision>13</cp:revision>
  <dcterms:created xsi:type="dcterms:W3CDTF">2024-01-16T06:02:55Z</dcterms:created>
  <dcterms:modified xsi:type="dcterms:W3CDTF">2024-01-17T04:22:31Z</dcterms:modified>
</cp:coreProperties>
</file>