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53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7" r:id="rId12"/>
    <p:sldId id="265" r:id="rId13"/>
    <p:sldId id="266" r:id="rId14"/>
    <p:sldId id="281" r:id="rId15"/>
    <p:sldId id="275" r:id="rId16"/>
    <p:sldId id="274" r:id="rId17"/>
    <p:sldId id="276" r:id="rId18"/>
    <p:sldId id="277" r:id="rId19"/>
    <p:sldId id="278" r:id="rId20"/>
    <p:sldId id="279" r:id="rId21"/>
    <p:sldId id="280" r:id="rId22"/>
  </p:sldIdLst>
  <p:sldSz cx="14630400" cy="8229600"/>
  <p:notesSz cx="8229600" cy="14630400"/>
  <p:embeddedFontLs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Inter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65" autoAdjust="0"/>
  </p:normalViewPr>
  <p:slideViewPr>
    <p:cSldViewPr snapToGrid="0" snapToObjects="1">
      <p:cViewPr>
        <p:scale>
          <a:sx n="68" d="100"/>
          <a:sy n="68" d="100"/>
        </p:scale>
        <p:origin x="-600" y="-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F1ABB-89E7-4099-A02C-577DC14FE3CD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F91D-9D3F-4B33-998A-BAB382D4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9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8586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«ЦРР- детский сад № 56 «Надежда» г.Орска»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174200"/>
            <a:ext cx="7556421" cy="23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инициативы и самостоятельности дошкольников через познавательно-исследовательскую деятельность».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50098" y="7030520"/>
            <a:ext cx="3395223" cy="575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Выполнила; </a:t>
            </a: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Платонова</a:t>
            </a:r>
            <a:r>
              <a:rPr lang="ru-RU" sz="2200" dirty="0" smtClean="0"/>
              <a:t>   </a:t>
            </a: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Юлия </a:t>
            </a:r>
            <a:r>
              <a:rPr lang="ru-RU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200" b="1" kern="0" spc="-36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Касимовна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80190" y="684907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3074" name="Picture 2" descr="Милый мальчик делает научные эксперименты в лаборатории. Образование. - 14748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1" y="1897962"/>
            <a:ext cx="5032341" cy="375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728543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703064" y="2287787"/>
            <a:ext cx="13133548" cy="5030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086" y="334537"/>
            <a:ext cx="1089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инициативы и самостоятельности дошкольников через познавательно-исследовательскую деятельность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финансы\Занятие Юля._Moment_Mo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93" y="2826897"/>
            <a:ext cx="8802216" cy="49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133815"/>
            <a:ext cx="13042821" cy="2153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Организация исследовательского уголка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8" y="1210800"/>
            <a:ext cx="3246172" cy="341811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91" y="1210800"/>
            <a:ext cx="3211139" cy="341811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373653" y="659225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41" y="1210800"/>
            <a:ext cx="3193494" cy="3364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9992" b="1679"/>
          <a:stretch/>
        </p:blipFill>
        <p:spPr>
          <a:xfrm rot="5400000">
            <a:off x="10313320" y="1435383"/>
            <a:ext cx="3467194" cy="3018028"/>
          </a:xfrm>
          <a:prstGeom prst="rect">
            <a:avLst/>
          </a:prstGeom>
        </p:spPr>
      </p:pic>
      <p:pic>
        <p:nvPicPr>
          <p:cNvPr id="10" name="Picture 2" descr="D:\Дет Сад № 56\среда\20200312_1047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53" y="4795026"/>
            <a:ext cx="5191859" cy="28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72" y="4795025"/>
            <a:ext cx="4712563" cy="2864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046" y="5020354"/>
            <a:ext cx="1911428" cy="22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29882" y="345688"/>
            <a:ext cx="9523141" cy="947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Взаимодействие с родителями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15710" y="2254329"/>
            <a:ext cx="1716405" cy="152400"/>
          </a:xfrm>
          <a:prstGeom prst="roundRect">
            <a:avLst>
              <a:gd name="adj" fmla="val 36000"/>
            </a:avLst>
          </a:prstGeom>
          <a:solidFill>
            <a:srgbClr val="FED7D7"/>
          </a:solidFill>
          <a:ln/>
        </p:spPr>
      </p:sp>
      <p:sp>
        <p:nvSpPr>
          <p:cNvPr id="5" name="Text 2"/>
          <p:cNvSpPr/>
          <p:nvPr/>
        </p:nvSpPr>
        <p:spPr>
          <a:xfrm>
            <a:off x="976670" y="2275642"/>
            <a:ext cx="1594485" cy="109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700" kern="0" spc="-36" dirty="0">
                <a:solidFill>
                  <a:srgbClr val="822727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Ошибка при загрузке изображения.</a:t>
            </a:r>
            <a:endParaRPr lang="en-US" sz="700" dirty="0"/>
          </a:p>
        </p:txBody>
      </p:sp>
      <p:sp>
        <p:nvSpPr>
          <p:cNvPr id="7" name="Text 3"/>
          <p:cNvSpPr/>
          <p:nvPr/>
        </p:nvSpPr>
        <p:spPr>
          <a:xfrm>
            <a:off x="793788" y="4962763"/>
            <a:ext cx="4120753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Совместная деятельность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93790" y="5878592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Вовлечение родителей в создание познавательно-развивающей среды. Пополнение необходимыми материалами.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254704" y="4962763"/>
            <a:ext cx="4120872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Домашние эксперименты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254704" y="5878711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Картотека элементарных опытов для проведения дома. Например, "Цветные льдинки", выращивание кристаллов.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715738" y="4962644"/>
            <a:ext cx="4120753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Информационная поддержка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715738" y="5878592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Рубрика "Поэкспериментируем!" в родительском уголке. Обмен опытом проведения опытов.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9" y="1717288"/>
            <a:ext cx="4128620" cy="3096465"/>
          </a:xfrm>
          <a:prstGeom prst="rect">
            <a:avLst/>
          </a:prstGeom>
        </p:spPr>
      </p:pic>
      <p:pic>
        <p:nvPicPr>
          <p:cNvPr id="17" name="Picture 4" descr="C:\Users\лейли\Desktop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20" y="2099601"/>
            <a:ext cx="1932739" cy="257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лейли\Desktop\яйцо1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73" y="1717288"/>
            <a:ext cx="2034831" cy="27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1413" y="2518238"/>
            <a:ext cx="2938259" cy="16527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6662" r="6901" b="7619"/>
          <a:stretch/>
        </p:blipFill>
        <p:spPr>
          <a:xfrm>
            <a:off x="11628217" y="1293541"/>
            <a:ext cx="2079131" cy="2918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3665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271238" y="1986561"/>
            <a:ext cx="6924907" cy="4826834"/>
          </a:xfrm>
          <a:prstGeom prst="roundRect">
            <a:avLst>
              <a:gd name="adj" fmla="val 722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В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процессе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экспериментирования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дошкольники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получают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возможность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удовлетворить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свою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любознательность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почувствовать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себя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исследователями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и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первооткрывателями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. </a:t>
            </a:r>
            <a:endParaRPr lang="ru-RU" sz="3200" dirty="0"/>
          </a:p>
        </p:txBody>
      </p:sp>
      <p:sp>
        <p:nvSpPr>
          <p:cNvPr id="4" name="Text 2"/>
          <p:cNvSpPr/>
          <p:nvPr/>
        </p:nvSpPr>
        <p:spPr>
          <a:xfrm>
            <a:off x="1028224" y="3950970"/>
            <a:ext cx="575762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1028224" y="4476988"/>
            <a:ext cx="12573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40312" y="853072"/>
            <a:ext cx="574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Заключение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55" r="1" b="5792"/>
          <a:stretch/>
        </p:blipFill>
        <p:spPr bwMode="auto">
          <a:xfrm>
            <a:off x="8385717" y="307021"/>
            <a:ext cx="5932449" cy="752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88" y="681699"/>
            <a:ext cx="8205245" cy="2050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ru-RU" sz="4000" b="1" dirty="0" smtClean="0">
              <a:solidFill>
                <a:srgbClr val="231971"/>
              </a:solidFill>
              <a:latin typeface="Times New Roman" panose="02020603050405020304" pitchFamily="18" charset="0"/>
              <a:ea typeface="Outfit Extra Bold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Экспериментирование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2932771"/>
            <a:ext cx="7556421" cy="2270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Сегодня я покажу вам несколько видов экспериментов с разными материалами для работы с детьми. Уважаемые коллеги, предлагаю вам побыть в роли дошкольников и поэкспериментировать вместе.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70040" y="5467112"/>
            <a:ext cx="445472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0" b="3304"/>
          <a:stretch/>
        </p:blipFill>
        <p:spPr>
          <a:xfrm>
            <a:off x="9222059" y="360788"/>
            <a:ext cx="5140712" cy="715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4460"/>
            <a:ext cx="75166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Эксперимент "Апельсин"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43401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88488" y="27040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Целый апельсин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88488" y="319443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Опустите апельсин в миску с водой. Он будет плавать.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804285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37417" y="4035353"/>
            <a:ext cx="33520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Очищенный апельсин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68022" y="452151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Очистите второй апельсин и положите в воду. Он утонет.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165169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391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Вывод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68022" y="5882402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 кожуре апельсина много пузырьков воздуха. Они выталкивают его на поверхность.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848" y="1113830"/>
            <a:ext cx="6828234" cy="61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Танцующая виноградинка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04994" y="2018824"/>
            <a:ext cx="22860" cy="5096947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1102281" y="2447687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684848" y="2238970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58250" y="2275701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883450" y="2214443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Погружение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83450" y="2637592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Бросьте виноградинку в газированную воду. Она опустится на дно.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02281" y="3770828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684848" y="3562112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58250" y="3598843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1883450" y="3537585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Всплытие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883450" y="3960733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Пузырьки газа прикрепятся к виноградинке. Она всплывет.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02281" y="5093970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84848" y="4885253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8250" y="4921984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883450" y="4860727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Повторение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883450" y="5283875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 поверхности пузырьки лопнут. Виноградинка снова опустится.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02281" y="6417112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21" name="Shape 18"/>
          <p:cNvSpPr/>
          <p:nvPr/>
        </p:nvSpPr>
        <p:spPr>
          <a:xfrm>
            <a:off x="684848" y="6208395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58250" y="6245126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0"/>
          <p:cNvSpPr/>
          <p:nvPr/>
        </p:nvSpPr>
        <p:spPr>
          <a:xfrm>
            <a:off x="1883450" y="6183868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Принцип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1883450" y="6607016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 работает плавательный пузырь у рыб и подводные лодки.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35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072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5616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6561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Подготовка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03973" y="3146584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Поставьте две жестяные банки на расстоянии 30 см друг от друга.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33951" y="373630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7363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Обычный лист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134" y="4226719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оложите лист бумаги как "мостик". Поставьте стеклянную банку. Бумага прогнется.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474232" y="517933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1793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984415" y="5669756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Сложите лист гармошкой. Положите между банками. Поставьте стеклянную банку.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57256" y="1251109"/>
            <a:ext cx="93720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Достать монетку из воды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7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Подготовка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Положите монету в тарелку и налейте воды.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Свеча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Поставьте свечку в центр тарелки и зажгите её.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Стакан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Накройте горящую свечу стаканом. Огонь погаснет.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Результат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Вода поднимется внутрь стакана, открыв монету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50380" y="548402"/>
            <a:ext cx="5386040" cy="623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Научное объяснение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8063" y="1470779"/>
            <a:ext cx="7747873" cy="1164431"/>
          </a:xfrm>
          <a:prstGeom prst="roundRect">
            <a:avLst>
              <a:gd name="adj" fmla="val 719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5113" y="1677829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Апельсин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05113" y="2109073"/>
            <a:ext cx="7333774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Воздух в кожуре делает апельсин легче воды. Без кожуры он тяжелее воды.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98063" y="2834640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5113" y="3041690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Виноградинка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05113" y="3472934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Пузырьки газа уменьшают плотность винограда. Это принцип работы плавательного пузыря рыб.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98063" y="4517588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5113" y="4724638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05113" y="5155883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Ребра жёсткости увеличивают прочность конструкции. Эта технология используется в строительстве.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98063" y="6200537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5113" y="6407587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Монетка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05113" y="6838831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Остывающий воздух уменьшается в объёме. Давление падает, вода заполняет пустоту.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00363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Цели и задачи мастер-класса</a:t>
            </a:r>
            <a:endParaRPr lang="en-US" sz="4900" dirty="0"/>
          </a:p>
        </p:txBody>
      </p:sp>
      <p:sp>
        <p:nvSpPr>
          <p:cNvPr id="4" name="Shape 1"/>
          <p:cNvSpPr/>
          <p:nvPr/>
        </p:nvSpPr>
        <p:spPr>
          <a:xfrm>
            <a:off x="793790" y="31549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34" y="3176171"/>
            <a:ext cx="374213" cy="46779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54918"/>
            <a:ext cx="2927747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Передача опыта</a:t>
            </a:r>
            <a:endParaRPr lang="en-US" sz="2450" dirty="0"/>
          </a:p>
        </p:txBody>
      </p:sp>
      <p:sp>
        <p:nvSpPr>
          <p:cNvPr id="7" name="Text 3"/>
          <p:cNvSpPr/>
          <p:nvPr/>
        </p:nvSpPr>
        <p:spPr>
          <a:xfrm>
            <a:off x="1530906" y="3680936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Прямой и комментированный показ методов и приёмов педагогической деятельности.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1549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11" y="3176171"/>
            <a:ext cx="374213" cy="4677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154918"/>
            <a:ext cx="2927747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Совместная отработка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5422583" y="407086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Методические подходы к решению поставленной проблемы.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97741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4" y="5998666"/>
            <a:ext cx="374213" cy="46779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977414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Рефлексия</a:t>
            </a:r>
            <a:endParaRPr lang="en-US" sz="2450" dirty="0"/>
          </a:p>
        </p:txBody>
      </p:sp>
      <p:sp>
        <p:nvSpPr>
          <p:cNvPr id="15" name="Text 9"/>
          <p:cNvSpPr/>
          <p:nvPr/>
        </p:nvSpPr>
        <p:spPr>
          <a:xfrm>
            <a:off x="1530906" y="650343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собственного профессионального мастерства участниками.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14558" y="488941"/>
            <a:ext cx="84414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Польза экспериментов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43191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Развитие любознательности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3191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Стимулирует интерес к познанию мира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9820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Научное мышление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942711" y="4077891"/>
            <a:ext cx="51376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Учит наблюдать, анализировать, делать выводы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3537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Практические навыки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63843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Развивает мелкую моторику и координацию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Социализация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517481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Учит работать в команде и делиться открытиями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0488" y="531495"/>
            <a:ext cx="6690732" cy="603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Рефлексия "Букет"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14" y="1647349"/>
            <a:ext cx="4317683" cy="431768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40" y="1647349"/>
            <a:ext cx="4317802" cy="431780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84" y="1647349"/>
            <a:ext cx="4317802" cy="4317802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515285" y="6363594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94" y="6413673"/>
            <a:ext cx="289798" cy="36230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215483" y="6455388"/>
            <a:ext cx="2504863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Красный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1062708" y="6853951"/>
            <a:ext cx="3910771" cy="123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 мастер-класс был интересен и информативен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5"/>
          <p:cNvSpPr/>
          <p:nvPr/>
        </p:nvSpPr>
        <p:spPr>
          <a:xfrm>
            <a:off x="5166717" y="6362209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226" y="6398464"/>
            <a:ext cx="289798" cy="36230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794772" y="6455389"/>
            <a:ext cx="2415897" cy="341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Жёлтый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8"/>
          <p:cNvSpPr/>
          <p:nvPr/>
        </p:nvSpPr>
        <p:spPr>
          <a:xfrm>
            <a:off x="9478704" y="6419133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650" y="6433720"/>
            <a:ext cx="289798" cy="36230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0203367" y="6455388"/>
            <a:ext cx="2497626" cy="558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Синий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10203367" y="6817695"/>
            <a:ext cx="3750758" cy="480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 мастер-класс был неинтересен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2563" y="6659533"/>
            <a:ext cx="2853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вопросы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раскрыты</a:t>
            </a:r>
            <a:endParaRPr lang="ru-RU" sz="2000" dirty="0" smtClean="0">
              <a:solidFill>
                <a:srgbClr val="2A2742"/>
              </a:solidFill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недост</a:t>
            </a:r>
            <a:r>
              <a:rPr lang="ru-RU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аточно</a:t>
            </a:r>
            <a:r>
              <a:rPr lang="ru-RU" sz="20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5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2203252"/>
            <a:ext cx="11889477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Актуальность темы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3549848"/>
            <a:ext cx="5213866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ФГОС дошкольного образования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16659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Основные направления развития: самостоятельность, инициативность, творчество.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0964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Ребенок становится полноценным участником образовательных отношений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54984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800" b="1" kern="0" spc="-49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Инициатива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99521" y="416659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Активность в начинании, продвижении новых дел, вовлечении окружающих.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599521" y="50964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Проявляется в свободной деятельности детей по выбору и интересам.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0516" y="735980"/>
            <a:ext cx="12215177" cy="165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4400" b="1" kern="0" spc="-64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Принципы развития детской инициативности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87" y="3797856"/>
            <a:ext cx="5086588" cy="50865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728" y="5231785"/>
            <a:ext cx="248722" cy="31099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787" y="3797856"/>
            <a:ext cx="5086588" cy="508658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720" y="4278094"/>
            <a:ext cx="248722" cy="310991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307" y="3967479"/>
            <a:ext cx="5086588" cy="474734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593" y="5231785"/>
            <a:ext cx="248722" cy="310991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880295" y="2922498"/>
            <a:ext cx="202715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Вариативность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880946" y="3157508"/>
            <a:ext cx="4113012" cy="1059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28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Возможность самовыражения через право выбора и самостоятельный выход из проблемной ситуации.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3"/>
          <p:cNvSpPr/>
          <p:nvPr/>
        </p:nvSpPr>
        <p:spPr>
          <a:xfrm>
            <a:off x="5663089" y="1565520"/>
            <a:ext cx="2665571" cy="1264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Деятельность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4"/>
          <p:cNvSpPr/>
          <p:nvPr/>
        </p:nvSpPr>
        <p:spPr>
          <a:xfrm>
            <a:off x="5307979" y="2029522"/>
            <a:ext cx="4328344" cy="1473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32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Стимулирование активного поиска новых знаний в совместной и самостоятельной деятельности.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5"/>
          <p:cNvSpPr/>
          <p:nvPr/>
        </p:nvSpPr>
        <p:spPr>
          <a:xfrm>
            <a:off x="10722769" y="2943227"/>
            <a:ext cx="2027158" cy="52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Креативность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9636323" y="3206832"/>
            <a:ext cx="4200168" cy="1059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32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Создание ситуаций для реализации творческого потенциала через совместную и индивидуальную деятельность.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6646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Способы поддержки детской инициативы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86050"/>
            <a:ext cx="3664863" cy="2809399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920484"/>
            <a:ext cx="312110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Самостоятельность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446502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Предоставлять детям самостоятельность во всем, что безопасно. Помогать реализовывать собственные замыслы.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867" y="2686050"/>
            <a:ext cx="3664863" cy="2809399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920484"/>
            <a:ext cx="3138011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Позитивная оценка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72833" y="344650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Отмечать и приветствовать даже минимальные успехи детей. Не критиковать результаты деятельности ребенка.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722263"/>
            <a:ext cx="7556421" cy="1720691"/>
          </a:xfrm>
          <a:prstGeom prst="roundRect">
            <a:avLst>
              <a:gd name="adj" fmla="val 55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956697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Доступная среда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4624" y="6482715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Содержать в открытом доступе игрушки, пособия и атрибуты. Поддерживать интерес к наблюдениям.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9932"/>
            <a:ext cx="13042821" cy="2250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54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Приемы поддержки детской инициативы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94328" y="1873405"/>
            <a:ext cx="4164129" cy="667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Формирование установок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34575" y="2540437"/>
            <a:ext cx="3907651" cy="916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могу", "Я сумею"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789401" y="4215161"/>
            <a:ext cx="4521180" cy="646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Создание ситуации успеха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798860" y="4672362"/>
            <a:ext cx="5120102" cy="703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Это очень просто, я тебе помогу"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358911" y="5777270"/>
            <a:ext cx="3286571" cy="7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Положительная оценка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358911" y="6333893"/>
            <a:ext cx="4085626" cy="687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"Ты очень творческий ребенок, </a:t>
            </a:r>
            <a:endParaRPr lang="ru-RU" sz="2800" kern="0" spc="-36" dirty="0" smtClean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 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тебя все получится!"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7429" y="2564881"/>
            <a:ext cx="4534027" cy="2726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15401" r="37219" b="9328"/>
          <a:stretch/>
        </p:blipFill>
        <p:spPr>
          <a:xfrm>
            <a:off x="2657115" y="3486583"/>
            <a:ext cx="3125765" cy="31642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00" y="5325397"/>
            <a:ext cx="3534496" cy="265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5805"/>
            <a:ext cx="7556421" cy="116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650" b="1" kern="0" spc="-74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Экспериментирование как ведущая деятельность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71523" y="2150388"/>
            <a:ext cx="22860" cy="5353288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5" name="Shape 2"/>
          <p:cNvSpPr/>
          <p:nvPr/>
        </p:nvSpPr>
        <p:spPr>
          <a:xfrm>
            <a:off x="6639997" y="2521625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341721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208" y="2357676"/>
            <a:ext cx="280630" cy="3507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22106" y="2320409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2-3 года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322106" y="2714863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Простейшие исследования с воспитателем. Обследование предметов, их цвета, величины, формы.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639997" y="3970496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3790593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208" y="3806547"/>
            <a:ext cx="280630" cy="3507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22106" y="3769281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3-4 года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322106" y="4163735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Эксперименты на примере сенсорных эталонов. Понимание скрытых свойств объектов.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639997" y="5419368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5239464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208" y="5290423"/>
            <a:ext cx="280630" cy="28063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22106" y="5218152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4-5 лет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7322106" y="5612606"/>
            <a:ext cx="651450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Формирование умения самостоятельно получать сведения о новом объекте.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639997" y="6596063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21" name="Shape 15"/>
          <p:cNvSpPr/>
          <p:nvPr/>
        </p:nvSpPr>
        <p:spPr>
          <a:xfrm>
            <a:off x="6280190" y="6416159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208" y="6432113"/>
            <a:ext cx="280630" cy="35075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322106" y="6394847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5-7 лет</a:t>
            </a:r>
            <a:endParaRPr lang="en-US" sz="1800" dirty="0"/>
          </a:p>
        </p:txBody>
      </p:sp>
      <p:sp>
        <p:nvSpPr>
          <p:cNvPr id="24" name="Text 17"/>
          <p:cNvSpPr/>
          <p:nvPr/>
        </p:nvSpPr>
        <p:spPr>
          <a:xfrm>
            <a:off x="7322106" y="6789301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Самостоятельное проведение экспериментов. Выбор оптимального способа исследования.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192" y="100361"/>
            <a:ext cx="7523020" cy="138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4150" b="1" kern="0" spc="-83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Алгоритм проведения экспериментирования</a:t>
            </a:r>
            <a:endParaRPr lang="en-US" sz="4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773044" y="1683834"/>
            <a:ext cx="7872761" cy="5448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 .</a:t>
            </a:r>
          </a:p>
          <a:p>
            <a:pPr lvl="0"/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Экскурсии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наблюдения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беседы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чтение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рассматривание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ru-RU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иллюстраций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типа, вида и тематики занятия.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эксперементирования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ru-RU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Определение</a:t>
            </a:r>
            <a:r>
              <a:rPr lang="en-US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цели</a:t>
            </a:r>
            <a:r>
              <a:rPr lang="en-US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и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задач</a:t>
            </a:r>
            <a:endParaRPr lang="ru-RU" sz="2400" b="1" kern="0" spc="-42" dirty="0" smtClean="0">
              <a:solidFill>
                <a:srgbClr val="272525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 работа 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оборудования, учебных пособий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подготовка пособий и оборудования.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наблюдений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4"/>
          <p:cNvSpPr/>
          <p:nvPr/>
        </p:nvSpPr>
        <p:spPr>
          <a:xfrm>
            <a:off x="1773044" y="4070195"/>
            <a:ext cx="7145877" cy="1048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Познавательные, развивающие, воспитательные задачи.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84594" y="1739589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51143" y="2706021"/>
            <a:ext cx="1053910" cy="56128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18048" y="3586974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18049" y="4616604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18049" y="5728008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18049" y="6552553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728543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эксперимента: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703064" y="2287787"/>
            <a:ext cx="13133548" cy="5030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2351" y="1806498"/>
            <a:ext cx="90404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результата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правил  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детей на подгруппы. 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эксперимента 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результата.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-3468" r="8269" b="1"/>
          <a:stretch/>
        </p:blipFill>
        <p:spPr>
          <a:xfrm rot="5400000">
            <a:off x="7845728" y="1358430"/>
            <a:ext cx="8147139" cy="55952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060" y="5486906"/>
            <a:ext cx="1911428" cy="2241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269</TotalTime>
  <Words>814</Words>
  <Application>Microsoft Office PowerPoint</Application>
  <PresentationFormat>Произвольный</PresentationFormat>
  <Paragraphs>175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Arial</vt:lpstr>
      <vt:lpstr>Inter Medium</vt:lpstr>
      <vt:lpstr>Georgia</vt:lpstr>
      <vt:lpstr>Outfit Extra Bold</vt:lpstr>
      <vt:lpstr>Petrona Bold</vt:lpstr>
      <vt:lpstr>Inter</vt:lpstr>
      <vt:lpstr>Times New Roman</vt:lpstr>
      <vt:lpstr>Wingdings</vt:lpstr>
      <vt:lpstr>Inter Bold</vt:lpstr>
      <vt:lpstr>Calibri</vt:lpstr>
      <vt:lpstr>Arimo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Платонова Юлия</cp:lastModifiedBy>
  <cp:revision>23</cp:revision>
  <dcterms:created xsi:type="dcterms:W3CDTF">2025-04-11T10:19:47Z</dcterms:created>
  <dcterms:modified xsi:type="dcterms:W3CDTF">2025-04-14T17:35:54Z</dcterms:modified>
</cp:coreProperties>
</file>