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70" r:id="rId4"/>
    <p:sldId id="271" r:id="rId5"/>
    <p:sldId id="273" r:id="rId6"/>
    <p:sldId id="275" r:id="rId7"/>
    <p:sldId id="277" r:id="rId8"/>
    <p:sldId id="279" r:id="rId9"/>
    <p:sldId id="282" r:id="rId10"/>
    <p:sldId id="280" r:id="rId11"/>
    <p:sldId id="281" r:id="rId12"/>
    <p:sldId id="284" r:id="rId13"/>
    <p:sldId id="286" r:id="rId14"/>
    <p:sldId id="287" r:id="rId15"/>
    <p:sldId id="288" r:id="rId16"/>
    <p:sldId id="290" r:id="rId17"/>
    <p:sldId id="291" r:id="rId18"/>
    <p:sldId id="292" r:id="rId19"/>
    <p:sldId id="294" r:id="rId20"/>
    <p:sldId id="295" r:id="rId21"/>
    <p:sldId id="296" r:id="rId22"/>
    <p:sldId id="297" r:id="rId23"/>
    <p:sldId id="299" r:id="rId24"/>
    <p:sldId id="301" r:id="rId25"/>
    <p:sldId id="312" r:id="rId26"/>
    <p:sldId id="313" r:id="rId27"/>
    <p:sldId id="310" r:id="rId28"/>
    <p:sldId id="321" r:id="rId29"/>
    <p:sldId id="320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9A066-35AC-4879-9E01-F83F9E2A4AF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E0E0C0-9CE0-43CC-8D69-186934EA093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u="sng" dirty="0" smtClean="0">
              <a:solidFill>
                <a:schemeClr val="bg1"/>
              </a:solidFill>
            </a:rPr>
            <a:t>Социально – коммуникативное развитие:</a:t>
          </a:r>
          <a:r>
            <a:rPr lang="ru-RU" sz="1600" dirty="0" smtClean="0">
              <a:solidFill>
                <a:schemeClr val="bg1"/>
              </a:solidFill>
            </a:rPr>
            <a:t> совместная посадка  и уход за овощными культурами .</a:t>
          </a:r>
          <a:endParaRPr lang="ru-RU" sz="1600" dirty="0">
            <a:solidFill>
              <a:schemeClr val="bg1"/>
            </a:solidFill>
          </a:endParaRPr>
        </a:p>
      </dgm:t>
    </dgm:pt>
    <dgm:pt modelId="{E8C8F945-C3B9-4F91-8468-F52390DD037E}" type="parTrans" cxnId="{560EB0C0-4A09-4F75-8CE9-4DB1F6A4411B}">
      <dgm:prSet/>
      <dgm:spPr/>
      <dgm:t>
        <a:bodyPr/>
        <a:lstStyle/>
        <a:p>
          <a:endParaRPr lang="ru-RU"/>
        </a:p>
      </dgm:t>
    </dgm:pt>
    <dgm:pt modelId="{227F9552-6A9C-47B5-8B1F-0775A61E26C1}" type="sibTrans" cxnId="{560EB0C0-4A09-4F75-8CE9-4DB1F6A4411B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D68EE49-43B2-4E6C-B630-EEA35BF8056A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u="sng" dirty="0" smtClean="0">
              <a:solidFill>
                <a:schemeClr val="bg1"/>
              </a:solidFill>
            </a:rPr>
            <a:t>Художественно – эстетическое развитие:</a:t>
          </a:r>
          <a:r>
            <a:rPr lang="ru-RU" sz="1600" dirty="0" smtClean="0">
              <a:solidFill>
                <a:schemeClr val="bg1"/>
              </a:solidFill>
            </a:rPr>
            <a:t> лепка, рисование по теме проекта</a:t>
          </a:r>
          <a:r>
            <a:rPr lang="ru-RU" sz="1400" dirty="0" smtClean="0"/>
            <a:t>.</a:t>
          </a:r>
          <a:endParaRPr lang="ru-RU" sz="1400" dirty="0"/>
        </a:p>
      </dgm:t>
    </dgm:pt>
    <dgm:pt modelId="{62C7CE6F-F86F-4485-86DC-2E7056A67D56}" type="parTrans" cxnId="{C6DFB7CC-7DFD-4645-8E50-A0FB26744538}">
      <dgm:prSet/>
      <dgm:spPr/>
      <dgm:t>
        <a:bodyPr/>
        <a:lstStyle/>
        <a:p>
          <a:endParaRPr lang="ru-RU"/>
        </a:p>
      </dgm:t>
    </dgm:pt>
    <dgm:pt modelId="{FA2A963C-A11B-40B5-BBD4-0F3D20ADD303}" type="sibTrans" cxnId="{C6DFB7CC-7DFD-4645-8E50-A0FB26744538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AA8795E-FBA1-4BE4-A19F-6C949830C1EB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u="sng" dirty="0" smtClean="0">
              <a:solidFill>
                <a:schemeClr val="bg1"/>
              </a:solidFill>
            </a:rPr>
            <a:t>Речевое развитие:</a:t>
          </a:r>
          <a:r>
            <a:rPr lang="ru-RU" sz="1600" dirty="0" smtClean="0">
              <a:solidFill>
                <a:schemeClr val="bg1"/>
              </a:solidFill>
            </a:rPr>
            <a:t> чтение рассказов и разучивание  загадок, пословиц</a:t>
          </a:r>
          <a:r>
            <a:rPr lang="ru-RU" sz="1800" dirty="0" smtClean="0"/>
            <a:t>.</a:t>
          </a:r>
          <a:endParaRPr lang="ru-RU" sz="1800" dirty="0"/>
        </a:p>
      </dgm:t>
    </dgm:pt>
    <dgm:pt modelId="{42ADE84D-0A43-4EEC-8A8D-551472A80F31}" type="parTrans" cxnId="{63B2ED47-F7CA-42B4-A253-4B837A5EBB70}">
      <dgm:prSet/>
      <dgm:spPr/>
      <dgm:t>
        <a:bodyPr/>
        <a:lstStyle/>
        <a:p>
          <a:endParaRPr lang="ru-RU"/>
        </a:p>
      </dgm:t>
    </dgm:pt>
    <dgm:pt modelId="{46A1F7CF-D1B1-4545-ABE6-4B2B8D6329C1}" type="sibTrans" cxnId="{63B2ED47-F7CA-42B4-A253-4B837A5EBB70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DC5085F-8236-422D-83AA-07F57F1C8E35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u="sng" dirty="0" smtClean="0">
              <a:solidFill>
                <a:schemeClr val="bg1"/>
              </a:solidFill>
            </a:rPr>
            <a:t>Физическое развитие:</a:t>
          </a:r>
          <a:r>
            <a:rPr lang="ru-RU" dirty="0" smtClean="0">
              <a:solidFill>
                <a:schemeClr val="bg1"/>
              </a:solidFill>
            </a:rPr>
            <a:t> подвижные игры.</a:t>
          </a:r>
          <a:endParaRPr lang="ru-RU" dirty="0">
            <a:solidFill>
              <a:schemeClr val="bg1"/>
            </a:solidFill>
          </a:endParaRPr>
        </a:p>
      </dgm:t>
    </dgm:pt>
    <dgm:pt modelId="{83C4DD4D-8898-4568-B3E8-3BD2AA8B62CE}" type="parTrans" cxnId="{302AC990-2302-4C17-8D19-5EA05E8D5224}">
      <dgm:prSet/>
      <dgm:spPr/>
      <dgm:t>
        <a:bodyPr/>
        <a:lstStyle/>
        <a:p>
          <a:endParaRPr lang="ru-RU"/>
        </a:p>
      </dgm:t>
    </dgm:pt>
    <dgm:pt modelId="{99C4C171-C110-4FF6-ADBB-9E4D6F7B09E4}" type="sibTrans" cxnId="{302AC990-2302-4C17-8D19-5EA05E8D5224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86C2301-EE4D-4947-A481-C7DF79A8232A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u="sng" dirty="0" smtClean="0">
              <a:solidFill>
                <a:schemeClr val="bg1"/>
              </a:solidFill>
            </a:rPr>
            <a:t>Познавательное развитие:</a:t>
          </a:r>
          <a:r>
            <a:rPr lang="ru-RU" sz="1600" dirty="0" smtClean="0">
              <a:solidFill>
                <a:schemeClr val="bg1"/>
              </a:solidFill>
            </a:rPr>
            <a:t> занятие по ознакомлению детей о том, как создать условия для выращивания овощных культур в комнате на окне. </a:t>
          </a:r>
          <a:endParaRPr lang="ru-RU" sz="1600" dirty="0">
            <a:solidFill>
              <a:schemeClr val="bg1"/>
            </a:solidFill>
          </a:endParaRPr>
        </a:p>
      </dgm:t>
    </dgm:pt>
    <dgm:pt modelId="{C4867E73-FAC7-4CCE-A3E4-1F9E6E2D592E}" type="parTrans" cxnId="{3BE16807-1FCF-4B0D-B34E-76D3AF3D0659}">
      <dgm:prSet/>
      <dgm:spPr/>
      <dgm:t>
        <a:bodyPr/>
        <a:lstStyle/>
        <a:p>
          <a:endParaRPr lang="ru-RU"/>
        </a:p>
      </dgm:t>
    </dgm:pt>
    <dgm:pt modelId="{8D4423F5-9E69-4994-9A4E-9D5A95126446}" type="sibTrans" cxnId="{3BE16807-1FCF-4B0D-B34E-76D3AF3D0659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64F6018-DCA7-4C7B-91BD-088B981CF0C5}" type="pres">
      <dgm:prSet presAssocID="{0879A066-35AC-4879-9E01-F83F9E2A4A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7DA9C-5206-47C6-AEB1-4673FB4CC490}" type="pres">
      <dgm:prSet presAssocID="{EAE0E0C0-9CE0-43CC-8D69-186934EA0939}" presName="node" presStyleLbl="node1" presStyleIdx="0" presStyleCnt="5" custScaleX="128198" custScaleY="16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E7E06-AAE8-42DE-B6FA-7957A7CD824E}" type="pres">
      <dgm:prSet presAssocID="{EAE0E0C0-9CE0-43CC-8D69-186934EA0939}" presName="spNode" presStyleCnt="0"/>
      <dgm:spPr/>
    </dgm:pt>
    <dgm:pt modelId="{D8E91AF0-0EA5-4CA8-ADD2-D24BA21C5440}" type="pres">
      <dgm:prSet presAssocID="{227F9552-6A9C-47B5-8B1F-0775A61E26C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B180A31-6EFB-4765-A0BD-AA6F86A26944}" type="pres">
      <dgm:prSet presAssocID="{3D68EE49-43B2-4E6C-B630-EEA35BF8056A}" presName="node" presStyleLbl="node1" presStyleIdx="1" presStyleCnt="5" custScaleX="167412" custScaleY="123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6AC50-BB1F-4A86-B901-E82326D83DB2}" type="pres">
      <dgm:prSet presAssocID="{3D68EE49-43B2-4E6C-B630-EEA35BF8056A}" presName="spNode" presStyleCnt="0"/>
      <dgm:spPr/>
    </dgm:pt>
    <dgm:pt modelId="{2EDB039C-33DB-4FBD-80D8-0510CE5FFD18}" type="pres">
      <dgm:prSet presAssocID="{FA2A963C-A11B-40B5-BBD4-0F3D20ADD30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45737EA-3D88-406B-BC97-366D41BEC092}" type="pres">
      <dgm:prSet presAssocID="{4AA8795E-FBA1-4BE4-A19F-6C949830C1EB}" presName="node" presStyleLbl="node1" presStyleIdx="2" presStyleCnt="5" custScaleX="155328" custScaleY="139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00C19-5F63-4797-BCD1-C963B2A71CDC}" type="pres">
      <dgm:prSet presAssocID="{4AA8795E-FBA1-4BE4-A19F-6C949830C1EB}" presName="spNode" presStyleCnt="0"/>
      <dgm:spPr/>
    </dgm:pt>
    <dgm:pt modelId="{60E2344D-F698-4DB4-B793-BD1543F3CD78}" type="pres">
      <dgm:prSet presAssocID="{46A1F7CF-D1B1-4545-ABE6-4B2B8D6329C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51A001A-EC37-44FC-B4B2-8AEF5A47A074}" type="pres">
      <dgm:prSet presAssocID="{DDC5085F-8236-422D-83AA-07F57F1C8E35}" presName="node" presStyleLbl="node1" presStyleIdx="3" presStyleCnt="5" custScaleX="127303" custScaleY="118090" custRadScaleRad="100016" custRadScaleInc="33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6EAC0-5C86-4E62-A96A-8965509585EA}" type="pres">
      <dgm:prSet presAssocID="{DDC5085F-8236-422D-83AA-07F57F1C8E35}" presName="spNode" presStyleCnt="0"/>
      <dgm:spPr/>
    </dgm:pt>
    <dgm:pt modelId="{3E9C5DF6-6260-45AA-B445-6FCA45AE2987}" type="pres">
      <dgm:prSet presAssocID="{99C4C171-C110-4FF6-ADBB-9E4D6F7B09E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F9707B6-63D7-467F-B24C-0C9494E581D2}" type="pres">
      <dgm:prSet presAssocID="{186C2301-EE4D-4947-A481-C7DF79A8232A}" presName="node" presStyleLbl="node1" presStyleIdx="4" presStyleCnt="5" custScaleX="166594" custScaleY="184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51C0D-12D8-4792-AD14-EEBF2B9904AD}" type="pres">
      <dgm:prSet presAssocID="{186C2301-EE4D-4947-A481-C7DF79A8232A}" presName="spNode" presStyleCnt="0"/>
      <dgm:spPr/>
    </dgm:pt>
    <dgm:pt modelId="{E1ABBA8F-DFA4-42E3-813E-0C8F7F17B2F0}" type="pres">
      <dgm:prSet presAssocID="{8D4423F5-9E69-4994-9A4E-9D5A9512644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04C7EE2-7125-4AB6-B8FE-BD9BAE8B36F3}" type="presOf" srcId="{46A1F7CF-D1B1-4545-ABE6-4B2B8D6329C1}" destId="{60E2344D-F698-4DB4-B793-BD1543F3CD78}" srcOrd="0" destOrd="0" presId="urn:microsoft.com/office/officeart/2005/8/layout/cycle6"/>
    <dgm:cxn modelId="{14E1C707-145E-4964-A966-361E8EE9BD36}" type="presOf" srcId="{227F9552-6A9C-47B5-8B1F-0775A61E26C1}" destId="{D8E91AF0-0EA5-4CA8-ADD2-D24BA21C5440}" srcOrd="0" destOrd="0" presId="urn:microsoft.com/office/officeart/2005/8/layout/cycle6"/>
    <dgm:cxn modelId="{C6DFB7CC-7DFD-4645-8E50-A0FB26744538}" srcId="{0879A066-35AC-4879-9E01-F83F9E2A4AFE}" destId="{3D68EE49-43B2-4E6C-B630-EEA35BF8056A}" srcOrd="1" destOrd="0" parTransId="{62C7CE6F-F86F-4485-86DC-2E7056A67D56}" sibTransId="{FA2A963C-A11B-40B5-BBD4-0F3D20ADD303}"/>
    <dgm:cxn modelId="{5653E7EC-8E1D-4DBA-A8EE-AF02A9D3DF61}" type="presOf" srcId="{99C4C171-C110-4FF6-ADBB-9E4D6F7B09E4}" destId="{3E9C5DF6-6260-45AA-B445-6FCA45AE2987}" srcOrd="0" destOrd="0" presId="urn:microsoft.com/office/officeart/2005/8/layout/cycle6"/>
    <dgm:cxn modelId="{560EB0C0-4A09-4F75-8CE9-4DB1F6A4411B}" srcId="{0879A066-35AC-4879-9E01-F83F9E2A4AFE}" destId="{EAE0E0C0-9CE0-43CC-8D69-186934EA0939}" srcOrd="0" destOrd="0" parTransId="{E8C8F945-C3B9-4F91-8468-F52390DD037E}" sibTransId="{227F9552-6A9C-47B5-8B1F-0775A61E26C1}"/>
    <dgm:cxn modelId="{405A2A40-3115-4A63-88BE-9B26F0329270}" type="presOf" srcId="{FA2A963C-A11B-40B5-BBD4-0F3D20ADD303}" destId="{2EDB039C-33DB-4FBD-80D8-0510CE5FFD18}" srcOrd="0" destOrd="0" presId="urn:microsoft.com/office/officeart/2005/8/layout/cycle6"/>
    <dgm:cxn modelId="{09697EA4-8ED2-47ED-82C4-83BD91D9DADD}" type="presOf" srcId="{4AA8795E-FBA1-4BE4-A19F-6C949830C1EB}" destId="{E45737EA-3D88-406B-BC97-366D41BEC092}" srcOrd="0" destOrd="0" presId="urn:microsoft.com/office/officeart/2005/8/layout/cycle6"/>
    <dgm:cxn modelId="{125CA476-13B9-4F65-8A71-B36F04D85923}" type="presOf" srcId="{8D4423F5-9E69-4994-9A4E-9D5A95126446}" destId="{E1ABBA8F-DFA4-42E3-813E-0C8F7F17B2F0}" srcOrd="0" destOrd="0" presId="urn:microsoft.com/office/officeart/2005/8/layout/cycle6"/>
    <dgm:cxn modelId="{63B2ED47-F7CA-42B4-A253-4B837A5EBB70}" srcId="{0879A066-35AC-4879-9E01-F83F9E2A4AFE}" destId="{4AA8795E-FBA1-4BE4-A19F-6C949830C1EB}" srcOrd="2" destOrd="0" parTransId="{42ADE84D-0A43-4EEC-8A8D-551472A80F31}" sibTransId="{46A1F7CF-D1B1-4545-ABE6-4B2B8D6329C1}"/>
    <dgm:cxn modelId="{047CFA4C-341C-447C-8D9A-757E687E71E4}" type="presOf" srcId="{3D68EE49-43B2-4E6C-B630-EEA35BF8056A}" destId="{EB180A31-6EFB-4765-A0BD-AA6F86A26944}" srcOrd="0" destOrd="0" presId="urn:microsoft.com/office/officeart/2005/8/layout/cycle6"/>
    <dgm:cxn modelId="{302AC990-2302-4C17-8D19-5EA05E8D5224}" srcId="{0879A066-35AC-4879-9E01-F83F9E2A4AFE}" destId="{DDC5085F-8236-422D-83AA-07F57F1C8E35}" srcOrd="3" destOrd="0" parTransId="{83C4DD4D-8898-4568-B3E8-3BD2AA8B62CE}" sibTransId="{99C4C171-C110-4FF6-ADBB-9E4D6F7B09E4}"/>
    <dgm:cxn modelId="{93DFDF95-C1B0-44B0-9177-4C717F95478F}" type="presOf" srcId="{EAE0E0C0-9CE0-43CC-8D69-186934EA0939}" destId="{E217DA9C-5206-47C6-AEB1-4673FB4CC490}" srcOrd="0" destOrd="0" presId="urn:microsoft.com/office/officeart/2005/8/layout/cycle6"/>
    <dgm:cxn modelId="{3BE16807-1FCF-4B0D-B34E-76D3AF3D0659}" srcId="{0879A066-35AC-4879-9E01-F83F9E2A4AFE}" destId="{186C2301-EE4D-4947-A481-C7DF79A8232A}" srcOrd="4" destOrd="0" parTransId="{C4867E73-FAC7-4CCE-A3E4-1F9E6E2D592E}" sibTransId="{8D4423F5-9E69-4994-9A4E-9D5A95126446}"/>
    <dgm:cxn modelId="{56816593-A430-4EE7-807C-C42CA6D32FCB}" type="presOf" srcId="{DDC5085F-8236-422D-83AA-07F57F1C8E35}" destId="{451A001A-EC37-44FC-B4B2-8AEF5A47A074}" srcOrd="0" destOrd="0" presId="urn:microsoft.com/office/officeart/2005/8/layout/cycle6"/>
    <dgm:cxn modelId="{6C8A1CE0-1239-4767-9FB6-F7EC09FCE30E}" type="presOf" srcId="{0879A066-35AC-4879-9E01-F83F9E2A4AFE}" destId="{164F6018-DCA7-4C7B-91BD-088B981CF0C5}" srcOrd="0" destOrd="0" presId="urn:microsoft.com/office/officeart/2005/8/layout/cycle6"/>
    <dgm:cxn modelId="{0BBAA713-7807-43DB-BCA9-F68DF709A910}" type="presOf" srcId="{186C2301-EE4D-4947-A481-C7DF79A8232A}" destId="{DF9707B6-63D7-467F-B24C-0C9494E581D2}" srcOrd="0" destOrd="0" presId="urn:microsoft.com/office/officeart/2005/8/layout/cycle6"/>
    <dgm:cxn modelId="{4B67052F-5165-4DCE-A013-164275B08956}" type="presParOf" srcId="{164F6018-DCA7-4C7B-91BD-088B981CF0C5}" destId="{E217DA9C-5206-47C6-AEB1-4673FB4CC490}" srcOrd="0" destOrd="0" presId="urn:microsoft.com/office/officeart/2005/8/layout/cycle6"/>
    <dgm:cxn modelId="{73232691-CF3C-4C11-B9D4-284E7E0D37B3}" type="presParOf" srcId="{164F6018-DCA7-4C7B-91BD-088B981CF0C5}" destId="{0AEE7E06-AAE8-42DE-B6FA-7957A7CD824E}" srcOrd="1" destOrd="0" presId="urn:microsoft.com/office/officeart/2005/8/layout/cycle6"/>
    <dgm:cxn modelId="{BB9AED43-884A-4363-B0CC-121D1E7788C1}" type="presParOf" srcId="{164F6018-DCA7-4C7B-91BD-088B981CF0C5}" destId="{D8E91AF0-0EA5-4CA8-ADD2-D24BA21C5440}" srcOrd="2" destOrd="0" presId="urn:microsoft.com/office/officeart/2005/8/layout/cycle6"/>
    <dgm:cxn modelId="{7D0705D9-7799-44D5-B8BF-9F00CC0BB2C2}" type="presParOf" srcId="{164F6018-DCA7-4C7B-91BD-088B981CF0C5}" destId="{EB180A31-6EFB-4765-A0BD-AA6F86A26944}" srcOrd="3" destOrd="0" presId="urn:microsoft.com/office/officeart/2005/8/layout/cycle6"/>
    <dgm:cxn modelId="{A62AD118-7327-46DB-ACAE-6581DA8CAADF}" type="presParOf" srcId="{164F6018-DCA7-4C7B-91BD-088B981CF0C5}" destId="{80A6AC50-BB1F-4A86-B901-E82326D83DB2}" srcOrd="4" destOrd="0" presId="urn:microsoft.com/office/officeart/2005/8/layout/cycle6"/>
    <dgm:cxn modelId="{12F85504-3472-475B-9101-1E0997199790}" type="presParOf" srcId="{164F6018-DCA7-4C7B-91BD-088B981CF0C5}" destId="{2EDB039C-33DB-4FBD-80D8-0510CE5FFD18}" srcOrd="5" destOrd="0" presId="urn:microsoft.com/office/officeart/2005/8/layout/cycle6"/>
    <dgm:cxn modelId="{BB2DDA2B-23D2-411D-8353-8EE8919C1C17}" type="presParOf" srcId="{164F6018-DCA7-4C7B-91BD-088B981CF0C5}" destId="{E45737EA-3D88-406B-BC97-366D41BEC092}" srcOrd="6" destOrd="0" presId="urn:microsoft.com/office/officeart/2005/8/layout/cycle6"/>
    <dgm:cxn modelId="{E9EC9E6D-AD93-49F7-9FCE-EC3624F18A5A}" type="presParOf" srcId="{164F6018-DCA7-4C7B-91BD-088B981CF0C5}" destId="{50300C19-5F63-4797-BCD1-C963B2A71CDC}" srcOrd="7" destOrd="0" presId="urn:microsoft.com/office/officeart/2005/8/layout/cycle6"/>
    <dgm:cxn modelId="{11E63D75-3B26-487F-BA2B-235005002C63}" type="presParOf" srcId="{164F6018-DCA7-4C7B-91BD-088B981CF0C5}" destId="{60E2344D-F698-4DB4-B793-BD1543F3CD78}" srcOrd="8" destOrd="0" presId="urn:microsoft.com/office/officeart/2005/8/layout/cycle6"/>
    <dgm:cxn modelId="{78CAC9E6-ED31-44BA-9544-61BBC5476D9B}" type="presParOf" srcId="{164F6018-DCA7-4C7B-91BD-088B981CF0C5}" destId="{451A001A-EC37-44FC-B4B2-8AEF5A47A074}" srcOrd="9" destOrd="0" presId="urn:microsoft.com/office/officeart/2005/8/layout/cycle6"/>
    <dgm:cxn modelId="{4F6A959C-66BF-4FB6-B84D-26518D0DD905}" type="presParOf" srcId="{164F6018-DCA7-4C7B-91BD-088B981CF0C5}" destId="{F836EAC0-5C86-4E62-A96A-8965509585EA}" srcOrd="10" destOrd="0" presId="urn:microsoft.com/office/officeart/2005/8/layout/cycle6"/>
    <dgm:cxn modelId="{66EFB50A-B517-403B-9B4F-513F2CE0EB34}" type="presParOf" srcId="{164F6018-DCA7-4C7B-91BD-088B981CF0C5}" destId="{3E9C5DF6-6260-45AA-B445-6FCA45AE2987}" srcOrd="11" destOrd="0" presId="urn:microsoft.com/office/officeart/2005/8/layout/cycle6"/>
    <dgm:cxn modelId="{F9668FE3-2A1D-4688-A8B3-EDA046EF0DE9}" type="presParOf" srcId="{164F6018-DCA7-4C7B-91BD-088B981CF0C5}" destId="{DF9707B6-63D7-467F-B24C-0C9494E581D2}" srcOrd="12" destOrd="0" presId="urn:microsoft.com/office/officeart/2005/8/layout/cycle6"/>
    <dgm:cxn modelId="{767D3F3C-A44E-4DD9-8B16-5123C9E6C21E}" type="presParOf" srcId="{164F6018-DCA7-4C7B-91BD-088B981CF0C5}" destId="{B1051C0D-12D8-4792-AD14-EEBF2B9904AD}" srcOrd="13" destOrd="0" presId="urn:microsoft.com/office/officeart/2005/8/layout/cycle6"/>
    <dgm:cxn modelId="{F7066F59-571B-4253-B673-9F88242F1636}" type="presParOf" srcId="{164F6018-DCA7-4C7B-91BD-088B981CF0C5}" destId="{E1ABBA8F-DFA4-42E3-813E-0C8F7F17B2F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7DA9C-5206-47C6-AEB1-4673FB4CC490}">
      <dsp:nvSpPr>
        <dsp:cNvPr id="0" name=""/>
        <dsp:cNvSpPr/>
      </dsp:nvSpPr>
      <dsp:spPr>
        <a:xfrm>
          <a:off x="3158740" y="-214027"/>
          <a:ext cx="1906038" cy="157323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bg1"/>
              </a:solidFill>
            </a:rPr>
            <a:t>Социально – коммуникативное развитие:</a:t>
          </a:r>
          <a:r>
            <a:rPr lang="ru-RU" sz="1600" kern="1200" dirty="0" smtClean="0">
              <a:solidFill>
                <a:schemeClr val="bg1"/>
              </a:solidFill>
            </a:rPr>
            <a:t> совместная посадка  и уход за овощными культурами 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235539" y="-137228"/>
        <a:ext cx="1752440" cy="1419639"/>
      </dsp:txXfrm>
    </dsp:sp>
    <dsp:sp modelId="{D8E91AF0-0EA5-4CA8-ADD2-D24BA21C5440}">
      <dsp:nvSpPr>
        <dsp:cNvPr id="0" name=""/>
        <dsp:cNvSpPr/>
      </dsp:nvSpPr>
      <dsp:spPr>
        <a:xfrm>
          <a:off x="2181908" y="572590"/>
          <a:ext cx="3859702" cy="3859702"/>
        </a:xfrm>
        <a:custGeom>
          <a:avLst/>
          <a:gdLst/>
          <a:ahLst/>
          <a:cxnLst/>
          <a:rect l="0" t="0" r="0" b="0"/>
          <a:pathLst>
            <a:path>
              <a:moveTo>
                <a:pt x="2889338" y="255422"/>
              </a:moveTo>
              <a:arcTo wR="1929851" hR="1929851" stAng="17988824" swAng="1308274"/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EB180A31-6EFB-4765-A0BD-AA6F86A26944}">
      <dsp:nvSpPr>
        <dsp:cNvPr id="0" name=""/>
        <dsp:cNvSpPr/>
      </dsp:nvSpPr>
      <dsp:spPr>
        <a:xfrm>
          <a:off x="4702622" y="1310048"/>
          <a:ext cx="2489069" cy="119207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bg1"/>
              </a:solidFill>
            </a:rPr>
            <a:t>Художественно – эстетическое развитие:</a:t>
          </a:r>
          <a:r>
            <a:rPr lang="ru-RU" sz="1600" kern="1200" dirty="0" smtClean="0">
              <a:solidFill>
                <a:schemeClr val="bg1"/>
              </a:solidFill>
            </a:rPr>
            <a:t> лепка, рисование по теме проекта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4760814" y="1368240"/>
        <a:ext cx="2372685" cy="1075689"/>
      </dsp:txXfrm>
    </dsp:sp>
    <dsp:sp modelId="{2EDB039C-33DB-4FBD-80D8-0510CE5FFD18}">
      <dsp:nvSpPr>
        <dsp:cNvPr id="0" name=""/>
        <dsp:cNvSpPr/>
      </dsp:nvSpPr>
      <dsp:spPr>
        <a:xfrm>
          <a:off x="2181908" y="572590"/>
          <a:ext cx="3859702" cy="3859702"/>
        </a:xfrm>
        <a:custGeom>
          <a:avLst/>
          <a:gdLst/>
          <a:ahLst/>
          <a:cxnLst/>
          <a:rect l="0" t="0" r="0" b="0"/>
          <a:pathLst>
            <a:path>
              <a:moveTo>
                <a:pt x="3859682" y="1938682"/>
              </a:moveTo>
              <a:arcTo wR="1929851" hR="1929851" stAng="21615731" swAng="1613188"/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E45737EA-3D88-406B-BC97-366D41BEC092}">
      <dsp:nvSpPr>
        <dsp:cNvPr id="0" name=""/>
        <dsp:cNvSpPr/>
      </dsp:nvSpPr>
      <dsp:spPr>
        <a:xfrm>
          <a:off x="4091394" y="3391166"/>
          <a:ext cx="2309405" cy="1345114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bg1"/>
              </a:solidFill>
            </a:rPr>
            <a:t>Речевое развитие:</a:t>
          </a:r>
          <a:r>
            <a:rPr lang="ru-RU" sz="1600" kern="1200" dirty="0" smtClean="0">
              <a:solidFill>
                <a:schemeClr val="bg1"/>
              </a:solidFill>
            </a:rPr>
            <a:t> чтение рассказов и разучивание  загадок, пословиц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4157057" y="3456829"/>
        <a:ext cx="2178079" cy="1213788"/>
      </dsp:txXfrm>
    </dsp:sp>
    <dsp:sp modelId="{60E2344D-F698-4DB4-B793-BD1543F3CD78}">
      <dsp:nvSpPr>
        <dsp:cNvPr id="0" name=""/>
        <dsp:cNvSpPr/>
      </dsp:nvSpPr>
      <dsp:spPr>
        <a:xfrm>
          <a:off x="2180321" y="572574"/>
          <a:ext cx="3859702" cy="3859702"/>
        </a:xfrm>
        <a:custGeom>
          <a:avLst/>
          <a:gdLst/>
          <a:ahLst/>
          <a:cxnLst/>
          <a:rect l="0" t="0" r="0" b="0"/>
          <a:pathLst>
            <a:path>
              <a:moveTo>
                <a:pt x="1907299" y="3859570"/>
              </a:moveTo>
              <a:arcTo wR="1929851" hR="1929851" stAng="5440174" swAng="659923"/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451A001A-EC37-44FC-B4B2-8AEF5A47A074}">
      <dsp:nvSpPr>
        <dsp:cNvPr id="0" name=""/>
        <dsp:cNvSpPr/>
      </dsp:nvSpPr>
      <dsp:spPr>
        <a:xfrm>
          <a:off x="1823442" y="3319152"/>
          <a:ext cx="1892732" cy="114123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>
              <a:solidFill>
                <a:schemeClr val="bg1"/>
              </a:solidFill>
            </a:rPr>
            <a:t>Физическое развитие:</a:t>
          </a:r>
          <a:r>
            <a:rPr lang="ru-RU" sz="1700" kern="1200" dirty="0" smtClean="0">
              <a:solidFill>
                <a:schemeClr val="bg1"/>
              </a:solidFill>
            </a:rPr>
            <a:t> подвижные игры.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1879153" y="3374863"/>
        <a:ext cx="1781310" cy="1029817"/>
      </dsp:txXfrm>
    </dsp:sp>
    <dsp:sp modelId="{3E9C5DF6-6260-45AA-B445-6FCA45AE2987}">
      <dsp:nvSpPr>
        <dsp:cNvPr id="0" name=""/>
        <dsp:cNvSpPr/>
      </dsp:nvSpPr>
      <dsp:spPr>
        <a:xfrm>
          <a:off x="2182076" y="573681"/>
          <a:ext cx="3859702" cy="3859702"/>
        </a:xfrm>
        <a:custGeom>
          <a:avLst/>
          <a:gdLst/>
          <a:ahLst/>
          <a:cxnLst/>
          <a:rect l="0" t="0" r="0" b="0"/>
          <a:pathLst>
            <a:path>
              <a:moveTo>
                <a:pt x="178527" y="2740524"/>
              </a:moveTo>
              <a:arcTo wR="1929851" hR="1929851" stAng="9309658" swAng="955336"/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DF9707B6-63D7-467F-B24C-0C9494E581D2}">
      <dsp:nvSpPr>
        <dsp:cNvPr id="0" name=""/>
        <dsp:cNvSpPr/>
      </dsp:nvSpPr>
      <dsp:spPr>
        <a:xfrm>
          <a:off x="1037907" y="1014900"/>
          <a:ext cx="2476907" cy="178236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bg1"/>
              </a:solidFill>
            </a:rPr>
            <a:t>Познавательное развитие:</a:t>
          </a:r>
          <a:r>
            <a:rPr lang="ru-RU" sz="1600" kern="1200" dirty="0" smtClean="0">
              <a:solidFill>
                <a:schemeClr val="bg1"/>
              </a:solidFill>
            </a:rPr>
            <a:t> занятие по ознакомлению детей о том, как создать условия для выращивания овощных культур в комнате на окне.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124915" y="1101908"/>
        <a:ext cx="2302891" cy="1608353"/>
      </dsp:txXfrm>
    </dsp:sp>
    <dsp:sp modelId="{E1ABBA8F-DFA4-42E3-813E-0C8F7F17B2F0}">
      <dsp:nvSpPr>
        <dsp:cNvPr id="0" name=""/>
        <dsp:cNvSpPr/>
      </dsp:nvSpPr>
      <dsp:spPr>
        <a:xfrm>
          <a:off x="2181908" y="572590"/>
          <a:ext cx="3859702" cy="3859702"/>
        </a:xfrm>
        <a:custGeom>
          <a:avLst/>
          <a:gdLst/>
          <a:ahLst/>
          <a:cxnLst/>
          <a:rect l="0" t="0" r="0" b="0"/>
          <a:pathLst>
            <a:path>
              <a:moveTo>
                <a:pt x="702991" y="440172"/>
              </a:moveTo>
              <a:arcTo wR="1929851" hR="1929851" stAng="13831562" swAng="586897"/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116632"/>
            <a:ext cx="784887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АВТОНОМНОЕ УЧРЕЖДЕНИЕ</a:t>
            </a:r>
            <a:r>
              <a:rPr lang="ru-RU" sz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2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ДЕТСКИЙ САД №56 «НАДЕЖДА» г. ОРСКА»</a:t>
            </a:r>
            <a:endParaRPr lang="ru-RU" sz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познавательно-исследовательский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 Веселый огород »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Воспитатель:1 категории Платонова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Ю.К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07154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285728"/>
            <a:ext cx="74295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071546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получат представления о том, что растения живые, их сажают, поливают, выращивают;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получат представления о труде взрослых, научатся правильно называть трудовые действия;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Проводимая работа позволяет воспитывать трудолюбие, бережное отношение к растениям;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участники проекта (дети, воспитатель, родители) получат положительные эмоции от полученных результатов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 descr="C:\Users\эльдорадо\Desktop\bac6727c5f73bb6ee5559d178316daa5 (1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143512"/>
            <a:ext cx="671517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07154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751344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28604"/>
            <a:ext cx="4857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500174"/>
            <a:ext cx="4929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Подготовительный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Основной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Заключительный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61118"/>
            <a:ext cx="5566584" cy="2670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5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85728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1 этап – подготовительный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857232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 Беседы с детьми (выявление уровня знаний о растениях);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Составление плана работы над проектом;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Сбор материала необходимого для реализации проекта;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Чтение художественной литературы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пословиц, поговорок, песен, связанных с огородом и овощами);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Организация предметно – развивающей среды по теме проекта;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Изготовление дидактических игр и пособий;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эльдорадо\Desktop\8f240ae9d1bc1ad950a571886ed07a3d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214950"/>
            <a:ext cx="100010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85728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2 этап – основной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571480"/>
            <a:ext cx="778674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Посадка семян перца, помидора, лука в землю;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Уход за растениями - полив, рыхление;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 Игровая, двигательная деятельность;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 Участие в практической деятельности;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 Лепка моркови, из пластилина;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 Отгадывание загадок про овощи и фрукты;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 Рисование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лука.</a:t>
            </a:r>
            <a:endParaRPr lang="ru-RU" sz="2800" dirty="0"/>
          </a:p>
        </p:txBody>
      </p:sp>
      <p:pic>
        <p:nvPicPr>
          <p:cNvPr id="14" name="Picture 3" descr="C:\Users\эльдорадо\Desktop\8f240ae9d1bc1ad950a571886ed07a3d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4586" y="3933056"/>
            <a:ext cx="2867210" cy="2493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85728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3 этап – заключительный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1055169"/>
            <a:ext cx="65247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Итоговая беседа с детьми (анализ проделанной работы);</a:t>
            </a:r>
          </a:p>
          <a:p>
            <a:pPr lvl="1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Презентация проекта;</a:t>
            </a:r>
          </a:p>
          <a:p>
            <a:pPr lvl="1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Представление опыта;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Фотоотчёт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" t="-16732" r="9352" b="14092"/>
          <a:stretch/>
        </p:blipFill>
        <p:spPr>
          <a:xfrm>
            <a:off x="1855965" y="3429000"/>
            <a:ext cx="5736869" cy="304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85728"/>
            <a:ext cx="7429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Мероприятия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по реализации проекта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928802"/>
            <a:ext cx="5715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Беседы: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«Что такое огород и что на нём растёт»,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«Что такое «Огород круглый год»,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«Какие растения можно вырастить на подоконнике»,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«Семена». 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2. Опытно-экспериментальная деятельность: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-  «Строение растений»,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-  «Рост и развитие растений»,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эльдорадо\Desktop\0_175aa3_4bafbc9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357695"/>
            <a:ext cx="1593861" cy="1857388"/>
          </a:xfrm>
          <a:prstGeom prst="rect">
            <a:avLst/>
          </a:prstGeom>
          <a:noFill/>
        </p:spPr>
      </p:pic>
      <p:pic>
        <p:nvPicPr>
          <p:cNvPr id="10" name="Picture 4" descr="C:\Users\эльдорадо\Desktop\8f240ae9d1bc1ad950a571886ed07a3d (5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357694"/>
            <a:ext cx="164307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Практическая деятельность: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Отбор и посев семян,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Полив, уход и наблюдения за овощными культурами.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Экологические занятия по темам: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«Семена»,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«Первые всходы»,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«Мир овощей».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Игровая деятельность: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>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игры: «Чудесный мешочек», «Узнай на вкус и запах?», «Что растет на огороде?».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C:\Users\эльдорадо\Desktop\bac6727c5f73bb6ee5559d178316daa5 (10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000504"/>
            <a:ext cx="1447802" cy="24526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71604" y="214289"/>
            <a:ext cx="5286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«Солнце и росток»,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«Проращивание семян»,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Наблюдения «Что растет на огороде?».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0009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0"/>
            <a:ext cx="66437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Словесных игры с движениями: Игра  «Большой — маленький», игра «Узнай, о чем я говорю», игра «Назови ласково»;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Настольная игра «разрезные картинки», «Овощи»;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Рассматривание иллюстраций с изображением различных растений, которые можно вырастить на подоконнике;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Художественно - творческая деятельность детей: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Рисование «Лук».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Лепка «Морковь».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/>
          </a:p>
        </p:txBody>
      </p:sp>
      <p:pic>
        <p:nvPicPr>
          <p:cNvPr id="10" name="Picture 6" descr="C:\Users\эльдорадо\Desktop\bac6727c5f73bb6ee5559d178316daa5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71876"/>
            <a:ext cx="1643074" cy="2543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42966"/>
            <a:ext cx="9144000" cy="750096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-214338"/>
            <a:ext cx="5715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7. Речевое развитие: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 Чтение сказок: «Репка»,  «Пых».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Загадывание загадок;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 Рассказ  по теме: «А у нас в огороде»;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 Разучивание с детьми стихов, загадок, пословиц и поговорок об овощах.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2857497"/>
            <a:ext cx="5572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8. Работа с родителями: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«Помощь ребенка на огороде»;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Привлечение родителей к сбору материалов.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4" name="Picture 4" descr="C:\Users\эльдорадо\Desktop\8f240ae9d1bc1ad950a571886ed07a3d (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496"/>
            <a:ext cx="192882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94"/>
            <a:ext cx="9144000" cy="750096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-214338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0"/>
            <a:ext cx="628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1142984"/>
            <a:ext cx="6715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Беседа  «Помощь ребенка на огороде»;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Привлечение родителей к сбору материалов.</a:t>
            </a:r>
          </a:p>
        </p:txBody>
      </p:sp>
      <p:pic>
        <p:nvPicPr>
          <p:cNvPr id="16" name="Picture 2" descr="C:\Users\эльдорадо\Desktop\bac6727c5f73bb6ee5559d178316daa5 (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4984"/>
            <a:ext cx="1910016" cy="2844721"/>
          </a:xfrm>
          <a:prstGeom prst="rect">
            <a:avLst/>
          </a:prstGeom>
          <a:noFill/>
        </p:spPr>
      </p:pic>
      <p:pic>
        <p:nvPicPr>
          <p:cNvPr id="17" name="Picture 7" descr="C:\Users\эльдорадо\Desktop\bac6727c5f73bb6ee5559d178316daa5 (10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5582" y="3125315"/>
            <a:ext cx="1666071" cy="3004390"/>
          </a:xfrm>
          <a:prstGeom prst="rect">
            <a:avLst/>
          </a:prstGeom>
          <a:noFill/>
        </p:spPr>
      </p:pic>
      <p:pic>
        <p:nvPicPr>
          <p:cNvPr id="18" name="Picture 4" descr="C:\Users\эльдорадо\Desktop\8f240ae9d1bc1ad950a571886ed07a3d (4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1826" y="3129309"/>
            <a:ext cx="233029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1285861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Вид проекта- познавательно-исследовательский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Продолжительность-(март)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Участники проекта – дети, родители и воспитатель    группы 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Платонова Ю.К.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</p:txBody>
      </p:sp>
      <p:pic>
        <p:nvPicPr>
          <p:cNvPr id="6" name="Рисунок 5" descr="bac6727c5f73bb6ee5559d178316daa5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149080"/>
            <a:ext cx="2273476" cy="192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42966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-214338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0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реализации проекта «Огород на окне»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были получены следующие результаты: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1000108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группе был создан «Огород на окне»;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-Дети получили представления о том, что растения живые, их надо поливать, сажать, выращивать;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расширили представления о труде взрослых, научились называть трудовые действия;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Участники проекта получили положительные эмоции.</a:t>
            </a:r>
          </a:p>
        </p:txBody>
      </p:sp>
      <p:pic>
        <p:nvPicPr>
          <p:cNvPr id="19" name="Picture 2" descr="C:\Users\эльдорадо\Desktop\материалы для проекта огород на подоконнике\весёлые овощи\bac6727c5f73bb6ee5559d178316daa5 (1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721523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71528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-214338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285728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Практическая      деятельность детей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857365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Знакомство с семенами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Picture 2" descr="C:\Users\эльдорадо\Desktop\весёлые овощи\bac6727c5f73bb6ee5559d178316daa5 (10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7189" y="667359"/>
            <a:ext cx="1162050" cy="20955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582" y="2842255"/>
            <a:ext cx="3303219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0" r="27222"/>
          <a:stretch/>
        </p:blipFill>
        <p:spPr>
          <a:xfrm>
            <a:off x="539552" y="2550661"/>
            <a:ext cx="3889370" cy="259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46624"/>
            <a:ext cx="9144000" cy="742952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0"/>
            <a:ext cx="8229600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Посадка перца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-214338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28572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85736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310" y="1478252"/>
            <a:ext cx="4357642" cy="2061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1" t="25580"/>
          <a:stretch/>
        </p:blipFill>
        <p:spPr>
          <a:xfrm rot="10800000">
            <a:off x="4787445" y="1268760"/>
            <a:ext cx="4366096" cy="24804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7" t="16923"/>
          <a:stretch/>
        </p:blipFill>
        <p:spPr>
          <a:xfrm rot="10800000">
            <a:off x="1597529" y="3510740"/>
            <a:ext cx="4268687" cy="290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573" y="-68407"/>
            <a:ext cx="9144000" cy="742952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-214338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28572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85736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57165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Посадка лука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39" y="1385410"/>
            <a:ext cx="3947009" cy="18672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0726"/>
            <a:ext cx="4571999" cy="21629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92" y="4758478"/>
            <a:ext cx="4644008" cy="2196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04" t="-2339" r="33704" b="2339"/>
          <a:stretch/>
        </p:blipFill>
        <p:spPr>
          <a:xfrm>
            <a:off x="-1428539" y="3861048"/>
            <a:ext cx="5429027" cy="2568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-214338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14290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85736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-428652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714356"/>
            <a:ext cx="65208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Просмотр сказки «Репка»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t="130" r="15976"/>
          <a:stretch/>
        </p:blipFill>
        <p:spPr>
          <a:xfrm>
            <a:off x="4200784" y="2088197"/>
            <a:ext cx="4426069" cy="3068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9124">
            <a:off x="52663" y="3392657"/>
            <a:ext cx="4395828" cy="2079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5" y="16494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-214338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14290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85736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-428652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357166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«Наш веселый огород»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6" y="1156034"/>
            <a:ext cx="5857884" cy="2776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3641" r="17132" b="20028"/>
          <a:stretch/>
        </p:blipFill>
        <p:spPr>
          <a:xfrm>
            <a:off x="3286116" y="3932427"/>
            <a:ext cx="5426153" cy="2507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0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-214338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14290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85736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-428652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357166"/>
            <a:ext cx="66636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«Наш веселый огород»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00" y="1346922"/>
            <a:ext cx="2592288" cy="19442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-3623" r="9074" b="17022"/>
          <a:stretch/>
        </p:blipFill>
        <p:spPr>
          <a:xfrm>
            <a:off x="4235062" y="1220228"/>
            <a:ext cx="4609157" cy="2197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" y="3573016"/>
            <a:ext cx="4640803" cy="2199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04" y="4365104"/>
            <a:ext cx="4571999" cy="2162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-214338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14290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85736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-428652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357166"/>
            <a:ext cx="6500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исуем лук.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03" y="2312750"/>
            <a:ext cx="2835661" cy="18745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26607"/>
            <a:ext cx="4032447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r="19840"/>
          <a:stretch/>
        </p:blipFill>
        <p:spPr>
          <a:xfrm>
            <a:off x="836195" y="3861048"/>
            <a:ext cx="3378607" cy="239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4" y="3407734"/>
            <a:ext cx="444627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7429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Лепим морковь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8"/>
          <a:stretch/>
        </p:blipFill>
        <p:spPr>
          <a:xfrm>
            <a:off x="2770598" y="2006018"/>
            <a:ext cx="3169553" cy="3500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-45062" r="13622" b="54321"/>
          <a:stretch/>
        </p:blipFill>
        <p:spPr>
          <a:xfrm>
            <a:off x="5960474" y="-891480"/>
            <a:ext cx="3024336" cy="48667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30653"/>
            <a:ext cx="2553748" cy="31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-214338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14290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85736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7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571480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Данный проект рекомендован воспитателям ДОУ для решения проблем по экологическому воспитанию детей с целью использования наиболее эффективных методов и приемов в работе.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3" descr="0_121143_334ec6af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149080"/>
            <a:ext cx="374441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3357554" y="500043"/>
            <a:ext cx="5000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142984"/>
            <a:ext cx="7429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Дети хорошо знают  названия овощей, как они выглядят, где растут, а вот из чего и как появляются, и какие условия для этого необходимы, дети не знают 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Проект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«Веселый огород 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поможет сформировать первоначальные представления о взаимосвязях в природе, условиях, необходимых для выращивания овощных культур в комнате на окне.</a:t>
            </a:r>
          </a:p>
        </p:txBody>
      </p:sp>
      <p:pic>
        <p:nvPicPr>
          <p:cNvPr id="9" name="Picture 2" descr="C:\Users\эльдорадо\Desktop\bac6727c5f73bb6ee5559d178316daa5 (9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714884"/>
            <a:ext cx="185738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06547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357290" y="1857364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0_121143_334ec6af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143248"/>
            <a:ext cx="3357586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86116" y="571480"/>
            <a:ext cx="5143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357299"/>
            <a:ext cx="6715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Дети младшего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Исследовательская, поисковая активность – естественное состояние ребенка, он настроен на познание мира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8" name="Picture 2" descr="C:\Users\эльдорадо\Desktop\0_175aa3_4bafbc9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857760"/>
            <a:ext cx="142876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идея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071546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в группе детского сада огород на окне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Объект проектной деятельности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Влияние окружающей среды на рост и развитие растений.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Предмет проектной деятельности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Выращивание овощных культур в комнатных условиях.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7835127_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214818"/>
            <a:ext cx="250033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07154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620688"/>
            <a:ext cx="55446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познавательного интереса через выращивание и уход за овощными культурами в комнатных условиях.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эльдорадо\Desktop\8f240ae9d1bc1ad950a571886ed07a3d (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1578">
            <a:off x="5929885" y="3948656"/>
            <a:ext cx="3107542" cy="2486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07154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785794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14290"/>
            <a:ext cx="3929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751344"/>
            <a:ext cx="78581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Дать представление о выращивании растений из семян, о зависимости их роста от наличия влаги, света, тепла, почвы;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 Учить наблюдать изменения в развитии растений, анализировать, делать простейшие выводы;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 Учить находить сходства и отличия;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Развивать связную речь, наблюдательность, восприятие, внимание, мышление, память, исследовательский интерес;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 Воспитывать любознательность, коммуникативные навыки, трудолюбие, заботливое отношение к растениям. </a:t>
            </a:r>
          </a:p>
        </p:txBody>
      </p:sp>
      <p:pic>
        <p:nvPicPr>
          <p:cNvPr id="14" name="Picture 2" descr="C:\Users\эльдорадо\Desktop\bac6727c5f73bb6ee5559d178316daa5 (10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000636"/>
            <a:ext cx="1357322" cy="152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07154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357298"/>
            <a:ext cx="8001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Если создать в группе такую развивающую среду, в которой ребёнок будет увлечён изучаемым материалом, будет выполнять разнообразные задания, побуждающие к самостоятельному поиску причин, способов действия, проявлению творчества, то у ребёнка будет формироваться познавательный интерес.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751344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C:\Users\эльдорадо\Desktop\bac6727c5f73bb6ee5559d178316daa5 (1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850112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07154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751344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5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0"/>
            <a:ext cx="6572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Системная паутинка    проекта«Овощи»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401852"/>
              </p:ext>
            </p:extLst>
          </p:nvPr>
        </p:nvGraphicFramePr>
        <p:xfrm>
          <a:off x="457200" y="1643050"/>
          <a:ext cx="8229600" cy="452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4435</TotalTime>
  <Words>383</Words>
  <Application>Microsoft Office PowerPoint</Application>
  <PresentationFormat>Экран (4:3)</PresentationFormat>
  <Paragraphs>177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Лепим морковь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арсений канин</dc:creator>
  <cp:lastModifiedBy>Платонова Юлия</cp:lastModifiedBy>
  <cp:revision>137</cp:revision>
  <cp:lastPrinted>2021-03-29T17:45:04Z</cp:lastPrinted>
  <dcterms:created xsi:type="dcterms:W3CDTF">2018-03-17T12:11:09Z</dcterms:created>
  <dcterms:modified xsi:type="dcterms:W3CDTF">2023-10-13T05:06:35Z</dcterms:modified>
</cp:coreProperties>
</file>