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4" r:id="rId15"/>
  </p:sldIdLst>
  <p:sldSz cx="14630400" cy="8229600"/>
  <p:notesSz cx="8229600" cy="146304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nter" panose="020B0604020202020204" charset="0"/>
      <p:regular r:id="rId25"/>
    </p:embeddedFont>
    <p:embeddedFont>
      <p:font typeface="Wingdings 3" panose="05040102010807070707" pitchFamily="18" charset="2"/>
      <p:regular r:id="rId26"/>
    </p:embeddedFont>
    <p:embeddedFont>
      <p:font typeface="Alexandria Semi Bold" panose="020B0604020202020204" charset="-78"/>
      <p:regular r:id="rId27"/>
    </p:embeddedFont>
    <p:embeddedFont>
      <p:font typeface="Sora Light" panose="020B0604020202020204" charset="0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5" autoAdjust="0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11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10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75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08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46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2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6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2885441"/>
            <a:ext cx="9320323" cy="1975562"/>
          </a:xfrm>
        </p:spPr>
        <p:txBody>
          <a:bodyPr anchor="b">
            <a:noAutofit/>
          </a:bodyPr>
          <a:lstStyle>
            <a:lvl1pPr algn="r">
              <a:defRPr sz="648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4861000"/>
            <a:ext cx="9320323" cy="131627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242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731520"/>
            <a:ext cx="10316002" cy="40843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204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4358640"/>
            <a:ext cx="8669429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0400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318386"/>
            <a:ext cx="10316002" cy="3114552"/>
          </a:xfrm>
        </p:spPr>
        <p:txBody>
          <a:bodyPr anchor="b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206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9875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731520"/>
            <a:ext cx="10305844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207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816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731520"/>
            <a:ext cx="1565692" cy="630174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731520"/>
            <a:ext cx="8472180" cy="63017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511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416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389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77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1020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255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357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77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729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016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07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3241041"/>
            <a:ext cx="10316002" cy="219189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542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592707"/>
            <a:ext cx="5020842" cy="4656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592707"/>
            <a:ext cx="5020841" cy="46569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769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593180"/>
            <a:ext cx="502274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3284695"/>
            <a:ext cx="5022748" cy="39649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593180"/>
            <a:ext cx="5022742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3284695"/>
            <a:ext cx="5022740" cy="39649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61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878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610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798325"/>
            <a:ext cx="4625434" cy="153415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617910"/>
            <a:ext cx="5416249" cy="66317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3332483"/>
            <a:ext cx="4625434" cy="3101339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476" indent="0">
              <a:buNone/>
              <a:defRPr sz="1680"/>
            </a:lvl2pPr>
            <a:lvl3pPr marL="1096951" indent="0">
              <a:buNone/>
              <a:defRPr sz="1440"/>
            </a:lvl3pPr>
            <a:lvl4pPr marL="1645427" indent="0">
              <a:buNone/>
              <a:defRPr sz="1200"/>
            </a:lvl4pPr>
            <a:lvl5pPr marL="2193901" indent="0">
              <a:buNone/>
              <a:defRPr sz="1200"/>
            </a:lvl5pPr>
            <a:lvl6pPr marL="2742377" indent="0">
              <a:buNone/>
              <a:defRPr sz="1200"/>
            </a:lvl6pPr>
            <a:lvl7pPr marL="3290852" indent="0">
              <a:buNone/>
              <a:defRPr sz="1200"/>
            </a:lvl7pPr>
            <a:lvl8pPr marL="3839328" indent="0">
              <a:buNone/>
              <a:defRPr sz="1200"/>
            </a:lvl8pPr>
            <a:lvl9pPr marL="438780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627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5760720"/>
            <a:ext cx="1031600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731520"/>
            <a:ext cx="10316002" cy="4614862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6440806"/>
            <a:ext cx="10316000" cy="808829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092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592707"/>
            <a:ext cx="10316002" cy="465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7249635"/>
            <a:ext cx="109432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7249635"/>
            <a:ext cx="755713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7249635"/>
            <a:ext cx="82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2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3" r:id="rId24"/>
    <p:sldLayoutId id="2147483794" r:id="rId25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9154" y="1827100"/>
            <a:ext cx="8385691" cy="2809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</a:t>
            </a:r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информационно-коммуникационных технологий для познавательного развития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8309" y="5059822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Box 6"/>
          <p:cNvSpPr txBox="1"/>
          <p:nvPr/>
        </p:nvSpPr>
        <p:spPr>
          <a:xfrm>
            <a:off x="-329184" y="213115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№56 «Надежда» г. Орска»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624" y="6858000"/>
            <a:ext cx="4200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Селиванова Л.А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008" y="1252330"/>
            <a:ext cx="4279392" cy="69772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792" y="23605"/>
            <a:ext cx="12124944" cy="1042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Преимущества интерактивных досок SMART Board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9903"/>
            <a:ext cx="1221915" cy="12219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02914" y="2380847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Универсальность</a:t>
            </a:r>
            <a:endParaRPr lang="en-US" sz="3600" b="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02" y="3311818"/>
            <a:ext cx="1024263" cy="10242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20847" y="3480228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Эффективность</a:t>
            </a:r>
            <a:endParaRPr lang="en-US" sz="3600" b="1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847" y="4431671"/>
            <a:ext cx="1259873" cy="125987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893010" y="4480575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Мотивация</a:t>
            </a:r>
            <a:endParaRPr lang="en-US" sz="3600" b="1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7354" y="5370074"/>
            <a:ext cx="971169" cy="97116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87109" y="5480922"/>
            <a:ext cx="2231827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Сокращение бумаги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7250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43037" y="515838"/>
            <a:ext cx="11375684" cy="4008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Использование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мультимедийных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endParaRPr lang="ru-RU" sz="5400" b="1" dirty="0" smtClean="0">
              <a:solidFill>
                <a:srgbClr val="002060"/>
              </a:solidFill>
              <a:latin typeface="Times New Roman" panose="02020603050405020304" pitchFamily="18" charset="0"/>
              <a:ea typeface="Petrona Bold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технологий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в образовательном процессе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88" y="2842802"/>
            <a:ext cx="3940434" cy="243531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21688" y="2513413"/>
            <a:ext cx="1603534" cy="200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Графика и цвет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710" y="4711190"/>
            <a:ext cx="3962993" cy="244925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487710" y="4279654"/>
            <a:ext cx="1622822" cy="200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Звуковые эффекты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791" y="5539114"/>
            <a:ext cx="3849428" cy="237907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429971" y="5177927"/>
            <a:ext cx="1603534" cy="200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Видеоматериалы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7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95210" y="377666"/>
            <a:ext cx="10774870" cy="2043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Навыки педагога для работы с интерактивной доской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05120" y="1800603"/>
            <a:ext cx="4175689" cy="4046530"/>
          </a:xfrm>
          <a:prstGeom prst="roundRect">
            <a:avLst>
              <a:gd name="adj" fmla="val 301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3113" y="2070566"/>
            <a:ext cx="3690528" cy="1427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Базовые компьютерные знания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20548" y="3319134"/>
            <a:ext cx="3690528" cy="1391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Знание устройства компьютера и опыта работы в стандартных программах Word и PowerPoint.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842403" y="1826589"/>
            <a:ext cx="4175689" cy="4046530"/>
          </a:xfrm>
          <a:prstGeom prst="roundRect">
            <a:avLst>
              <a:gd name="adj" fmla="val 301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153717" y="2043231"/>
            <a:ext cx="3690528" cy="951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Освоение специального ПО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153717" y="3209973"/>
            <a:ext cx="3690528" cy="2319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Изучение программного обеспечения SMART Notebook для создания занятий, образовательных игр и презентаций.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4277" y="5924178"/>
            <a:ext cx="8585233" cy="2178760"/>
          </a:xfrm>
          <a:prstGeom prst="roundRect">
            <a:avLst>
              <a:gd name="adj" fmla="val 559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565812" y="6093037"/>
            <a:ext cx="4580034" cy="475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Навыки работы в интернете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92367" y="6771117"/>
            <a:ext cx="8100071" cy="927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Поиск изображений, презентаций и обучающих программ для эффективного обогащения материала.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0744" y="162401"/>
            <a:ext cx="13833896" cy="1390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Преимущества применения интерактивной доски в работе воспитателя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44" y="1767054"/>
            <a:ext cx="3088124" cy="19085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580482" y="2199274"/>
            <a:ext cx="3494842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Постоянное взаимодействие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44" y="4934189"/>
            <a:ext cx="3088243" cy="19085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580482" y="5167646"/>
            <a:ext cx="3494842" cy="1042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Расширение электронных средств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030" y="1940313"/>
            <a:ext cx="3088124" cy="190857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654687" y="2025442"/>
            <a:ext cx="3754629" cy="1042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Увеличение иллюстративного контента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911" y="4855917"/>
            <a:ext cx="3088243" cy="190857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654687" y="4855917"/>
            <a:ext cx="3388869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Интерактивная совместная работа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0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0"/>
          <p:cNvSpPr/>
          <p:nvPr/>
        </p:nvSpPr>
        <p:spPr>
          <a:xfrm>
            <a:off x="1133856" y="203348"/>
            <a:ext cx="11887199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Заключение и ключевые выводы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"/>
          <p:cNvSpPr/>
          <p:nvPr/>
        </p:nvSpPr>
        <p:spPr>
          <a:xfrm>
            <a:off x="4999745" y="3095769"/>
            <a:ext cx="875110" cy="1012198"/>
          </a:xfrm>
          <a:prstGeom prst="roundRect">
            <a:avLst>
              <a:gd name="adj" fmla="val 10754"/>
            </a:avLst>
          </a:prstGeom>
          <a:solidFill>
            <a:srgbClr val="E6E6E7"/>
          </a:solidFill>
          <a:ln/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35" y="1703178"/>
            <a:ext cx="1209567" cy="1209567"/>
          </a:xfrm>
          <a:prstGeom prst="rect">
            <a:avLst/>
          </a:prstGeom>
        </p:spPr>
      </p:pic>
      <p:sp>
        <p:nvSpPr>
          <p:cNvPr id="16" name="Text 2"/>
          <p:cNvSpPr/>
          <p:nvPr/>
        </p:nvSpPr>
        <p:spPr>
          <a:xfrm>
            <a:off x="2348269" y="1949131"/>
            <a:ext cx="4470441" cy="2873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Интерактивные доски — незаменимый инструмент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624" y="3302463"/>
            <a:ext cx="566976" cy="566976"/>
          </a:xfrm>
          <a:prstGeom prst="rect">
            <a:avLst/>
          </a:prstGeom>
        </p:spPr>
      </p:pic>
      <p:sp>
        <p:nvSpPr>
          <p:cNvPr id="19" name="Text 4"/>
          <p:cNvSpPr/>
          <p:nvPr/>
        </p:nvSpPr>
        <p:spPr>
          <a:xfrm>
            <a:off x="6060734" y="3095769"/>
            <a:ext cx="4152269" cy="1542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Повышение эффективности обучения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384" y="4446830"/>
            <a:ext cx="775972" cy="775972"/>
          </a:xfrm>
          <a:prstGeom prst="rect">
            <a:avLst/>
          </a:prstGeom>
        </p:spPr>
      </p:pic>
      <p:sp>
        <p:nvSpPr>
          <p:cNvPr id="22" name="Text 6"/>
          <p:cNvSpPr/>
          <p:nvPr/>
        </p:nvSpPr>
        <p:spPr>
          <a:xfrm>
            <a:off x="8801382" y="4446830"/>
            <a:ext cx="4219673" cy="11162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Баланс и обучение педагогов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40" y="4192064"/>
            <a:ext cx="6357212" cy="39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9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0509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Новизна опыта внедрения ИКТ в дошкольном образовании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1997470"/>
            <a:ext cx="12557642" cy="2794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ИКТ активно внедряются в дошкольных учреждениях, создаются разнообразные программы для развития познавательных способностей детей разных возрастов. Мой опыт включает разработку мультимедийных материалов, презентаций и видеороликов для детей, родителей и педагогов.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040" y="5406264"/>
            <a:ext cx="3915879" cy="267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352" y="0"/>
            <a:ext cx="4956048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94143" y="250624"/>
            <a:ext cx="8765351" cy="1406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Проблемы и вызовы в работе с дошкольниками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347604" y="2315766"/>
            <a:ext cx="481251" cy="481251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42691" y="2389227"/>
            <a:ext cx="3449180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Снижение интереса к окружающему миру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35773" y="3545562"/>
            <a:ext cx="3663016" cy="1368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2000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 многих детей отсутствует устойчивый интерес и любознательность к природе и окружающему обществу.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4705707" y="2315766"/>
            <a:ext cx="481251" cy="481251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00794" y="2389227"/>
            <a:ext cx="3743206" cy="1407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Технический прогресс и эмоциональный отклик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43019" y="3521394"/>
            <a:ext cx="3716476" cy="1710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2000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Дети активно пользуются гаджетами, что затрудняет их удивить традиционными методами и сухим изложением материала.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2565797" y="5901631"/>
            <a:ext cx="481251" cy="481251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284309" y="5966342"/>
            <a:ext cx="3270467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Задачи </a:t>
            </a:r>
            <a:r>
              <a:rPr lang="en-US" sz="28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для</a:t>
            </a:r>
            <a:r>
              <a:rPr lang="en-US" sz="28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решения</a:t>
            </a:r>
            <a:endParaRPr lang="en-US" sz="2800" b="1" dirty="0"/>
          </a:p>
        </p:txBody>
      </p:sp>
      <p:sp>
        <p:nvSpPr>
          <p:cNvPr id="12" name="Text 9"/>
          <p:cNvSpPr/>
          <p:nvPr/>
        </p:nvSpPr>
        <p:spPr>
          <a:xfrm>
            <a:off x="2289274" y="6539687"/>
            <a:ext cx="5795367" cy="10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2000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Необходимо развивать познавательные способности через ИКТ, повышать мотивацию и создавать условия для эффективного внедрения технологий в образовательный процесс.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91838" y="42475"/>
            <a:ext cx="13980438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Цели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и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задачи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использования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ИКТ в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дошкольном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образовании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69083" y="3462409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41771" y="3492354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276001" y="3385555"/>
            <a:ext cx="5962243" cy="1068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Совершенствование профессионального мастерства педагогов с помощью ИКТ.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369083" y="5485547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41771" y="5515492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960890" y="3318773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033578" y="3348717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680616" y="3266551"/>
            <a:ext cx="5717500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Побуждение детей к поисковой и творческой деятельности.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960890" y="4909215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033578" y="4909215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680616" y="4743338"/>
            <a:ext cx="5891660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Создание условий для внедрения ИКТ в образовательный процесс.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995512" y="6747866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068200" y="6777811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203250" y="5434048"/>
            <a:ext cx="6504537" cy="1068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Использование ИКТ для повышения интереса к окружающему миру в работе с семьями.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8697927" y="6635642"/>
            <a:ext cx="5717500" cy="1068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Внедрение мультимедийных презентаций как новой формы подачи учебного материала.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8852" y="1430238"/>
            <a:ext cx="12778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способностей детей через использование информационно-коммуникационных технологий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404" y="2528949"/>
            <a:ext cx="2141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З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адачи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: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4404" y="1332112"/>
            <a:ext cx="1811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t="11556" b="10666"/>
          <a:stretch/>
        </p:blipFill>
        <p:spPr>
          <a:xfrm>
            <a:off x="0" y="950976"/>
            <a:ext cx="5193792" cy="6400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0704" y="79459"/>
            <a:ext cx="12746735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Что такое мультимедиа и его роль в образовании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993" y="1815443"/>
            <a:ext cx="1275898" cy="27199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64942" y="1883440"/>
            <a:ext cx="744600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800" b="1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Мультимедиа — это компьютерная технология, объединяющая текст, звук, видео, графику и анимацию. Она революционно меняет образование и профессиональную деятельность.</a:t>
            </a:r>
            <a:endParaRPr lang="en-US" sz="2800" b="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967" y="4845991"/>
            <a:ext cx="1313949" cy="286841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964942" y="5277751"/>
            <a:ext cx="766545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800" b="1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Мультимедийные презентации стали обычной практикой для подачи материала, позволяя сделать обучение более наглядным и эффективным.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82880" y="128135"/>
            <a:ext cx="14813280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Преимущества использования мультимедийных презентаций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73" y="2092000"/>
            <a:ext cx="4190762" cy="25900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46820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Наглядность</a:t>
            </a:r>
            <a:endParaRPr lang="en-US" sz="3600" b="1" dirty="0"/>
          </a:p>
        </p:txBody>
      </p:sp>
      <p:sp>
        <p:nvSpPr>
          <p:cNvPr id="5" name="Text 2"/>
          <p:cNvSpPr/>
          <p:nvPr/>
        </p:nvSpPr>
        <p:spPr>
          <a:xfrm>
            <a:off x="355973" y="5898647"/>
            <a:ext cx="41907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Иллюстрации, видео и звук помогают лучше усваивать материал.</a:t>
            </a: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651" y="2118075"/>
            <a:ext cx="4190762" cy="25900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018651" y="4682086"/>
            <a:ext cx="4198501" cy="71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6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Доступ к </a:t>
            </a:r>
            <a:endParaRPr lang="ru-RU" sz="3600" b="1" dirty="0" smtClean="0"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недоступному</a:t>
            </a:r>
            <a:endParaRPr lang="en-US" sz="3600" b="1" dirty="0"/>
          </a:p>
        </p:txBody>
      </p:sp>
      <p:sp>
        <p:nvSpPr>
          <p:cNvPr id="8" name="Text 4"/>
          <p:cNvSpPr/>
          <p:nvPr/>
        </p:nvSpPr>
        <p:spPr>
          <a:xfrm>
            <a:off x="5128379" y="5898647"/>
            <a:ext cx="4190762" cy="1639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Демонстрация информации, которой нет в обычных пособиях.</a:t>
            </a: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329" y="2118075"/>
            <a:ext cx="4190762" cy="259008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302174" y="4682086"/>
            <a:ext cx="5328226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6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Первый </a:t>
            </a:r>
            <a:r>
              <a:rPr lang="en-US" sz="3600" b="1" dirty="0" err="1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опыт</a:t>
            </a:r>
            <a:r>
              <a:rPr lang="en-US" sz="36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ru-RU" sz="3600" b="1" dirty="0" smtClean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р</a:t>
            </a:r>
            <a:r>
              <a:rPr lang="en-US" sz="3600" b="1" dirty="0" err="1" smtClean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аботы</a:t>
            </a:r>
            <a:r>
              <a:rPr lang="en-US" sz="3600" b="1" dirty="0" smtClean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en-US" sz="36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 информацией</a:t>
            </a:r>
            <a:endParaRPr lang="en-US" sz="3600" b="1" dirty="0"/>
          </a:p>
        </p:txBody>
      </p:sp>
      <p:sp>
        <p:nvSpPr>
          <p:cNvPr id="11" name="Text 6"/>
          <p:cNvSpPr/>
          <p:nvPr/>
        </p:nvSpPr>
        <p:spPr>
          <a:xfrm>
            <a:off x="9870906" y="5898647"/>
            <a:ext cx="41907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Дети учатся искать и применять знания на практике.</a:t>
            </a: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346" y="189726"/>
            <a:ext cx="14047054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Влияние презентаций на структуру занятий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87" y="1597043"/>
            <a:ext cx="1083231" cy="16127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573358" y="1726101"/>
            <a:ext cx="5605940" cy="1372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Сокращение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времени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l">
              <a:buNone/>
            </a:pP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объяснения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93" y="3593842"/>
            <a:ext cx="1083231" cy="161270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573358" y="4043958"/>
            <a:ext cx="291941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Удобство и быстрота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293" y="5590641"/>
            <a:ext cx="1083231" cy="161270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573358" y="5834776"/>
            <a:ext cx="39125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Повышение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l">
              <a:buNone/>
            </a:pP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эффективности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20451" y="201406"/>
            <a:ext cx="13885725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Рекомендации по созданию эффективных презентаций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4" y="2051995"/>
            <a:ext cx="4190762" cy="25900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9456" y="4642081"/>
            <a:ext cx="472279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Ориентация на иллюстративный материал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485474" y="6248972"/>
            <a:ext cx="41907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i="1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Простые, понятные изображения вместо сложных схем и текста.</a:t>
            </a:r>
            <a:endParaRPr lang="en-US" sz="2800" b="1" i="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002" y="2051995"/>
            <a:ext cx="4190762" cy="25900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700955" y="4711019"/>
            <a:ext cx="340518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Минимизация</a:t>
            </a:r>
            <a:r>
              <a:rPr lang="en-US" sz="3200" b="1" dirty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эффектов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5148994" y="6247616"/>
            <a:ext cx="41907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i="1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Избегайте излишних анимаций и звуков, чтобы не отвлекать детей.</a:t>
            </a:r>
            <a:endParaRPr lang="en-US" sz="2800" b="1" i="1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530" y="2051995"/>
            <a:ext cx="4190762" cy="259008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082929" y="4598862"/>
            <a:ext cx="390596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Обоснованное</a:t>
            </a:r>
            <a:r>
              <a:rPr lang="en-US" sz="3200" b="1" dirty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применение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9940530" y="6247616"/>
            <a:ext cx="41907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i="1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Презентации лишь там, где они действительно помогают восприятию.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4756" y="499301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П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ерспективы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использования ИКТ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0" y="1759291"/>
            <a:ext cx="2955070" cy="182637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48738" y="1780024"/>
            <a:ext cx="649721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Повышение качества обучения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40" y="3772742"/>
            <a:ext cx="2955070" cy="182637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548738" y="3709872"/>
            <a:ext cx="759449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Развитие познавательных способностей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41" y="5786193"/>
            <a:ext cx="2955070" cy="182637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48738" y="5874907"/>
            <a:ext cx="3197781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Внедрение инноваций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</TotalTime>
  <Words>504</Words>
  <Application>Microsoft Office PowerPoint</Application>
  <PresentationFormat>Произвольный</PresentationFormat>
  <Paragraphs>99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Trebuchet MS</vt:lpstr>
      <vt:lpstr>Calibri</vt:lpstr>
      <vt:lpstr>Inter</vt:lpstr>
      <vt:lpstr>Wingdings 3</vt:lpstr>
      <vt:lpstr>Times New Roman</vt:lpstr>
      <vt:lpstr>Arial</vt:lpstr>
      <vt:lpstr>Alexandria Semi Bold</vt:lpstr>
      <vt:lpstr>Petrona Bold</vt:lpstr>
      <vt:lpstr>Sora Light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 Windows</cp:lastModifiedBy>
  <cp:revision>16</cp:revision>
  <dcterms:created xsi:type="dcterms:W3CDTF">2025-05-05T18:05:02Z</dcterms:created>
  <dcterms:modified xsi:type="dcterms:W3CDTF">2025-05-13T18:30:38Z</dcterms:modified>
</cp:coreProperties>
</file>