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C2873B-8C43-42E7-B0D8-622B24BA2B3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A4208C-1F46-4A40-952E-4F8E8C7AE2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20D84-F3FF-4E4C-9863-54C93E7A41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6C8F8B-77BE-4E7B-B9C7-9A75D4B96D9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D6DD78-D89F-42CB-8728-06C23BDC543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7361B3-0513-4CAE-B6EB-4BEFB0EE1B7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D1B584-3498-46D1-AE7C-87B05C2856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F050BC-1289-4858-ADCA-9BB84D3593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238231-D2E2-4E8E-A332-788A23E4396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D1D79C-9E52-4DFE-BEB8-E86DB8615FE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F691AA-0CEB-446E-8AAE-63ADDDDB9D8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2FBF9D-341A-4626-B204-9C6E725709B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>
            <a:lvl1pPr indent="0"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&lt;дата/время&gt;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>
            <a:lvl1pPr indent="0"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>
            <a:lvl1pPr indent="0"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4C21053-C844-4483-B9E6-4BDB11F8EF57}" type="slidenum">
              <a:rPr lang="ru-RU" sz="18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323640" y="339480"/>
            <a:ext cx="11572920" cy="7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5400" b="0" strike="noStrike" spc="-1">
                <a:solidFill>
                  <a:srgbClr val="262626"/>
                </a:solidFill>
                <a:latin typeface="Arial"/>
                <a:ea typeface="Arial Unicode MS"/>
              </a:rPr>
              <a:t>BASIC LAYOUT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6" name="Group 31"/>
          <p:cNvGrpSpPr/>
          <p:nvPr/>
        </p:nvGrpSpPr>
        <p:grpSpPr>
          <a:xfrm>
            <a:off x="5427360" y="1143000"/>
            <a:ext cx="1336680" cy="219960"/>
            <a:chOff x="5427360" y="1143000"/>
            <a:chExt cx="1336680" cy="219960"/>
          </a:xfrm>
        </p:grpSpPr>
        <p:sp>
          <p:nvSpPr>
            <p:cNvPr id="157" name="Rectangle 32"/>
            <p:cNvSpPr/>
            <p:nvPr/>
          </p:nvSpPr>
          <p:spPr>
            <a:xfrm flipV="1">
              <a:off x="5427360" y="1142640"/>
              <a:ext cx="219960" cy="219960"/>
            </a:xfrm>
            <a:prstGeom prst="rect">
              <a:avLst/>
            </a:prstGeom>
            <a:solidFill>
              <a:srgbClr val="E61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Rectangle 33"/>
            <p:cNvSpPr/>
            <p:nvPr/>
          </p:nvSpPr>
          <p:spPr>
            <a:xfrm flipV="1">
              <a:off x="5706720" y="1142640"/>
              <a:ext cx="219960" cy="219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Rectangle 34"/>
            <p:cNvSpPr/>
            <p:nvPr/>
          </p:nvSpPr>
          <p:spPr>
            <a:xfrm flipV="1">
              <a:off x="5985720" y="1142640"/>
              <a:ext cx="219960" cy="219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Rectangle 35"/>
            <p:cNvSpPr/>
            <p:nvPr/>
          </p:nvSpPr>
          <p:spPr>
            <a:xfrm flipV="1">
              <a:off x="6265080" y="1142640"/>
              <a:ext cx="219960" cy="219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" name="Rectangle 36"/>
            <p:cNvSpPr/>
            <p:nvPr/>
          </p:nvSpPr>
          <p:spPr>
            <a:xfrm flipV="1">
              <a:off x="6544080" y="1142640"/>
              <a:ext cx="219960" cy="219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5" descr="Крупный план логотипа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38" name="Прямоугольник 6"/>
          <p:cNvSpPr/>
          <p:nvPr/>
        </p:nvSpPr>
        <p:spPr>
          <a:xfrm>
            <a:off x="237506" y="1779781"/>
            <a:ext cx="8312728" cy="34764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14300" cmpd="thinThick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4400" b="1" spc="-1" dirty="0" smtClean="0">
                <a:highlight>
                  <a:srgbClr val="FFFFFF"/>
                </a:highlight>
                <a:latin typeface="Times New Roman"/>
                <a:ea typeface="Times New Roman"/>
              </a:rPr>
              <a:t>Консультация</a:t>
            </a:r>
            <a:endParaRPr lang="ru-RU" sz="4400" b="0" strike="noStrike" spc="-1" dirty="0" smtClean="0">
              <a:latin typeface="Arial"/>
              <a:ea typeface="Arial Unicode MS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FFFFFF"/>
                </a:solidFill>
                <a:latin typeface="Arial"/>
                <a:ea typeface="Arial Unicode MS"/>
              </a:rPr>
              <a:t>«</a:t>
            </a: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  <a:ea typeface="Arial Unicode MS"/>
              </a:rPr>
              <a:t>STEM</a:t>
            </a:r>
            <a:r>
              <a:rPr lang="ru-RU" sz="4400" b="0" strike="noStrike" spc="-1" dirty="0" smtClean="0">
                <a:solidFill>
                  <a:srgbClr val="FFFFFF"/>
                </a:solidFill>
                <a:latin typeface="Arial"/>
                <a:ea typeface="Arial Unicode MS"/>
              </a:rPr>
              <a:t> подход в образовании. Новая ступень в развитии технического творчества дошкольников»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667" y="83340"/>
            <a:ext cx="11008425" cy="646331"/>
          </a:xfrm>
          <a:prstGeom prst="rect">
            <a:avLst/>
          </a:prstGeom>
          <a:solidFill>
            <a:srgbClr val="FFFFFF">
              <a:alpha val="94118"/>
            </a:srgbClr>
          </a:solidFill>
          <a:ln w="92075" cmpd="thinThick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№56 «Надежда» г. Орска»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497" y="6078149"/>
            <a:ext cx="3075710" cy="646331"/>
          </a:xfrm>
          <a:prstGeom prst="rect">
            <a:avLst/>
          </a:prstGeom>
          <a:solidFill>
            <a:srgbClr val="FFFFFF">
              <a:alpha val="94118"/>
            </a:srgbClr>
          </a:solidFill>
          <a:ln w="47625" cmpd="thinThick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Селиванова Л.А.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5"/>
          <p:cNvSpPr/>
          <p:nvPr/>
        </p:nvSpPr>
        <p:spPr>
          <a:xfrm>
            <a:off x="505440" y="242640"/>
            <a:ext cx="11182320" cy="73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Прямоугольник 3"/>
          <p:cNvSpPr/>
          <p:nvPr/>
        </p:nvSpPr>
        <p:spPr>
          <a:xfrm>
            <a:off x="2125800" y="242640"/>
            <a:ext cx="84456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4.Образовательный модуль «Робототехника»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97" name="Picture 2" descr="C:\Users\home\Desktop\fd102dd4204b9948ba819baf0a8a3027.jpg"/>
          <p:cNvPicPr/>
          <p:nvPr/>
        </p:nvPicPr>
        <p:blipFill>
          <a:blip r:embed="rId2"/>
          <a:stretch/>
        </p:blipFill>
        <p:spPr>
          <a:xfrm>
            <a:off x="0" y="1815840"/>
            <a:ext cx="6445440" cy="47833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3" descr="C:\Users\home\Desktop\da9258cc1305d14e37fd3cc5b9ebb77d.jpg"/>
          <p:cNvPicPr/>
          <p:nvPr/>
        </p:nvPicPr>
        <p:blipFill>
          <a:blip r:embed="rId3"/>
          <a:stretch/>
        </p:blipFill>
        <p:spPr>
          <a:xfrm>
            <a:off x="6659640" y="1284840"/>
            <a:ext cx="5353200" cy="557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"/>
          <p:cNvSpPr/>
          <p:nvPr/>
        </p:nvSpPr>
        <p:spPr>
          <a:xfrm>
            <a:off x="286920" y="252000"/>
            <a:ext cx="11560320" cy="1139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Прямоугольник 3"/>
          <p:cNvSpPr/>
          <p:nvPr/>
        </p:nvSpPr>
        <p:spPr>
          <a:xfrm>
            <a:off x="539640" y="265680"/>
            <a:ext cx="1130760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5.Образовательный модуль «Экспериментирование с живой и неживой природой»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pic>
        <p:nvPicPr>
          <p:cNvPr id="301" name="Объект 10"/>
          <p:cNvPicPr/>
          <p:nvPr/>
        </p:nvPicPr>
        <p:blipFill>
          <a:blip r:embed="rId2"/>
          <a:stretch/>
        </p:blipFill>
        <p:spPr>
          <a:xfrm>
            <a:off x="2246400" y="1405080"/>
            <a:ext cx="7632720" cy="548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14"/>
          <p:cNvSpPr/>
          <p:nvPr/>
        </p:nvSpPr>
        <p:spPr>
          <a:xfrm>
            <a:off x="326520" y="282960"/>
            <a:ext cx="11540160" cy="1076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Прямоугольник 3"/>
          <p:cNvSpPr/>
          <p:nvPr/>
        </p:nvSpPr>
        <p:spPr>
          <a:xfrm>
            <a:off x="159120" y="282960"/>
            <a:ext cx="120326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5.Образовательный  модуль  «Мультстудия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“Я творю мир”»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04" name="Picture 2" descr="C:\Users\home\Desktop\multstudiya_ya_tvoryu_mir.png"/>
          <p:cNvPicPr/>
          <p:nvPr/>
        </p:nvPicPr>
        <p:blipFill>
          <a:blip r:embed="rId2"/>
          <a:stretch/>
        </p:blipFill>
        <p:spPr>
          <a:xfrm>
            <a:off x="1127712" y="1852551"/>
            <a:ext cx="9144444" cy="451262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рямоугольник 17"/>
          <p:cNvSpPr/>
          <p:nvPr/>
        </p:nvSpPr>
        <p:spPr>
          <a:xfrm>
            <a:off x="947160" y="2673720"/>
            <a:ext cx="69080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Позволяют приобрести качества, необходимые для работы в команде.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06" name="Прямоугольник 16"/>
          <p:cNvSpPr/>
          <p:nvPr/>
        </p:nvSpPr>
        <p:spPr>
          <a:xfrm>
            <a:off x="975600" y="2100600"/>
            <a:ext cx="84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Помогают выработать инженерные навыки.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07" name="PlaceHolder 1"/>
          <p:cNvSpPr>
            <a:spLocks noGrp="1"/>
          </p:cNvSpPr>
          <p:nvPr>
            <p:ph/>
          </p:nvPr>
        </p:nvSpPr>
        <p:spPr>
          <a:xfrm>
            <a:off x="618840" y="316080"/>
            <a:ext cx="11572920" cy="7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ПРЕИМУЩЕСТВА STEM ТЕХНОЛОГИЙ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Freeform 3"/>
          <p:cNvSpPr/>
          <p:nvPr/>
        </p:nvSpPr>
        <p:spPr>
          <a:xfrm>
            <a:off x="1015560" y="3778560"/>
            <a:ext cx="12153600" cy="2634840"/>
          </a:xfrm>
          <a:custGeom>
            <a:avLst/>
            <a:gdLst>
              <a:gd name="textAreaLeft" fmla="*/ 0 w 12153600"/>
              <a:gd name="textAreaRight" fmla="*/ 12153960 w 12153600"/>
              <a:gd name="textAreaTop" fmla="*/ 0 h 2634840"/>
              <a:gd name="textAreaBottom" fmla="*/ 2635200 h 2634840"/>
            </a:gdLst>
            <a:ahLst/>
            <a:cxnLst/>
            <a:rect l="textAreaLeft" t="textAreaTop" r="textAreaRight" b="textAreaBottom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noFill/>
          <a:ln w="50800">
            <a:solidFill>
              <a:srgbClr val="435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9" name="Group 8"/>
          <p:cNvGrpSpPr/>
          <p:nvPr/>
        </p:nvGrpSpPr>
        <p:grpSpPr>
          <a:xfrm>
            <a:off x="8787240" y="2832840"/>
            <a:ext cx="2275920" cy="1321560"/>
            <a:chOff x="8787240" y="2832840"/>
            <a:chExt cx="2275920" cy="1321560"/>
          </a:xfrm>
        </p:grpSpPr>
        <p:sp>
          <p:nvSpPr>
            <p:cNvPr id="310" name="Right Arrow 7"/>
            <p:cNvSpPr/>
            <p:nvPr/>
          </p:nvSpPr>
          <p:spPr>
            <a:xfrm rot="16200000">
              <a:off x="9532440" y="3023640"/>
              <a:ext cx="756360" cy="374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" name="Right Arrow 16"/>
            <p:cNvSpPr/>
            <p:nvPr/>
          </p:nvSpPr>
          <p:spPr>
            <a:xfrm rot="18900000">
              <a:off x="10100520" y="3238560"/>
              <a:ext cx="756360" cy="374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Right Arrow 17"/>
            <p:cNvSpPr/>
            <p:nvPr/>
          </p:nvSpPr>
          <p:spPr>
            <a:xfrm>
              <a:off x="10306800" y="3780000"/>
              <a:ext cx="756360" cy="374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Right Arrow 18"/>
            <p:cNvSpPr/>
            <p:nvPr/>
          </p:nvSpPr>
          <p:spPr>
            <a:xfrm rot="2700000" flipH="1">
              <a:off x="8960400" y="3238560"/>
              <a:ext cx="756720" cy="374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" name="Right Arrow 19"/>
            <p:cNvSpPr/>
            <p:nvPr/>
          </p:nvSpPr>
          <p:spPr>
            <a:xfrm flipH="1">
              <a:off x="8786880" y="3780000"/>
              <a:ext cx="756360" cy="374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5" name="Trapezoid 24"/>
          <p:cNvSpPr/>
          <p:nvPr/>
        </p:nvSpPr>
        <p:spPr>
          <a:xfrm rot="8368800">
            <a:off x="10664640" y="2599560"/>
            <a:ext cx="530280" cy="535320"/>
          </a:xfrm>
          <a:custGeom>
            <a:avLst/>
            <a:gdLst>
              <a:gd name="textAreaLeft" fmla="*/ 0 w 530280"/>
              <a:gd name="textAreaRight" fmla="*/ 530640 w 530280"/>
              <a:gd name="textAreaTop" fmla="*/ 0 h 535320"/>
              <a:gd name="textAreaBottom" fmla="*/ 535680 h 535320"/>
            </a:gdLst>
            <a:ahLst/>
            <a:cxnLst/>
            <a:rect l="textAreaLeft" t="textAreaTop" r="textAreaRight" b="textAreaBottom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Oval 21"/>
          <p:cNvSpPr/>
          <p:nvPr/>
        </p:nvSpPr>
        <p:spPr>
          <a:xfrm>
            <a:off x="9664920" y="2313000"/>
            <a:ext cx="549720" cy="481680"/>
          </a:xfrm>
          <a:custGeom>
            <a:avLst/>
            <a:gdLst>
              <a:gd name="textAreaLeft" fmla="*/ 0 w 549720"/>
              <a:gd name="textAreaRight" fmla="*/ 550080 w 549720"/>
              <a:gd name="textAreaTop" fmla="*/ 0 h 481680"/>
              <a:gd name="textAreaBottom" fmla="*/ 482040 h 481680"/>
            </a:gdLst>
            <a:ahLst/>
            <a:cxnLst/>
            <a:rect l="textAreaLeft" t="textAreaTop" r="textAreaRight" b="textAreaBottom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Rectangle 5"/>
          <p:cNvSpPr/>
          <p:nvPr/>
        </p:nvSpPr>
        <p:spPr>
          <a:xfrm>
            <a:off x="8812800" y="2651400"/>
            <a:ext cx="398160" cy="397800"/>
          </a:xfrm>
          <a:custGeom>
            <a:avLst/>
            <a:gdLst>
              <a:gd name="textAreaLeft" fmla="*/ 0 w 398160"/>
              <a:gd name="textAreaRight" fmla="*/ 398520 w 398160"/>
              <a:gd name="textAreaTop" fmla="*/ 0 h 397800"/>
              <a:gd name="textAreaBottom" fmla="*/ 398160 h 397800"/>
            </a:gdLst>
            <a:ahLst/>
            <a:cxnLst/>
            <a:rect l="textAreaLeft" t="textAreaTop" r="textAreaRight" b="textAreaBottom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Freeform: Shape 52"/>
          <p:cNvSpPr/>
          <p:nvPr/>
        </p:nvSpPr>
        <p:spPr>
          <a:xfrm rot="5400000">
            <a:off x="11174400" y="3767400"/>
            <a:ext cx="370440" cy="371160"/>
          </a:xfrm>
          <a:custGeom>
            <a:avLst/>
            <a:gdLst>
              <a:gd name="textAreaLeft" fmla="*/ 0 w 370440"/>
              <a:gd name="textAreaRight" fmla="*/ 370800 w 370440"/>
              <a:gd name="textAreaTop" fmla="*/ 0 h 371160"/>
              <a:gd name="textAreaBottom" fmla="*/ 371520 h 371160"/>
            </a:gdLst>
            <a:ahLst/>
            <a:cxnLst/>
            <a:rect l="textAreaLeft" t="textAreaTop" r="textAreaRight" b="textAreaBottom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Frame 1"/>
          <p:cNvSpPr/>
          <p:nvPr/>
        </p:nvSpPr>
        <p:spPr>
          <a:xfrm>
            <a:off x="8296200" y="3633480"/>
            <a:ext cx="458280" cy="504720"/>
          </a:xfrm>
          <a:custGeom>
            <a:avLst/>
            <a:gdLst>
              <a:gd name="textAreaLeft" fmla="*/ 0 w 458280"/>
              <a:gd name="textAreaRight" fmla="*/ 458640 w 458280"/>
              <a:gd name="textAreaTop" fmla="*/ 0 h 504720"/>
              <a:gd name="textAreaBottom" fmla="*/ 505080 h 504720"/>
            </a:gdLst>
            <a:ahLst/>
            <a:cxnLst/>
            <a:rect l="textAreaLeft" t="textAreaTop" r="textAreaRight" b="textAreaBottom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Прямоугольник 14"/>
          <p:cNvSpPr/>
          <p:nvPr/>
        </p:nvSpPr>
        <p:spPr>
          <a:xfrm>
            <a:off x="967680" y="4837320"/>
            <a:ext cx="832320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Способствуют наилучшей познавательной активности дошкольников.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321" name="Group 2"/>
          <p:cNvGrpSpPr/>
          <p:nvPr/>
        </p:nvGrpSpPr>
        <p:grpSpPr>
          <a:xfrm>
            <a:off x="177840" y="1291320"/>
            <a:ext cx="668520" cy="687600"/>
            <a:chOff x="177840" y="1291320"/>
            <a:chExt cx="668520" cy="687600"/>
          </a:xfrm>
        </p:grpSpPr>
        <p:sp>
          <p:nvSpPr>
            <p:cNvPr id="322" name="Diamond 3"/>
            <p:cNvSpPr/>
            <p:nvPr/>
          </p:nvSpPr>
          <p:spPr>
            <a:xfrm>
              <a:off x="225360" y="1340640"/>
              <a:ext cx="572760" cy="589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" name="Diamond 4"/>
            <p:cNvSpPr/>
            <p:nvPr/>
          </p:nvSpPr>
          <p:spPr>
            <a:xfrm>
              <a:off x="177840" y="1291320"/>
              <a:ext cx="668520" cy="687600"/>
            </a:xfrm>
            <a:prstGeom prst="diamond">
              <a:avLst/>
            </a:prstGeom>
            <a:noFill/>
            <a:ln w="50800">
              <a:solidFill>
                <a:srgbClr val="E613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4" name="Group 5"/>
          <p:cNvGrpSpPr/>
          <p:nvPr/>
        </p:nvGrpSpPr>
        <p:grpSpPr>
          <a:xfrm>
            <a:off x="216360" y="4900680"/>
            <a:ext cx="668520" cy="687600"/>
            <a:chOff x="216360" y="4900680"/>
            <a:chExt cx="668520" cy="687600"/>
          </a:xfrm>
        </p:grpSpPr>
        <p:sp>
          <p:nvSpPr>
            <p:cNvPr id="325" name="Diamond 6"/>
            <p:cNvSpPr/>
            <p:nvPr/>
          </p:nvSpPr>
          <p:spPr>
            <a:xfrm>
              <a:off x="264240" y="4950000"/>
              <a:ext cx="572760" cy="58932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" name="Diamond 7"/>
            <p:cNvSpPr/>
            <p:nvPr/>
          </p:nvSpPr>
          <p:spPr>
            <a:xfrm>
              <a:off x="216360" y="4900680"/>
              <a:ext cx="668520" cy="687600"/>
            </a:xfrm>
            <a:prstGeom prst="diamond">
              <a:avLst/>
            </a:prstGeom>
            <a:noFill/>
            <a:ln w="50800">
              <a:solidFill>
                <a:srgbClr val="B44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7" name="Group 8"/>
          <p:cNvGrpSpPr/>
          <p:nvPr/>
        </p:nvGrpSpPr>
        <p:grpSpPr>
          <a:xfrm>
            <a:off x="220680" y="2964600"/>
            <a:ext cx="668520" cy="687600"/>
            <a:chOff x="220680" y="2964600"/>
            <a:chExt cx="668520" cy="687600"/>
          </a:xfrm>
        </p:grpSpPr>
        <p:sp>
          <p:nvSpPr>
            <p:cNvPr id="328" name="Diamond 9"/>
            <p:cNvSpPr/>
            <p:nvPr/>
          </p:nvSpPr>
          <p:spPr>
            <a:xfrm>
              <a:off x="268560" y="3013920"/>
              <a:ext cx="572760" cy="5893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Diamond 10"/>
            <p:cNvSpPr/>
            <p:nvPr/>
          </p:nvSpPr>
          <p:spPr>
            <a:xfrm>
              <a:off x="220680" y="2964600"/>
              <a:ext cx="668520" cy="687600"/>
            </a:xfrm>
            <a:prstGeom prst="diamond">
              <a:avLst/>
            </a:prstGeom>
            <a:noFill/>
            <a:ln w="50800">
              <a:solidFill>
                <a:srgbClr val="A0C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30" name="Group 11"/>
          <p:cNvGrpSpPr/>
          <p:nvPr/>
        </p:nvGrpSpPr>
        <p:grpSpPr>
          <a:xfrm>
            <a:off x="220680" y="3921480"/>
            <a:ext cx="668520" cy="687600"/>
            <a:chOff x="220680" y="3921480"/>
            <a:chExt cx="668520" cy="687600"/>
          </a:xfrm>
        </p:grpSpPr>
        <p:sp>
          <p:nvSpPr>
            <p:cNvPr id="331" name="Diamond 12"/>
            <p:cNvSpPr/>
            <p:nvPr/>
          </p:nvSpPr>
          <p:spPr>
            <a:xfrm>
              <a:off x="268560" y="3970800"/>
              <a:ext cx="572760" cy="58932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" name="Diamond 13"/>
            <p:cNvSpPr/>
            <p:nvPr/>
          </p:nvSpPr>
          <p:spPr>
            <a:xfrm>
              <a:off x="220680" y="3921480"/>
              <a:ext cx="668520" cy="687600"/>
            </a:xfrm>
            <a:prstGeom prst="diamond">
              <a:avLst/>
            </a:prstGeom>
            <a:noFill/>
            <a:ln w="50800"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33" name="Group 14"/>
          <p:cNvGrpSpPr/>
          <p:nvPr/>
        </p:nvGrpSpPr>
        <p:grpSpPr>
          <a:xfrm>
            <a:off x="192240" y="2144520"/>
            <a:ext cx="668520" cy="687600"/>
            <a:chOff x="192240" y="2144520"/>
            <a:chExt cx="668520" cy="687600"/>
          </a:xfrm>
        </p:grpSpPr>
        <p:sp>
          <p:nvSpPr>
            <p:cNvPr id="334" name="Diamond 15"/>
            <p:cNvSpPr/>
            <p:nvPr/>
          </p:nvSpPr>
          <p:spPr>
            <a:xfrm>
              <a:off x="240120" y="2193480"/>
              <a:ext cx="572760" cy="5893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" name="Diamond 16"/>
            <p:cNvSpPr/>
            <p:nvPr/>
          </p:nvSpPr>
          <p:spPr>
            <a:xfrm>
              <a:off x="192240" y="2144520"/>
              <a:ext cx="668520" cy="687600"/>
            </a:xfrm>
            <a:prstGeom prst="diamond">
              <a:avLst/>
            </a:prstGeom>
            <a:noFill/>
            <a:ln w="50800">
              <a:solidFill>
                <a:srgbClr val="ED7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6" name="Прямоугольник 15"/>
          <p:cNvSpPr/>
          <p:nvPr/>
        </p:nvSpPr>
        <p:spPr>
          <a:xfrm>
            <a:off x="958320" y="1329840"/>
            <a:ext cx="57772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Развивают любознательность.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37" name="Прямоугольник 18"/>
          <p:cNvSpPr/>
          <p:nvPr/>
        </p:nvSpPr>
        <p:spPr>
          <a:xfrm>
            <a:off x="954720" y="3781440"/>
            <a:ext cx="776880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Содействуют умению анализировать результаты проделанных мероприятий.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29"/>
          <p:cNvGrpSpPr/>
          <p:nvPr/>
        </p:nvGrpSpPr>
        <p:grpSpPr>
          <a:xfrm>
            <a:off x="546480" y="345960"/>
            <a:ext cx="2351160" cy="5161320"/>
            <a:chOff x="546480" y="345960"/>
            <a:chExt cx="2351160" cy="5161320"/>
          </a:xfrm>
        </p:grpSpPr>
        <p:grpSp>
          <p:nvGrpSpPr>
            <p:cNvPr id="339" name="Group 25"/>
            <p:cNvGrpSpPr/>
            <p:nvPr/>
          </p:nvGrpSpPr>
          <p:grpSpPr>
            <a:xfrm>
              <a:off x="1660680" y="1863720"/>
              <a:ext cx="1038240" cy="1155600"/>
              <a:chOff x="1660680" y="1863720"/>
              <a:chExt cx="1038240" cy="1155600"/>
            </a:xfrm>
          </p:grpSpPr>
          <p:sp>
            <p:nvSpPr>
              <p:cNvPr id="340" name="Rectangle 20"/>
              <p:cNvSpPr/>
              <p:nvPr/>
            </p:nvSpPr>
            <p:spPr>
              <a:xfrm>
                <a:off x="1660680" y="1870200"/>
                <a:ext cx="1038240" cy="11491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1" name="Freeform: Shape 11"/>
              <p:cNvSpPr/>
              <p:nvPr/>
            </p:nvSpPr>
            <p:spPr>
              <a:xfrm rot="10800000">
                <a:off x="1721160" y="1863720"/>
                <a:ext cx="920520" cy="1128600"/>
              </a:xfrm>
              <a:custGeom>
                <a:avLst/>
                <a:gdLst>
                  <a:gd name="textAreaLeft" fmla="*/ 0 w 920520"/>
                  <a:gd name="textAreaRight" fmla="*/ 920880 w 920520"/>
                  <a:gd name="textAreaTop" fmla="*/ 0 h 1128600"/>
                  <a:gd name="textAreaBottom" fmla="*/ 1128960 h 1128600"/>
                </a:gdLst>
                <a:ahLst/>
                <a:cxnLst/>
                <a:rect l="textAreaLeft" t="textAreaTop" r="textAreaRight" b="textAreaBottom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42" name="Group 28"/>
            <p:cNvGrpSpPr/>
            <p:nvPr/>
          </p:nvGrpSpPr>
          <p:grpSpPr>
            <a:xfrm>
              <a:off x="1585080" y="4290840"/>
              <a:ext cx="1100160" cy="1149120"/>
              <a:chOff x="1585080" y="4290840"/>
              <a:chExt cx="1100160" cy="1149120"/>
            </a:xfrm>
          </p:grpSpPr>
          <p:sp>
            <p:nvSpPr>
              <p:cNvPr id="343" name="Rectangle 23"/>
              <p:cNvSpPr/>
              <p:nvPr/>
            </p:nvSpPr>
            <p:spPr>
              <a:xfrm>
                <a:off x="1647000" y="4290840"/>
                <a:ext cx="1038240" cy="1149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344" name="Group 13"/>
              <p:cNvGrpSpPr/>
              <p:nvPr/>
            </p:nvGrpSpPr>
            <p:grpSpPr>
              <a:xfrm>
                <a:off x="1585080" y="4323240"/>
                <a:ext cx="1073160" cy="1015200"/>
                <a:chOff x="1585080" y="4323240"/>
                <a:chExt cx="1073160" cy="1015200"/>
              </a:xfrm>
            </p:grpSpPr>
            <p:sp>
              <p:nvSpPr>
                <p:cNvPr id="345" name="Round Same Side Corner Rectangle 4"/>
                <p:cNvSpPr/>
                <p:nvPr/>
              </p:nvSpPr>
              <p:spPr>
                <a:xfrm rot="5400000">
                  <a:off x="1933920" y="3974400"/>
                  <a:ext cx="348480" cy="1046160"/>
                </a:xfrm>
                <a:custGeom>
                  <a:avLst/>
                  <a:gdLst>
                    <a:gd name="textAreaLeft" fmla="*/ 0 w 348480"/>
                    <a:gd name="textAreaRight" fmla="*/ 348840 w 348480"/>
                    <a:gd name="textAreaTop" fmla="*/ 0 h 1046160"/>
                    <a:gd name="textAreaBottom" fmla="*/ 1046520 h 1046160"/>
                  </a:gdLst>
                  <a:ahLst/>
                  <a:cxnLst/>
                  <a:rect l="textAreaLeft" t="textAreaTop" r="textAreaRight" b="textAreaBottom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46" name="Round Same Side Corner Rectangle 6"/>
                <p:cNvSpPr/>
                <p:nvPr/>
              </p:nvSpPr>
              <p:spPr>
                <a:xfrm rot="10800000">
                  <a:off x="1916280" y="4402800"/>
                  <a:ext cx="255960" cy="935640"/>
                </a:xfrm>
                <a:custGeom>
                  <a:avLst/>
                  <a:gdLst>
                    <a:gd name="textAreaLeft" fmla="*/ 0 w 255960"/>
                    <a:gd name="textAreaRight" fmla="*/ 256320 w 255960"/>
                    <a:gd name="textAreaTop" fmla="*/ 0 h 935640"/>
                    <a:gd name="textAreaBottom" fmla="*/ 936000 h 935640"/>
                  </a:gdLst>
                  <a:ahLst/>
                  <a:cxnLst/>
                  <a:rect l="textAreaLeft" t="textAreaTop" r="textAreaRight" b="textAreaBottom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47" name="Round Same Side Corner Rectangle 8"/>
                <p:cNvSpPr/>
                <p:nvPr/>
              </p:nvSpPr>
              <p:spPr>
                <a:xfrm rot="10800000">
                  <a:off x="2235600" y="4399920"/>
                  <a:ext cx="422640" cy="938520"/>
                </a:xfrm>
                <a:custGeom>
                  <a:avLst/>
                  <a:gdLst>
                    <a:gd name="textAreaLeft" fmla="*/ 0 w 422640"/>
                    <a:gd name="textAreaRight" fmla="*/ 423000 w 422640"/>
                    <a:gd name="textAreaTop" fmla="*/ 0 h 938520"/>
                    <a:gd name="textAreaBottom" fmla="*/ 938880 h 938520"/>
                  </a:gdLst>
                  <a:ahLst/>
                  <a:cxnLst/>
                  <a:rect l="textAreaLeft" t="textAreaTop" r="textAreaRight" b="textAreaBottom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</p:grpSp>
        <p:grpSp>
          <p:nvGrpSpPr>
            <p:cNvPr id="348" name="Group 24"/>
            <p:cNvGrpSpPr/>
            <p:nvPr/>
          </p:nvGrpSpPr>
          <p:grpSpPr>
            <a:xfrm>
              <a:off x="1656360" y="345960"/>
              <a:ext cx="1046520" cy="1552680"/>
              <a:chOff x="1656360" y="345960"/>
              <a:chExt cx="1046520" cy="1552680"/>
            </a:xfrm>
          </p:grpSpPr>
          <p:sp>
            <p:nvSpPr>
              <p:cNvPr id="349" name="Rectangle 19"/>
              <p:cNvSpPr/>
              <p:nvPr/>
            </p:nvSpPr>
            <p:spPr>
              <a:xfrm>
                <a:off x="1664640" y="592200"/>
                <a:ext cx="1038240" cy="1149120"/>
              </a:xfrm>
              <a:prstGeom prst="rect">
                <a:avLst/>
              </a:prstGeom>
              <a:solidFill>
                <a:srgbClr val="E61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0" name="Frame 1"/>
              <p:cNvSpPr/>
              <p:nvPr/>
            </p:nvSpPr>
            <p:spPr>
              <a:xfrm>
                <a:off x="1656360" y="345960"/>
                <a:ext cx="1038240" cy="1552680"/>
              </a:xfrm>
              <a:custGeom>
                <a:avLst/>
                <a:gdLst>
                  <a:gd name="textAreaLeft" fmla="*/ 0 w 1038240"/>
                  <a:gd name="textAreaRight" fmla="*/ 1038600 w 1038240"/>
                  <a:gd name="textAreaTop" fmla="*/ 0 h 1552680"/>
                  <a:gd name="textAreaBottom" fmla="*/ 1553040 h 1552680"/>
                </a:gdLst>
                <a:ahLst/>
                <a:cxnLst/>
                <a:rect l="textAreaLeft" t="textAreaTop" r="textAreaRight" b="textAreaBottom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51" name="Group 26"/>
            <p:cNvGrpSpPr/>
            <p:nvPr/>
          </p:nvGrpSpPr>
          <p:grpSpPr>
            <a:xfrm>
              <a:off x="1454040" y="2948040"/>
              <a:ext cx="1443600" cy="1548360"/>
              <a:chOff x="1454040" y="2948040"/>
              <a:chExt cx="1443600" cy="1548360"/>
            </a:xfrm>
          </p:grpSpPr>
          <p:sp>
            <p:nvSpPr>
              <p:cNvPr id="352" name="Rectangle 21"/>
              <p:cNvSpPr/>
              <p:nvPr/>
            </p:nvSpPr>
            <p:spPr>
              <a:xfrm>
                <a:off x="1660680" y="3096720"/>
                <a:ext cx="1038240" cy="11491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3" name="Oval 21"/>
              <p:cNvSpPr/>
              <p:nvPr/>
            </p:nvSpPr>
            <p:spPr>
              <a:xfrm rot="14305800">
                <a:off x="1552320" y="3258000"/>
                <a:ext cx="1246680" cy="928440"/>
              </a:xfrm>
              <a:custGeom>
                <a:avLst/>
                <a:gdLst>
                  <a:gd name="textAreaLeft" fmla="*/ 0 w 1246680"/>
                  <a:gd name="textAreaRight" fmla="*/ 1247040 w 1246680"/>
                  <a:gd name="textAreaTop" fmla="*/ 0 h 928440"/>
                  <a:gd name="textAreaBottom" fmla="*/ 928800 h 928440"/>
                </a:gdLst>
                <a:ahLst/>
                <a:cxnLst/>
                <a:rect l="textAreaLeft" t="textAreaTop" r="textAreaRight" b="textAreaBottom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54" name="Freeform: Shape 4"/>
            <p:cNvSpPr/>
            <p:nvPr/>
          </p:nvSpPr>
          <p:spPr>
            <a:xfrm>
              <a:off x="546480" y="534960"/>
              <a:ext cx="839160" cy="1206720"/>
            </a:xfrm>
            <a:custGeom>
              <a:avLst/>
              <a:gdLst>
                <a:gd name="textAreaLeft" fmla="*/ 0 w 839160"/>
                <a:gd name="textAreaRight" fmla="*/ 839520 w 839160"/>
                <a:gd name="textAreaTop" fmla="*/ 0 h 1206720"/>
                <a:gd name="textAreaBottom" fmla="*/ 1207080 h 1206720"/>
              </a:gdLst>
              <a:ahLst/>
              <a:cxnLst/>
              <a:rect l="textAreaLeft" t="textAreaTop" r="textAreaRight" b="textAreaBottom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solidFill>
              <a:srgbClr val="E61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Freeform: Shape 5"/>
            <p:cNvSpPr/>
            <p:nvPr/>
          </p:nvSpPr>
          <p:spPr>
            <a:xfrm>
              <a:off x="548280" y="1829160"/>
              <a:ext cx="835560" cy="1166760"/>
            </a:xfrm>
            <a:custGeom>
              <a:avLst/>
              <a:gdLst>
                <a:gd name="textAreaLeft" fmla="*/ 0 w 835560"/>
                <a:gd name="textAreaRight" fmla="*/ 835920 w 835560"/>
                <a:gd name="textAreaTop" fmla="*/ 0 h 1166760"/>
                <a:gd name="textAreaBottom" fmla="*/ 1167120 h 1166760"/>
              </a:gdLst>
              <a:ahLst/>
              <a:cxnLst/>
              <a:rect l="textAreaLeft" t="textAreaTop" r="textAreaRight" b="textAreaBottom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Freeform: Shape 6"/>
            <p:cNvSpPr/>
            <p:nvPr/>
          </p:nvSpPr>
          <p:spPr>
            <a:xfrm>
              <a:off x="572760" y="3083400"/>
              <a:ext cx="786600" cy="1166760"/>
            </a:xfrm>
            <a:custGeom>
              <a:avLst/>
              <a:gdLst>
                <a:gd name="textAreaLeft" fmla="*/ 0 w 786600"/>
                <a:gd name="textAreaRight" fmla="*/ 786960 w 786600"/>
                <a:gd name="textAreaTop" fmla="*/ 0 h 1166760"/>
                <a:gd name="textAreaBottom" fmla="*/ 1167120 h 1166760"/>
              </a:gdLst>
              <a:ahLst/>
              <a:cxnLst/>
              <a:rect l="textAreaLeft" t="textAreaTop" r="textAreaRight" b="textAreaBottom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Freeform: Shape 8"/>
            <p:cNvSpPr/>
            <p:nvPr/>
          </p:nvSpPr>
          <p:spPr>
            <a:xfrm>
              <a:off x="546480" y="4340520"/>
              <a:ext cx="1006200" cy="1166760"/>
            </a:xfrm>
            <a:custGeom>
              <a:avLst/>
              <a:gdLst>
                <a:gd name="textAreaLeft" fmla="*/ 0 w 1006200"/>
                <a:gd name="textAreaRight" fmla="*/ 1006560 w 1006200"/>
                <a:gd name="textAreaTop" fmla="*/ 0 h 1166760"/>
                <a:gd name="textAreaBottom" fmla="*/ 1167120 h 1166760"/>
              </a:gdLst>
              <a:ahLst/>
              <a:cxnLst/>
              <a:rect l="textAreaLeft" t="textAreaTop" r="textAreaRight" b="textAreaBottom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8" name="Group 30"/>
          <p:cNvGrpSpPr/>
          <p:nvPr/>
        </p:nvGrpSpPr>
        <p:grpSpPr>
          <a:xfrm>
            <a:off x="2992320" y="613440"/>
            <a:ext cx="8715960" cy="4893840"/>
            <a:chOff x="2992320" y="613440"/>
            <a:chExt cx="8715960" cy="4893840"/>
          </a:xfrm>
        </p:grpSpPr>
        <p:sp>
          <p:nvSpPr>
            <p:cNvPr id="359" name="Rectangle 31"/>
            <p:cNvSpPr/>
            <p:nvPr/>
          </p:nvSpPr>
          <p:spPr>
            <a:xfrm rot="5400000">
              <a:off x="6775560" y="-3169800"/>
              <a:ext cx="1149120" cy="8715960"/>
            </a:xfrm>
            <a:prstGeom prst="rect">
              <a:avLst/>
            </a:prstGeom>
            <a:solidFill>
              <a:srgbClr val="E61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" name="Rectangle 32"/>
            <p:cNvSpPr/>
            <p:nvPr/>
          </p:nvSpPr>
          <p:spPr>
            <a:xfrm rot="5400000">
              <a:off x="6775560" y="-1921320"/>
              <a:ext cx="1149120" cy="8715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" name="Rectangle 33"/>
            <p:cNvSpPr/>
            <p:nvPr/>
          </p:nvSpPr>
          <p:spPr>
            <a:xfrm rot="5400000">
              <a:off x="6775560" y="-673200"/>
              <a:ext cx="1149120" cy="8715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Rectangle 35"/>
            <p:cNvSpPr/>
            <p:nvPr/>
          </p:nvSpPr>
          <p:spPr>
            <a:xfrm rot="5400000">
              <a:off x="6775560" y="574560"/>
              <a:ext cx="1149120" cy="8715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3" name="TextBox 36"/>
          <p:cNvSpPr/>
          <p:nvPr/>
        </p:nvSpPr>
        <p:spPr>
          <a:xfrm>
            <a:off x="3805200" y="1958040"/>
            <a:ext cx="7331040" cy="22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chemeClr val="accent4"/>
                </a:solidFill>
                <a:latin typeface="Arial"/>
                <a:ea typeface="Arial Unicode MS"/>
              </a:rPr>
              <a:t>СПАСИБО</a:t>
            </a:r>
            <a:endParaRPr lang="ru-RU" sz="7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chemeClr val="accent4"/>
                </a:solidFill>
                <a:latin typeface="Arial"/>
                <a:ea typeface="Arial Unicode MS"/>
              </a:rPr>
              <a:t>ЗА ВНИМАНИЕ! </a:t>
            </a:r>
            <a:endParaRPr lang="ru-RU" sz="7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1"/>
          <p:cNvSpPr/>
          <p:nvPr/>
        </p:nvSpPr>
        <p:spPr>
          <a:xfrm>
            <a:off x="2624040" y="600120"/>
            <a:ext cx="9044280" cy="331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-образование - это новая парциальная модульная программа дошкольного образования, направленная на развитие интеллектуальных способностей в процессе познавательной деятельности и вовлечения в научно-техническое творчество.</a:t>
            </a:r>
            <a:r>
              <a:rPr sz="4000"/>
              <a:t/>
            </a:r>
            <a:br>
              <a:rPr sz="4000"/>
            </a:br>
            <a:endParaRPr lang="ru-RU" sz="4000" b="0" strike="noStrike" spc="-1">
              <a:latin typeface="Arial"/>
            </a:endParaRPr>
          </a:p>
        </p:txBody>
      </p:sp>
      <p:sp>
        <p:nvSpPr>
          <p:cNvPr id="240" name="Text Placeholder 1"/>
          <p:cNvSpPr/>
          <p:nvPr/>
        </p:nvSpPr>
        <p:spPr>
          <a:xfrm>
            <a:off x="435600" y="403560"/>
            <a:ext cx="2742840" cy="95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6000" b="1" strike="noStrike" spc="-301">
                <a:solidFill>
                  <a:schemeClr val="accent1"/>
                </a:solidFill>
                <a:latin typeface="Arial"/>
                <a:ea typeface="Arial Unicode MS"/>
              </a:rPr>
              <a:t>S</a:t>
            </a:r>
            <a:r>
              <a:rPr lang="en-US" sz="6000" b="1" strike="noStrike" spc="-301">
                <a:solidFill>
                  <a:schemeClr val="accent2"/>
                </a:solidFill>
                <a:latin typeface="Arial"/>
                <a:ea typeface="Arial Unicode MS"/>
              </a:rPr>
              <a:t>T</a:t>
            </a:r>
            <a:r>
              <a:rPr lang="en-US" sz="6000" b="1" strike="noStrike" spc="-301">
                <a:solidFill>
                  <a:schemeClr val="accent3"/>
                </a:solidFill>
                <a:latin typeface="Arial"/>
                <a:ea typeface="Arial Unicode MS"/>
              </a:rPr>
              <a:t>E</a:t>
            </a:r>
            <a:r>
              <a:rPr lang="en-US" sz="6000" b="1" strike="noStrike" spc="-301">
                <a:solidFill>
                  <a:schemeClr val="accent5"/>
                </a:solidFill>
                <a:latin typeface="Arial"/>
                <a:ea typeface="Arial Unicode MS"/>
              </a:rPr>
              <a:t>M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241" name="Picture 2" descr="C:\Users\home\Desktop\866-8660615_steam-clipart-steam-education-steam-learning.png"/>
          <p:cNvPicPr/>
          <p:nvPr/>
        </p:nvPicPr>
        <p:blipFill>
          <a:blip r:embed="rId2"/>
          <a:stretch/>
        </p:blipFill>
        <p:spPr>
          <a:xfrm>
            <a:off x="7493330" y="5391396"/>
            <a:ext cx="4566670" cy="146660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: Shape 387"/>
          <p:cNvSpPr/>
          <p:nvPr/>
        </p:nvSpPr>
        <p:spPr>
          <a:xfrm rot="355800">
            <a:off x="-800640" y="3954600"/>
            <a:ext cx="1911600" cy="1945440"/>
          </a:xfrm>
          <a:custGeom>
            <a:avLst/>
            <a:gdLst>
              <a:gd name="textAreaLeft" fmla="*/ 0 w 1911600"/>
              <a:gd name="textAreaRight" fmla="*/ 1911960 w 1911600"/>
              <a:gd name="textAreaTop" fmla="*/ 0 h 1945440"/>
              <a:gd name="textAreaBottom" fmla="*/ 1945800 h 1945440"/>
            </a:gdLst>
            <a:ahLst/>
            <a:cxnLst/>
            <a:rect l="textAreaLeft" t="textAreaTop" r="textAreaRight" b="textAreaBottom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Freeform: Shape 385"/>
          <p:cNvSpPr/>
          <p:nvPr/>
        </p:nvSpPr>
        <p:spPr>
          <a:xfrm rot="8287200" flipH="1">
            <a:off x="570240" y="4335120"/>
            <a:ext cx="1584000" cy="1495080"/>
          </a:xfrm>
          <a:custGeom>
            <a:avLst/>
            <a:gdLst>
              <a:gd name="textAreaLeft" fmla="*/ 360 w 1584000"/>
              <a:gd name="textAreaRight" fmla="*/ 1584720 w 1584000"/>
              <a:gd name="textAreaTop" fmla="*/ 0 h 1495080"/>
              <a:gd name="textAreaBottom" fmla="*/ 1495440 h 1495080"/>
            </a:gdLst>
            <a:ahLst/>
            <a:cxnLst/>
            <a:rect l="textAreaLeft" t="textAreaTop" r="textAreaRight" b="textAreaBottom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Freeform: Shape 382"/>
          <p:cNvSpPr/>
          <p:nvPr/>
        </p:nvSpPr>
        <p:spPr>
          <a:xfrm rot="355800">
            <a:off x="9360" y="1676880"/>
            <a:ext cx="1456200" cy="1482120"/>
          </a:xfrm>
          <a:custGeom>
            <a:avLst/>
            <a:gdLst>
              <a:gd name="textAreaLeft" fmla="*/ 0 w 1456200"/>
              <a:gd name="textAreaRight" fmla="*/ 1456560 w 1456200"/>
              <a:gd name="textAreaTop" fmla="*/ 0 h 1482120"/>
              <a:gd name="textAreaBottom" fmla="*/ 1482480 h 1482120"/>
            </a:gdLst>
            <a:ahLst/>
            <a:cxnLst/>
            <a:rect l="textAreaLeft" t="textAreaTop" r="textAreaRight" b="textAreaBottom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Freeform: Shape 384"/>
          <p:cNvSpPr/>
          <p:nvPr/>
        </p:nvSpPr>
        <p:spPr>
          <a:xfrm rot="1022400">
            <a:off x="1408680" y="190800"/>
            <a:ext cx="1077120" cy="880560"/>
          </a:xfrm>
          <a:custGeom>
            <a:avLst/>
            <a:gdLst>
              <a:gd name="textAreaLeft" fmla="*/ 0 w 1077120"/>
              <a:gd name="textAreaRight" fmla="*/ 1077480 w 1077120"/>
              <a:gd name="textAreaTop" fmla="*/ 0 h 880560"/>
              <a:gd name="textAreaBottom" fmla="*/ 880920 h 880560"/>
            </a:gdLst>
            <a:ahLst/>
            <a:cxnLst/>
            <a:rect l="textAreaLeft" t="textAreaTop" r="textAreaRight" b="textAreaBottom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Freeform: Shape 381"/>
          <p:cNvSpPr/>
          <p:nvPr/>
        </p:nvSpPr>
        <p:spPr>
          <a:xfrm rot="11655000" flipH="1">
            <a:off x="-794880" y="2307600"/>
            <a:ext cx="1942200" cy="1832760"/>
          </a:xfrm>
          <a:custGeom>
            <a:avLst/>
            <a:gdLst>
              <a:gd name="textAreaLeft" fmla="*/ -360 w 1942200"/>
              <a:gd name="textAreaRight" fmla="*/ 1942200 w 1942200"/>
              <a:gd name="textAreaTop" fmla="*/ 0 h 1832760"/>
              <a:gd name="textAreaBottom" fmla="*/ 1833120 h 1832760"/>
            </a:gdLst>
            <a:ahLst/>
            <a:cxnLst/>
            <a:rect l="textAreaLeft" t="textAreaTop" r="textAreaRight" b="textAreaBottom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Freeform: Shape 383"/>
          <p:cNvSpPr/>
          <p:nvPr/>
        </p:nvSpPr>
        <p:spPr>
          <a:xfrm rot="2581200" flipH="1">
            <a:off x="1320480" y="2873520"/>
            <a:ext cx="216000" cy="766800"/>
          </a:xfrm>
          <a:custGeom>
            <a:avLst/>
            <a:gdLst>
              <a:gd name="textAreaLeft" fmla="*/ 360 w 216000"/>
              <a:gd name="textAreaRight" fmla="*/ 216720 w 216000"/>
              <a:gd name="textAreaTop" fmla="*/ 0 h 766800"/>
              <a:gd name="textAreaBottom" fmla="*/ 767160 h 766800"/>
            </a:gdLst>
            <a:ahLst/>
            <a:cxnLst/>
            <a:rect l="textAreaLeft" t="textAreaTop" r="textAreaRight" b="textAreaBottom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Rectangle 72"/>
          <p:cNvSpPr/>
          <p:nvPr/>
        </p:nvSpPr>
        <p:spPr>
          <a:xfrm>
            <a:off x="-5760" y="3706560"/>
            <a:ext cx="1828440" cy="5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Rectangle 73"/>
          <p:cNvSpPr/>
          <p:nvPr/>
        </p:nvSpPr>
        <p:spPr>
          <a:xfrm>
            <a:off x="-5760" y="3783960"/>
            <a:ext cx="1828440" cy="5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Rectangle 74"/>
          <p:cNvSpPr/>
          <p:nvPr/>
        </p:nvSpPr>
        <p:spPr>
          <a:xfrm>
            <a:off x="-5760" y="3861360"/>
            <a:ext cx="1828440" cy="5544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Rectangle 75"/>
          <p:cNvSpPr/>
          <p:nvPr/>
        </p:nvSpPr>
        <p:spPr>
          <a:xfrm>
            <a:off x="-5760" y="3938400"/>
            <a:ext cx="1828440" cy="55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Freeform: Shape 16"/>
          <p:cNvSpPr/>
          <p:nvPr/>
        </p:nvSpPr>
        <p:spPr>
          <a:xfrm flipH="1">
            <a:off x="0" y="1788840"/>
            <a:ext cx="1703160" cy="3097440"/>
          </a:xfrm>
          <a:custGeom>
            <a:avLst/>
            <a:gdLst>
              <a:gd name="textAreaLeft" fmla="*/ -360 w 1703160"/>
              <a:gd name="textAreaRight" fmla="*/ 1703160 w 1703160"/>
              <a:gd name="textAreaTop" fmla="*/ 0 h 3097440"/>
              <a:gd name="textAreaBottom" fmla="*/ 3097800 h 3097440"/>
            </a:gdLst>
            <a:ahLst/>
            <a:cxnLst/>
            <a:rect l="textAreaLeft" t="textAreaTop" r="textAreaRight" b="textAreaBottom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Rectangle 62"/>
          <p:cNvSpPr/>
          <p:nvPr/>
        </p:nvSpPr>
        <p:spPr>
          <a:xfrm>
            <a:off x="3009960" y="4514400"/>
            <a:ext cx="614160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Rectangle 63"/>
          <p:cNvSpPr/>
          <p:nvPr/>
        </p:nvSpPr>
        <p:spPr>
          <a:xfrm>
            <a:off x="3009960" y="3591720"/>
            <a:ext cx="614160" cy="594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Rectangle 64"/>
          <p:cNvSpPr/>
          <p:nvPr/>
        </p:nvSpPr>
        <p:spPr>
          <a:xfrm>
            <a:off x="3009960" y="2668680"/>
            <a:ext cx="614160" cy="59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Rectangle 66"/>
          <p:cNvSpPr/>
          <p:nvPr/>
        </p:nvSpPr>
        <p:spPr>
          <a:xfrm>
            <a:off x="3009960" y="1746000"/>
            <a:ext cx="6141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Freeform 47"/>
          <p:cNvSpPr/>
          <p:nvPr/>
        </p:nvSpPr>
        <p:spPr>
          <a:xfrm>
            <a:off x="1807200" y="1746000"/>
            <a:ext cx="1204560" cy="2019600"/>
          </a:xfrm>
          <a:custGeom>
            <a:avLst/>
            <a:gdLst>
              <a:gd name="textAreaLeft" fmla="*/ 0 w 1204560"/>
              <a:gd name="textAreaRight" fmla="*/ 1204920 w 1204560"/>
              <a:gd name="textAreaTop" fmla="*/ 0 h 2019600"/>
              <a:gd name="textAreaBottom" fmla="*/ 2019960 h 2019600"/>
            </a:gdLst>
            <a:ahLst/>
            <a:cxnLst/>
            <a:rect l="textAreaLeft" t="textAreaTop" r="textAreaRight" b="textAreaBottom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Freeform 48"/>
          <p:cNvSpPr/>
          <p:nvPr/>
        </p:nvSpPr>
        <p:spPr>
          <a:xfrm>
            <a:off x="1807200" y="2668680"/>
            <a:ext cx="1204200" cy="1171440"/>
          </a:xfrm>
          <a:custGeom>
            <a:avLst/>
            <a:gdLst>
              <a:gd name="textAreaLeft" fmla="*/ 0 w 1204200"/>
              <a:gd name="textAreaRight" fmla="*/ 1204560 w 1204200"/>
              <a:gd name="textAreaTop" fmla="*/ 0 h 1171440"/>
              <a:gd name="textAreaBottom" fmla="*/ 1171800 h 1171440"/>
            </a:gdLst>
            <a:ahLst/>
            <a:cxnLst/>
            <a:rect l="textAreaLeft" t="textAreaTop" r="textAreaRight" b="textAreaBottom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Freeform 49"/>
          <p:cNvSpPr/>
          <p:nvPr/>
        </p:nvSpPr>
        <p:spPr>
          <a:xfrm>
            <a:off x="1807200" y="3591360"/>
            <a:ext cx="1204560" cy="594000"/>
          </a:xfrm>
          <a:custGeom>
            <a:avLst/>
            <a:gdLst>
              <a:gd name="textAreaLeft" fmla="*/ 0 w 1204560"/>
              <a:gd name="textAreaRight" fmla="*/ 1204920 w 1204560"/>
              <a:gd name="textAreaTop" fmla="*/ 0 h 594000"/>
              <a:gd name="textAreaBottom" fmla="*/ 594360 h 594000"/>
            </a:gdLst>
            <a:ahLst/>
            <a:cxnLst/>
            <a:rect l="textAreaLeft" t="textAreaTop" r="textAreaRight" b="textAreaBottom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Freeform 51"/>
          <p:cNvSpPr/>
          <p:nvPr/>
        </p:nvSpPr>
        <p:spPr>
          <a:xfrm flipV="1">
            <a:off x="1807200" y="3937680"/>
            <a:ext cx="1204200" cy="1173960"/>
          </a:xfrm>
          <a:custGeom>
            <a:avLst/>
            <a:gdLst>
              <a:gd name="textAreaLeft" fmla="*/ 0 w 1204200"/>
              <a:gd name="textAreaRight" fmla="*/ 1204560 w 1204200"/>
              <a:gd name="textAreaTop" fmla="*/ -360 h 1173960"/>
              <a:gd name="textAreaBottom" fmla="*/ 1173960 h 1173960"/>
            </a:gdLst>
            <a:ahLst/>
            <a:cxnLst/>
            <a:rect l="textAreaLeft" t="textAreaTop" r="textAreaRight" b="textAreaBottom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Trapezoid 24"/>
          <p:cNvSpPr/>
          <p:nvPr/>
        </p:nvSpPr>
        <p:spPr>
          <a:xfrm rot="8368800">
            <a:off x="3128760" y="1803960"/>
            <a:ext cx="368280" cy="360000"/>
          </a:xfrm>
          <a:custGeom>
            <a:avLst/>
            <a:gdLst>
              <a:gd name="textAreaLeft" fmla="*/ 0 w 368280"/>
              <a:gd name="textAreaRight" fmla="*/ 368640 w 368280"/>
              <a:gd name="textAreaTop" fmla="*/ 0 h 360000"/>
              <a:gd name="textAreaBottom" fmla="*/ 360360 h 360000"/>
            </a:gdLst>
            <a:ahLst/>
            <a:cxnLst/>
            <a:rect l="textAreaLeft" t="textAreaTop" r="textAreaRight" b="textAreaBottom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Oval 21"/>
          <p:cNvSpPr/>
          <p:nvPr/>
        </p:nvSpPr>
        <p:spPr>
          <a:xfrm>
            <a:off x="3144600" y="3723120"/>
            <a:ext cx="381600" cy="323640"/>
          </a:xfrm>
          <a:custGeom>
            <a:avLst/>
            <a:gdLst>
              <a:gd name="textAreaLeft" fmla="*/ 0 w 381600"/>
              <a:gd name="textAreaRight" fmla="*/ 381960 w 381600"/>
              <a:gd name="textAreaTop" fmla="*/ 0 h 323640"/>
              <a:gd name="textAreaBottom" fmla="*/ 324000 h 323640"/>
            </a:gdLst>
            <a:ahLst/>
            <a:cxnLst/>
            <a:rect l="textAreaLeft" t="textAreaTop" r="textAreaRight" b="textAreaBottom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Rectangle 5"/>
          <p:cNvSpPr/>
          <p:nvPr/>
        </p:nvSpPr>
        <p:spPr>
          <a:xfrm>
            <a:off x="3217320" y="4726440"/>
            <a:ext cx="276480" cy="267480"/>
          </a:xfrm>
          <a:custGeom>
            <a:avLst/>
            <a:gdLst>
              <a:gd name="textAreaLeft" fmla="*/ 0 w 276480"/>
              <a:gd name="textAreaRight" fmla="*/ 276840 w 276480"/>
              <a:gd name="textAreaTop" fmla="*/ 0 h 267480"/>
              <a:gd name="textAreaBottom" fmla="*/ 267840 h 267480"/>
            </a:gdLst>
            <a:ahLst/>
            <a:cxnLst/>
            <a:rect l="textAreaLeft" t="textAreaTop" r="textAreaRight" b="textAreaBottom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Frame 1"/>
          <p:cNvSpPr/>
          <p:nvPr/>
        </p:nvSpPr>
        <p:spPr>
          <a:xfrm>
            <a:off x="3235680" y="2806920"/>
            <a:ext cx="267840" cy="350640"/>
          </a:xfrm>
          <a:custGeom>
            <a:avLst/>
            <a:gdLst>
              <a:gd name="textAreaLeft" fmla="*/ 0 w 267840"/>
              <a:gd name="textAreaRight" fmla="*/ 268200 w 267840"/>
              <a:gd name="textAreaTop" fmla="*/ 0 h 350640"/>
              <a:gd name="textAreaBottom" fmla="*/ 351000 h 350640"/>
            </a:gdLst>
            <a:ahLst/>
            <a:cxnLst/>
            <a:rect l="textAreaLeft" t="textAreaTop" r="textAreaRight" b="textAreaBottom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Freeform: Shape 388"/>
          <p:cNvSpPr/>
          <p:nvPr/>
        </p:nvSpPr>
        <p:spPr>
          <a:xfrm rot="1022400">
            <a:off x="1672920" y="267480"/>
            <a:ext cx="1024920" cy="837720"/>
          </a:xfrm>
          <a:custGeom>
            <a:avLst/>
            <a:gdLst>
              <a:gd name="textAreaLeft" fmla="*/ 0 w 1024920"/>
              <a:gd name="textAreaRight" fmla="*/ 1025280 w 1024920"/>
              <a:gd name="textAreaTop" fmla="*/ 0 h 837720"/>
              <a:gd name="textAreaBottom" fmla="*/ 838080 h 837720"/>
            </a:gdLst>
            <a:ahLst/>
            <a:cxnLst/>
            <a:rect l="textAreaLeft" t="textAreaTop" r="textAreaRight" b="textAreaBottom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Прямоугольник 1"/>
          <p:cNvSpPr/>
          <p:nvPr/>
        </p:nvSpPr>
        <p:spPr>
          <a:xfrm>
            <a:off x="3668400" y="1591560"/>
            <a:ext cx="8523360" cy="759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STEAM (STEM + A) — добавление «А»  </a:t>
            </a:r>
            <a:r>
              <a:rPr lang="ru-RU" sz="2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(искусство)</a:t>
            </a: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 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267" name="Прямоугольник 2"/>
          <p:cNvSpPr/>
          <p:nvPr/>
        </p:nvSpPr>
        <p:spPr>
          <a:xfrm>
            <a:off x="2667960" y="145080"/>
            <a:ext cx="797652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4400" b="1" strike="noStrike" spc="-1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Вариации STEM-образования: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68" name="Прямоугольник 3"/>
          <p:cNvSpPr/>
          <p:nvPr/>
        </p:nvSpPr>
        <p:spPr>
          <a:xfrm>
            <a:off x="3673440" y="3455280"/>
            <a:ext cx="8517960" cy="79020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STREM </a:t>
            </a:r>
            <a:r>
              <a:rPr lang="ru-RU" sz="2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(STEM + R) </a:t>
            </a: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— добавление «R» </a:t>
            </a:r>
            <a:r>
              <a:rPr lang="ru-RU" sz="2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(робототехника)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269" name="Прямоугольник 4"/>
          <p:cNvSpPr/>
          <p:nvPr/>
        </p:nvSpPr>
        <p:spPr>
          <a:xfrm>
            <a:off x="3668400" y="2536560"/>
            <a:ext cx="8523360" cy="7596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STEMM - добавление «M» </a:t>
            </a:r>
            <a:r>
              <a:rPr lang="ru-RU" sz="2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(медицина)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270" name="Прямоугольник 5"/>
          <p:cNvSpPr/>
          <p:nvPr/>
        </p:nvSpPr>
        <p:spPr>
          <a:xfrm>
            <a:off x="3668400" y="4399920"/>
            <a:ext cx="8523360" cy="7596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STEMLE - добавление </a:t>
            </a:r>
            <a:r>
              <a:rPr lang="en-US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«</a:t>
            </a:r>
            <a:r>
              <a:rPr lang="en-US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L+E</a:t>
            </a: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»</a:t>
            </a:r>
            <a:r>
              <a:rPr lang="en-US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— (</a:t>
            </a:r>
            <a:r>
              <a:rPr lang="ru-RU" sz="24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право и экономика) 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 Placeholder 1"/>
          <p:cNvSpPr/>
          <p:nvPr/>
        </p:nvSpPr>
        <p:spPr>
          <a:xfrm>
            <a:off x="3019680" y="251640"/>
            <a:ext cx="29088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5400" b="1" strike="noStrike" spc="-151">
                <a:solidFill>
                  <a:schemeClr val="accent1"/>
                </a:solidFill>
                <a:latin typeface="Arial"/>
                <a:ea typeface="Arial Unicode MS"/>
              </a:rPr>
              <a:t>S</a:t>
            </a:r>
            <a:r>
              <a:rPr lang="en-US" sz="5400" b="1" strike="noStrike" spc="-151">
                <a:solidFill>
                  <a:schemeClr val="accent2"/>
                </a:solidFill>
                <a:latin typeface="Arial"/>
                <a:ea typeface="Arial Unicode MS"/>
              </a:rPr>
              <a:t>T</a:t>
            </a:r>
            <a:r>
              <a:rPr lang="en-US" sz="5400" b="1" strike="noStrike" spc="-151">
                <a:solidFill>
                  <a:schemeClr val="accent3"/>
                </a:solidFill>
                <a:latin typeface="Arial"/>
                <a:ea typeface="Arial Unicode MS"/>
              </a:rPr>
              <a:t>E</a:t>
            </a:r>
            <a:r>
              <a:rPr lang="en-US" sz="5400" b="1" strike="noStrike" spc="-151">
                <a:solidFill>
                  <a:schemeClr val="accent5"/>
                </a:solidFill>
                <a:latin typeface="Arial"/>
                <a:ea typeface="Arial Unicode MS"/>
              </a:rPr>
              <a:t>M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72" name="Прямоугольник 1"/>
          <p:cNvSpPr/>
          <p:nvPr/>
        </p:nvSpPr>
        <p:spPr>
          <a:xfrm>
            <a:off x="5939280" y="96480"/>
            <a:ext cx="21942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206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 ДОУ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73" name="Прямоугольник 8"/>
          <p:cNvSpPr/>
          <p:nvPr/>
        </p:nvSpPr>
        <p:spPr>
          <a:xfrm>
            <a:off x="695880" y="1437480"/>
            <a:ext cx="10906312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ЦЕЛЬ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— дать детям возможность с раннего возраста профессионально использовать современные технологии, быстро усваивать поток информации и успешно применять свои знания на практике.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274" name="Picture 2" descr="C:\Users\home\Desktop\866-8660615_steam-clipart-steam-education-steam-learning.png"/>
          <p:cNvPicPr/>
          <p:nvPr/>
        </p:nvPicPr>
        <p:blipFill>
          <a:blip r:embed="rId2"/>
          <a:stretch/>
        </p:blipFill>
        <p:spPr>
          <a:xfrm>
            <a:off x="6341422" y="5023262"/>
            <a:ext cx="5585017" cy="183437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 descr="C:\Users\home\Desktop\866-8660615_steam-clipart-steam-education-steam-learning.png"/>
          <p:cNvPicPr/>
          <p:nvPr/>
        </p:nvPicPr>
        <p:blipFill>
          <a:blip r:embed="rId2"/>
          <a:stretch/>
        </p:blipFill>
        <p:spPr>
          <a:xfrm>
            <a:off x="8146472" y="5456520"/>
            <a:ext cx="4045287" cy="1392840"/>
          </a:xfrm>
          <a:prstGeom prst="rect">
            <a:avLst/>
          </a:prstGeom>
          <a:ln w="0">
            <a:noFill/>
          </a:ln>
        </p:spPr>
      </p:pic>
      <p:sp>
        <p:nvSpPr>
          <p:cNvPr id="276" name="Прямоугольник 1"/>
          <p:cNvSpPr/>
          <p:nvPr/>
        </p:nvSpPr>
        <p:spPr>
          <a:xfrm>
            <a:off x="735480" y="1033560"/>
            <a:ext cx="11456280" cy="563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Развитие критического мышления и навыков решения проблем.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Формирование любознательности и исследовательского духа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Развитие навыков работы в команде.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Подготовка к дальнейшему обучению в области науки и технологий.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Формирование базовых знаний и навыков в этих дисциплинах.</a:t>
            </a:r>
            <a:r>
              <a:rPr sz="3200" dirty="0"/>
              <a:t/>
            </a:r>
            <a:br>
              <a:rPr sz="3200"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277" name="Прямоугольник 2"/>
          <p:cNvSpPr/>
          <p:nvPr/>
        </p:nvSpPr>
        <p:spPr>
          <a:xfrm>
            <a:off x="2258280" y="152640"/>
            <a:ext cx="84427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ЗАДАЧИ STEM-образования в ДОУ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78" name="Rectangle 73"/>
          <p:cNvSpPr/>
          <p:nvPr/>
        </p:nvSpPr>
        <p:spPr>
          <a:xfrm>
            <a:off x="0" y="2184480"/>
            <a:ext cx="735120" cy="79416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79" name="Rectangle 76"/>
          <p:cNvSpPr/>
          <p:nvPr/>
        </p:nvSpPr>
        <p:spPr>
          <a:xfrm>
            <a:off x="0" y="3195720"/>
            <a:ext cx="735120" cy="79416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0" name="Rectangle 79"/>
          <p:cNvSpPr/>
          <p:nvPr/>
        </p:nvSpPr>
        <p:spPr>
          <a:xfrm>
            <a:off x="0" y="4138200"/>
            <a:ext cx="735120" cy="79416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4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1" name="Rectangle 82"/>
          <p:cNvSpPr/>
          <p:nvPr/>
        </p:nvSpPr>
        <p:spPr>
          <a:xfrm>
            <a:off x="0" y="1114560"/>
            <a:ext cx="735120" cy="79416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1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2" name="Rectangle 86"/>
          <p:cNvSpPr/>
          <p:nvPr/>
        </p:nvSpPr>
        <p:spPr>
          <a:xfrm>
            <a:off x="0" y="5140440"/>
            <a:ext cx="735120" cy="794160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5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Объект 7"/>
          <p:cNvPicPr/>
          <p:nvPr/>
        </p:nvPicPr>
        <p:blipFill>
          <a:blip r:embed="rId2"/>
          <a:srcRect b="5307"/>
          <a:stretch/>
        </p:blipFill>
        <p:spPr>
          <a:xfrm>
            <a:off x="338040" y="0"/>
            <a:ext cx="116283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14"/>
          <p:cNvSpPr/>
          <p:nvPr/>
        </p:nvSpPr>
        <p:spPr>
          <a:xfrm>
            <a:off x="650160" y="278280"/>
            <a:ext cx="11182320" cy="115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57840" y="-254880"/>
            <a:ext cx="11628360" cy="145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1.Образовательный модуль «Дидактическая система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Ф. Фрёбеля»</a:t>
            </a:r>
            <a:r>
              <a:rPr sz="3200"/>
              <a:t/>
            </a:r>
            <a:br>
              <a:rPr sz="3200"/>
            </a:br>
            <a:r>
              <a:rPr sz="3200"/>
              <a:t/>
            </a:r>
            <a:br>
              <a:rPr sz="3200"/>
            </a:b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Picture 2" descr="C:\Users\home\Desktop\freber_D056-750x750.jpg"/>
          <p:cNvPicPr/>
          <p:nvPr/>
        </p:nvPicPr>
        <p:blipFill>
          <a:blip r:embed="rId2"/>
          <a:stretch/>
        </p:blipFill>
        <p:spPr>
          <a:xfrm>
            <a:off x="6042240" y="1828800"/>
            <a:ext cx="5943960" cy="44323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3" descr="C:\Users\home\Desktop\b56585.jpg"/>
          <p:cNvPicPr/>
          <p:nvPr/>
        </p:nvPicPr>
        <p:blipFill>
          <a:blip r:embed="rId3"/>
          <a:stretch/>
        </p:blipFill>
        <p:spPr>
          <a:xfrm>
            <a:off x="0" y="2007720"/>
            <a:ext cx="6241320" cy="425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Объект 6"/>
          <p:cNvPicPr/>
          <p:nvPr/>
        </p:nvPicPr>
        <p:blipFill>
          <a:blip r:embed="rId2"/>
          <a:srcRect b="7963"/>
          <a:stretch/>
        </p:blipFill>
        <p:spPr>
          <a:xfrm>
            <a:off x="2251440" y="695880"/>
            <a:ext cx="8097120" cy="6102360"/>
          </a:xfrm>
          <a:prstGeom prst="rect">
            <a:avLst/>
          </a:prstGeom>
          <a:ln w="0">
            <a:noFill/>
          </a:ln>
        </p:spPr>
      </p:pic>
      <p:sp>
        <p:nvSpPr>
          <p:cNvPr id="289" name="Rectangle 11"/>
          <p:cNvSpPr/>
          <p:nvPr/>
        </p:nvSpPr>
        <p:spPr>
          <a:xfrm>
            <a:off x="426240" y="192600"/>
            <a:ext cx="11202480" cy="92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Заголовок 1"/>
          <p:cNvSpPr/>
          <p:nvPr/>
        </p:nvSpPr>
        <p:spPr>
          <a:xfrm>
            <a:off x="736200" y="374760"/>
            <a:ext cx="10574280" cy="73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2.Образовательный модуль  «LEGO-конструирование»</a:t>
            </a:r>
            <a:r>
              <a:rPr sz="2800"/>
              <a:t/>
            </a:r>
            <a:br>
              <a:rPr sz="2800"/>
            </a:br>
            <a:r>
              <a:rPr sz="2000"/>
              <a:t/>
            </a:r>
            <a:br>
              <a:rPr sz="2000"/>
            </a:b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8"/>
          <p:cNvSpPr/>
          <p:nvPr/>
        </p:nvSpPr>
        <p:spPr>
          <a:xfrm>
            <a:off x="426240" y="254160"/>
            <a:ext cx="11381400" cy="858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Заголовок 1"/>
          <p:cNvSpPr/>
          <p:nvPr/>
        </p:nvSpPr>
        <p:spPr>
          <a:xfrm>
            <a:off x="1026720" y="353160"/>
            <a:ext cx="11019240" cy="66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3.Образовательный  модуль «Математическое развитие»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pic>
        <p:nvPicPr>
          <p:cNvPr id="293" name="Picture 2" descr="C:\Users\home\Desktop\hello_html_33fbc817.jpg"/>
          <p:cNvPicPr/>
          <p:nvPr/>
        </p:nvPicPr>
        <p:blipFill>
          <a:blip r:embed="rId2"/>
          <a:stretch/>
        </p:blipFill>
        <p:spPr>
          <a:xfrm>
            <a:off x="6536520" y="1763280"/>
            <a:ext cx="5235840" cy="42400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4" descr="C:\Users\home\Desktop\1179493c592721309af38f9343b00380.jpg"/>
          <p:cNvPicPr/>
          <p:nvPr/>
        </p:nvPicPr>
        <p:blipFill>
          <a:blip r:embed="rId3"/>
          <a:stretch/>
        </p:blipFill>
        <p:spPr>
          <a:xfrm>
            <a:off x="253800" y="1518120"/>
            <a:ext cx="6282360" cy="473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Break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ver and End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236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Unicode MS</vt:lpstr>
      <vt:lpstr>DejaVu Sans</vt:lpstr>
      <vt:lpstr>Symbol</vt:lpstr>
      <vt:lpstr>Times New Roman</vt:lpstr>
      <vt:lpstr>Wingdings</vt:lpstr>
      <vt:lpstr>Cover and End Slide Master</vt:lpstr>
      <vt:lpstr>Section Break Slide Master</vt:lpstr>
      <vt:lpstr>Contents Slide Master</vt:lpstr>
      <vt:lpstr>Section Break Slide Master</vt:lpstr>
      <vt:lpstr>Contents Slide Master</vt:lpstr>
      <vt:lpstr>Cover and End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1.Образовательный модуль «Дидактическая система  Ф. Фрёбеля»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Allppt.com</dc:creator>
  <dc:description/>
  <cp:lastModifiedBy>Dragon</cp:lastModifiedBy>
  <cp:revision>107</cp:revision>
  <dcterms:created xsi:type="dcterms:W3CDTF">2019-01-14T06:35:35Z</dcterms:created>
  <dcterms:modified xsi:type="dcterms:W3CDTF">2025-03-18T08:05:05Z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