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60" r:id="rId2"/>
    <p:sldId id="301" r:id="rId3"/>
    <p:sldId id="298" r:id="rId4"/>
    <p:sldId id="280" r:id="rId5"/>
    <p:sldId id="284" r:id="rId6"/>
    <p:sldId id="286" r:id="rId7"/>
    <p:sldId id="285" r:id="rId8"/>
    <p:sldId id="287" r:id="rId9"/>
    <p:sldId id="289" r:id="rId10"/>
    <p:sldId id="292" r:id="rId11"/>
    <p:sldId id="291" r:id="rId12"/>
    <p:sldId id="293" r:id="rId13"/>
    <p:sldId id="295" r:id="rId14"/>
    <p:sldId id="294" r:id="rId15"/>
    <p:sldId id="299" r:id="rId16"/>
    <p:sldId id="288" r:id="rId17"/>
    <p:sldId id="296" r:id="rId18"/>
    <p:sldId id="290" r:id="rId19"/>
    <p:sldId id="297" r:id="rId20"/>
    <p:sldId id="282" r:id="rId21"/>
  </p:sldIdLst>
  <p:sldSz cx="9144000" cy="6858000" type="screen4x3"/>
  <p:notesSz cx="6858000" cy="9144000"/>
  <p:embeddedFontLst>
    <p:embeddedFont>
      <p:font typeface="Zanesennyj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CC"/>
    <a:srgbClr val="252BAD"/>
    <a:srgbClr val="FF9900"/>
    <a:srgbClr val="FFCC00"/>
    <a:srgbClr val="B00000"/>
    <a:srgbClr val="FF7171"/>
    <a:srgbClr val="FFD5DD"/>
    <a:srgbClr val="A50021"/>
    <a:srgbClr val="B4E6CD"/>
    <a:srgbClr val="3399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0CB1D-68B8-4B49-8488-17FFBB44429A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EBD72-9502-4FCF-AD3C-2B71D758D4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128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83568" y="692696"/>
            <a:ext cx="7776863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 smtClean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rgbClr val="252BAD"/>
              </a:solidFill>
              <a:uLnTx/>
              <a:uFillTx/>
              <a:latin typeface="Zanesennyj" pitchFamily="8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800" b="1" spc="300" dirty="0" smtClean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rgbClr val="252BAD"/>
              </a:solidFill>
              <a:latin typeface="Zanesennyj" pitchFamily="8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spc="300" normalizeH="0" noProof="0" dirty="0" smtClean="0">
                <a:ln w="41275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uLnTx/>
                <a:uFillTx/>
                <a:latin typeface="Zanesennyj" pitchFamily="82" charset="0"/>
                <a:ea typeface="+mj-ea"/>
                <a:cs typeface="+mj-cs"/>
              </a:rPr>
              <a:t>Проект по опытно-экспериментальной деятельности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spc="300" dirty="0" smtClean="0">
                <a:ln w="41275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FF33CC"/>
                </a:solidFill>
                <a:latin typeface="Zanesennyj" pitchFamily="82" charset="0"/>
                <a:ea typeface="+mj-ea"/>
                <a:cs typeface="+mj-cs"/>
              </a:rPr>
              <a:t>«Новогодние </a:t>
            </a:r>
            <a:r>
              <a:rPr lang="ru-RU" sz="5400" spc="300" dirty="0" smtClean="0">
                <a:ln w="41275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rgbClr val="FF33CC"/>
                </a:solidFill>
                <a:latin typeface="Zanesennyj" pitchFamily="82" charset="0"/>
                <a:ea typeface="+mj-ea"/>
                <a:cs typeface="+mj-cs"/>
              </a:rPr>
              <a:t>игрушки»</a:t>
            </a:r>
            <a:endParaRPr kumimoji="0" lang="ru-RU" sz="5400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rgbClr val="FF33CC"/>
              </a:solid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6093296"/>
            <a:ext cx="354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Подготовила : Селиванова Л.А. </a:t>
            </a:r>
            <a:endParaRPr lang="ru-RU" b="1" dirty="0"/>
          </a:p>
        </p:txBody>
      </p:sp>
      <p:sp>
        <p:nvSpPr>
          <p:cNvPr id="4" name="Нижний колонтитул 5"/>
          <p:cNvSpPr txBox="1">
            <a:spLocks noGrp="1"/>
          </p:cNvSpPr>
          <p:nvPr/>
        </p:nvSpPr>
        <p:spPr bwMode="auto">
          <a:xfrm>
            <a:off x="755576" y="476672"/>
            <a:ext cx="79216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b="1" dirty="0">
                <a:ln w="11430"/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Муниципальное дошкольное образовательное автономное учреждение  </a:t>
            </a:r>
          </a:p>
          <a:p>
            <a:pPr algn="ctr">
              <a:defRPr/>
            </a:pPr>
            <a:r>
              <a:rPr lang="ru-RU" sz="1400" b="1" dirty="0">
                <a:ln w="11430"/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«Центр развития ребенка – детский сад № 56  «Надежда» г.Орска</a:t>
            </a:r>
            <a:endParaRPr lang="ru-RU" sz="1400" dirty="0">
              <a:solidFill>
                <a:srgbClr val="898989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536" y="980728"/>
          <a:ext cx="835292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3240360"/>
                <a:gridCol w="3384376"/>
              </a:tblGrid>
              <a:tr h="446449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 – Основной</a:t>
                      </a: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388" lvl="0" indent="-179388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223838" algn="l"/>
                        </a:tabLs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Игры экспериментирования:</a:t>
                      </a:r>
                    </a:p>
                    <a:p>
                      <a:pPr marL="179388" indent="-179388" algn="just">
                        <a:spcAft>
                          <a:spcPts val="0"/>
                        </a:spcAft>
                        <a:tabLst>
                          <a:tab pos="223838" algn="l"/>
                        </a:tabLs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Опыт №1  «Таяние льда в горячей воде»;</a:t>
                      </a:r>
                    </a:p>
                    <a:p>
                      <a:pPr marL="179388" indent="-179388" algn="just">
                        <a:spcAft>
                          <a:spcPts val="0"/>
                        </a:spcAft>
                        <a:tabLst>
                          <a:tab pos="223838" algn="l"/>
                        </a:tabLs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Опыт №2 «Таяние льда в холодной  воде»;</a:t>
                      </a:r>
                    </a:p>
                    <a:p>
                      <a:pPr marL="179388" indent="-179388" algn="just">
                        <a:spcAft>
                          <a:spcPts val="0"/>
                        </a:spcAft>
                        <a:tabLst>
                          <a:tab pos="223838" algn="l"/>
                        </a:tabLs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Опыт №3 «Таяние льда в теплом помещении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179388" lvl="0" indent="-179388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223838" algn="l"/>
                        </a:tabLs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Беседа с 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детьми</a:t>
                      </a:r>
                    </a:p>
                    <a:p>
                      <a:pPr marL="179388" lvl="0" indent="-179388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223838" algn="l"/>
                        </a:tabLs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Рассматривание 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фотоиллюстраций фигур изо льда в природе и сделанных руками человека. </a:t>
                      </a:r>
                    </a:p>
                    <a:p>
                      <a:pPr marL="179388" lvl="0" indent="-179388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223838" algn="l"/>
                        </a:tabLs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Просмотр 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презентации</a:t>
                      </a:r>
                    </a:p>
                    <a:p>
                      <a:pPr marL="179388" lvl="0" indent="-179388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223838" algn="l"/>
                        </a:tabLs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Чтение художественной литературы </a:t>
                      </a:r>
                    </a:p>
                    <a:p>
                      <a:pPr marL="179388" lvl="0" indent="-179388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223838" algn="l"/>
                        </a:tabLs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Использование 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в работе загадок, знакомство с пословицами и поговорками о зимних явлениях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179388" lvl="0" indent="-179388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223838" algn="l"/>
                        </a:tabLs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Аппликация «Елочка для снеговика»;</a:t>
                      </a:r>
                    </a:p>
                    <a:p>
                      <a:pPr marL="179388" marR="0" lvl="0" indent="-1793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"/>
                        <a:tabLst>
                          <a:tab pos="223838" algn="l"/>
                        </a:tabLst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a typeface="Times New Roman"/>
                        </a:rPr>
                        <a:t>Лепка  «Новогодние игрушки»;</a:t>
                      </a:r>
                      <a:endParaRPr lang="ru-RU" sz="1500" b="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  <a:p>
                      <a:pPr marL="179388" marR="0" lvl="0" indent="-1793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Char char=""/>
                        <a:tabLst>
                          <a:tab pos="223838" algn="l"/>
                        </a:tabLst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Рисование «Шарики 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на веточке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» (коллективная работа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r>
                        <a:rPr lang="ru-RU" sz="1500" b="1" dirty="0" smtClean="0">
                          <a:ea typeface="Times New Roman"/>
                        </a:rPr>
                        <a:t> </a:t>
                      </a:r>
                    </a:p>
                    <a:p>
                      <a:pPr marL="179388" lvl="0" indent="-179388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223838" algn="l"/>
                        </a:tabLs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Использование 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раскрасок по теме проекта.</a:t>
                      </a:r>
                    </a:p>
                    <a:p>
                      <a:pPr marL="179388" lvl="0" indent="-179388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223838" algn="l"/>
                        </a:tabLs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Разучивание песен о зиме.</a:t>
                      </a:r>
                    </a:p>
                    <a:p>
                      <a:pPr marL="179388" lvl="0" indent="-179388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223838" algn="l"/>
                        </a:tabLs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Работа с родителями.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388" indent="-179388" algn="l">
                        <a:buFont typeface="Wingdings" pitchFamily="2" charset="2"/>
                        <a:buChar char="Ø"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Проведены все опыты</a:t>
                      </a:r>
                    </a:p>
                    <a:p>
                      <a:pPr algn="l">
                        <a:buFont typeface="Wingdings" pitchFamily="2" charset="2"/>
                        <a:buChar char="Ø"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Проведена беседа с детьми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 на темы: 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«Вода и её превращения»; «Чудеса зимнего леса», Разноцветные игрушки»</a:t>
                      </a:r>
                    </a:p>
                    <a:p>
                      <a:pPr algn="l">
                        <a:buFont typeface="Wingdings" pitchFamily="2" charset="2"/>
                        <a:buChar char="Ø"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Просмотрена презентация  для детей «История новогодних елочных игрушек».</a:t>
                      </a:r>
                    </a:p>
                    <a:p>
                      <a:pPr algn="l">
                        <a:buFont typeface="Wingdings" pitchFamily="2" charset="2"/>
                        <a:buChar char="Ø"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Прочитали русские народные сказки «Лиса и волк», Заюшкина избушка», Зимовье зверей»,  стихи Е. Трутнева «Первый снег», К. Бальмонта «Снежинка».</a:t>
                      </a:r>
                    </a:p>
                    <a:p>
                      <a:pPr algn="l"/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332656"/>
          <a:ext cx="8352928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3240360"/>
                <a:gridCol w="3384376"/>
              </a:tblGrid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Этапы</a:t>
                      </a: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Формы работы</a:t>
                      </a: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Результат</a:t>
                      </a: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4128" y="404664"/>
            <a:ext cx="1196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a typeface="Times New Roman"/>
              </a:rPr>
              <a:t>Опыт №2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404664"/>
            <a:ext cx="125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a typeface="Times New Roman"/>
              </a:rPr>
              <a:t>Опыт №1 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645024"/>
            <a:ext cx="2376264" cy="278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645024"/>
            <a:ext cx="2520280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lum bright="-10000" contrast="-20000"/>
          </a:blip>
          <a:srcRect b="20000"/>
          <a:stretch>
            <a:fillRect/>
          </a:stretch>
        </p:blipFill>
        <p:spPr bwMode="auto">
          <a:xfrm>
            <a:off x="1403648" y="836712"/>
            <a:ext cx="23762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364086" y="908720"/>
            <a:ext cx="237626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право 8"/>
          <p:cNvSpPr/>
          <p:nvPr/>
        </p:nvSpPr>
        <p:spPr>
          <a:xfrm rot="5400000">
            <a:off x="2339752" y="3212976"/>
            <a:ext cx="648072" cy="504056"/>
          </a:xfrm>
          <a:prstGeom prst="right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 rot="5400000" flipH="1">
            <a:off x="3271337" y="1253759"/>
            <a:ext cx="54006" cy="84009"/>
          </a:xfrm>
          <a:prstGeom prst="right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 descr="depositphotos_117295686-stock-illustration-vector-sun-icon-isolated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-20000" contrast="-20000"/>
          </a:blip>
          <a:stretch>
            <a:fillRect/>
          </a:stretch>
        </p:blipFill>
        <p:spPr>
          <a:xfrm flipV="1">
            <a:off x="6372200" y="4941168"/>
            <a:ext cx="288032" cy="288032"/>
          </a:xfrm>
          <a:prstGeom prst="rect">
            <a:avLst/>
          </a:prstGeom>
        </p:spPr>
      </p:pic>
      <p:pic>
        <p:nvPicPr>
          <p:cNvPr id="14" name="Рисунок 13" descr="hello_html_3382b5f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contrast="-30000"/>
          </a:blip>
          <a:stretch>
            <a:fillRect/>
          </a:stretch>
        </p:blipFill>
        <p:spPr>
          <a:xfrm flipV="1">
            <a:off x="2411760" y="5114209"/>
            <a:ext cx="288032" cy="331015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 rot="5400000">
            <a:off x="6300192" y="3284984"/>
            <a:ext cx="648072" cy="504056"/>
          </a:xfrm>
          <a:prstGeom prst="right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 descr="depositphotos_117295686-stock-illustration-vector-sun-icon-isolated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-20000" contrast="-20000"/>
          </a:blip>
          <a:stretch>
            <a:fillRect/>
          </a:stretch>
        </p:blipFill>
        <p:spPr>
          <a:xfrm flipV="1">
            <a:off x="6372200" y="2492896"/>
            <a:ext cx="432048" cy="432048"/>
          </a:xfrm>
          <a:prstGeom prst="rect">
            <a:avLst/>
          </a:prstGeom>
        </p:spPr>
      </p:pic>
      <p:pic>
        <p:nvPicPr>
          <p:cNvPr id="17" name="Рисунок 16" descr="hello_html_3382b5f2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contrast="-40000"/>
          </a:blip>
          <a:stretch>
            <a:fillRect/>
          </a:stretch>
        </p:blipFill>
        <p:spPr>
          <a:xfrm flipV="1">
            <a:off x="2339752" y="2420888"/>
            <a:ext cx="375946" cy="432049"/>
          </a:xfrm>
          <a:prstGeom prst="rect">
            <a:avLst/>
          </a:prstGeom>
        </p:spPr>
      </p:pic>
      <p:pic>
        <p:nvPicPr>
          <p:cNvPr id="18" name="Рисунок 17" descr="depositphotos_117295686-stock-illustration-vector-sun-icon-isolated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4248" y="404664"/>
            <a:ext cx="842696" cy="842696"/>
          </a:xfrm>
          <a:prstGeom prst="rect">
            <a:avLst/>
          </a:prstGeom>
        </p:spPr>
      </p:pic>
      <p:pic>
        <p:nvPicPr>
          <p:cNvPr id="19" name="Рисунок 18" descr="hello_html_3382b5f2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856" y="332656"/>
            <a:ext cx="648072" cy="74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907704" y="3933056"/>
            <a:ext cx="2016224" cy="268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933056"/>
            <a:ext cx="2016224" cy="2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63888" y="404664"/>
            <a:ext cx="125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a typeface="Times New Roman"/>
              </a:rPr>
              <a:t>Опыт №3 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51520" y="836712"/>
            <a:ext cx="308030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836712"/>
            <a:ext cx="25922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/>
          <a:stretch>
            <a:fillRect/>
          </a:stretch>
        </p:blipFill>
        <p:spPr bwMode="auto">
          <a:xfrm>
            <a:off x="6300192" y="836712"/>
            <a:ext cx="25922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вправо 10"/>
          <p:cNvSpPr/>
          <p:nvPr/>
        </p:nvSpPr>
        <p:spPr>
          <a:xfrm>
            <a:off x="4067944" y="4869160"/>
            <a:ext cx="1122424" cy="720080"/>
          </a:xfrm>
          <a:prstGeom prst="right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3131840" y="2132856"/>
            <a:ext cx="648072" cy="504056"/>
          </a:xfrm>
          <a:prstGeom prst="right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5868144" y="2132856"/>
            <a:ext cx="648072" cy="504056"/>
          </a:xfrm>
          <a:prstGeom prst="right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476672"/>
            <a:ext cx="62855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ea typeface="Times New Roman"/>
              </a:rPr>
              <a:t>Аппликация «Елочка для снеговика»</a:t>
            </a:r>
          </a:p>
          <a:p>
            <a:r>
              <a:rPr lang="ru-RU" sz="2800" b="1" dirty="0" smtClean="0">
                <a:ea typeface="Times New Roman"/>
              </a:rPr>
              <a:t> </a:t>
            </a:r>
            <a:endParaRPr lang="ru-RU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802" y="1196752"/>
            <a:ext cx="400577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2"/>
            <a:ext cx="432061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epositphotos_4399611-stock-photo-christmas-decoration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8304" y="5373216"/>
            <a:ext cx="1584176" cy="123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78488" y="620688"/>
            <a:ext cx="5832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lvl="0" indent="-179388" algn="just">
              <a:spcAft>
                <a:spcPts val="0"/>
              </a:spcAft>
              <a:buFont typeface="Wingdings"/>
              <a:buChar char=""/>
              <a:tabLst>
                <a:tab pos="225425" algn="l"/>
              </a:tabLst>
            </a:pPr>
            <a:r>
              <a:rPr lang="ru-RU" sz="2800" b="1" dirty="0" smtClean="0">
                <a:ea typeface="Times New Roman"/>
              </a:rPr>
              <a:t>Рисование </a:t>
            </a:r>
            <a:r>
              <a:rPr lang="ru-RU" sz="2800" b="1" dirty="0" smtClean="0">
                <a:ea typeface="Times New Roman"/>
              </a:rPr>
              <a:t>«Шарики </a:t>
            </a:r>
            <a:r>
              <a:rPr lang="ru-RU" sz="2800" b="1" dirty="0" smtClean="0">
                <a:ea typeface="Times New Roman"/>
              </a:rPr>
              <a:t>на веточке»</a:t>
            </a:r>
          </a:p>
          <a:p>
            <a:pPr marL="179388" lvl="0" indent="-179388" algn="ctr">
              <a:spcAft>
                <a:spcPts val="0"/>
              </a:spcAft>
              <a:tabLst>
                <a:tab pos="225425" algn="l"/>
              </a:tabLst>
            </a:pPr>
            <a:r>
              <a:rPr lang="ru-RU" sz="2000" dirty="0" smtClean="0">
                <a:ea typeface="Times New Roman"/>
              </a:rPr>
              <a:t>(коллективная работа)</a:t>
            </a:r>
            <a:endParaRPr lang="ru-RU" sz="2000" dirty="0">
              <a:ea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84785"/>
            <a:ext cx="705678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4826" y="620688"/>
            <a:ext cx="5459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lvl="0" indent="-179388" algn="just">
              <a:spcAft>
                <a:spcPts val="0"/>
              </a:spcAft>
              <a:buFont typeface="Wingdings"/>
              <a:buChar char=""/>
              <a:tabLst>
                <a:tab pos="225425" algn="l"/>
              </a:tabLst>
            </a:pPr>
            <a:r>
              <a:rPr lang="ru-RU" sz="2800" b="1" dirty="0" smtClean="0">
                <a:ea typeface="Times New Roman"/>
              </a:rPr>
              <a:t>Лепка  «Новогодние игрушки»</a:t>
            </a:r>
            <a:endParaRPr lang="ru-RU" sz="2800" b="1" dirty="0" smtClean="0">
              <a:ea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2041" r="2041" b="2038"/>
          <a:stretch>
            <a:fillRect/>
          </a:stretch>
        </p:blipFill>
        <p:spPr bwMode="auto">
          <a:xfrm>
            <a:off x="1187624" y="1196752"/>
            <a:ext cx="676875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epositphotos_4399611-stock-photo-christmas-decoration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8304" y="5373216"/>
            <a:ext cx="1584176" cy="123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115616" y="2007423"/>
            <a:ext cx="68407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83569" y="1340768"/>
          <a:ext cx="7776864" cy="4333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3"/>
                <a:gridCol w="2664295"/>
                <a:gridCol w="3024336"/>
              </a:tblGrid>
              <a:tr h="43330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3-Заключительный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Самостоятельная деятельность детей дома.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Фотоотчет о проведении проекта.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Дети совместно с родителями изготовили елочные игрушки  из различных материалов: сшитые из фетра и ткани, сделанные из теста, из поролона,  из пенопласта, обклеенные бусинами и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пайетками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 , связанные.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3569" y="692696"/>
          <a:ext cx="7776865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2664296"/>
                <a:gridCol w="3024337"/>
              </a:tblGrid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Этапы</a:t>
                      </a: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Формы работы</a:t>
                      </a: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Результат</a:t>
                      </a: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5253" y="620688"/>
            <a:ext cx="515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lvl="0" indent="-179388" algn="just">
              <a:spcAft>
                <a:spcPts val="0"/>
              </a:spcAft>
              <a:tabLst>
                <a:tab pos="225425" algn="l"/>
              </a:tabLst>
            </a:pPr>
            <a:r>
              <a:rPr lang="ru-RU" sz="2800" b="1" dirty="0" smtClean="0">
                <a:ea typeface="Times New Roman"/>
              </a:rPr>
              <a:t>  «Наши новогодние игрушки»</a:t>
            </a:r>
            <a:endParaRPr lang="ru-RU" sz="2800" b="1" dirty="0">
              <a:ea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11363" r="18182" b="4548"/>
          <a:stretch>
            <a:fillRect/>
          </a:stretch>
        </p:blipFill>
        <p:spPr bwMode="auto">
          <a:xfrm>
            <a:off x="3419872" y="1268760"/>
            <a:ext cx="262731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10249" t="17760" r="8791" b="16002"/>
          <a:stretch>
            <a:fillRect/>
          </a:stretch>
        </p:blipFill>
        <p:spPr bwMode="auto">
          <a:xfrm>
            <a:off x="6156176" y="1268760"/>
            <a:ext cx="266429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68760"/>
            <a:ext cx="2952328" cy="355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epositphotos_4399611-stock-photo-christmas-decoration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8304" y="5373216"/>
            <a:ext cx="1584176" cy="123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14814" t="16881" r="12551" b="22963"/>
          <a:stretch>
            <a:fillRect/>
          </a:stretch>
        </p:blipFill>
        <p:spPr bwMode="auto">
          <a:xfrm>
            <a:off x="323528" y="476672"/>
            <a:ext cx="280831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636912"/>
            <a:ext cx="244827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548680"/>
            <a:ext cx="23762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epositphotos_4399611-stock-photo-christmas-decoration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8304" y="5373216"/>
            <a:ext cx="1584176" cy="123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83568" y="-148751"/>
            <a:ext cx="7704856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Результаты работы: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Для детей: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Были  созданы все необходимые условия для поисковой деятельности детей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Таким образом, дети получили те результаты, которые были заранее определены воспитателем. Дети познакомились с некоторыми свойствами льда, учились делать несложные выводы, проявили свою любознательность и дружеские взаимоотношения. Родители проявили активность на каждом этапе проекта.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Для педагога: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-самореализация творческого потенциала, повышение компетентности по использованию в образовательном процессе современных педагогических технологий.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Для родителей: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-оптимизация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детско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–родительских отношений;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-создание атмосферы доверия, взаимопонимания и сотрудничества со всеми участниками образовательного процесса;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-повышение уровня информированности родителей о деятельности ДОУ.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43608" y="841649"/>
            <a:ext cx="6696744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Тип проекта: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познавательно – исследовательский. </a:t>
            </a: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Вид проекта: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групповой.</a:t>
            </a: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Длительность проекта: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краткосрочный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(2 недели).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Участники: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дети 2 младшей группы, воспитатели, родители воспитанников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Объект исследования: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smtClean="0"/>
              <a:t>материалы, из которых  можно изготовить новогодние игрушки, в том числе – лёд.</a:t>
            </a:r>
          </a:p>
          <a:p>
            <a:pPr lvl="0" indent="269875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Предмет  исследования: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smtClean="0"/>
              <a:t>ледяные игрушки, физические свойства льда.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Рисунок 4" descr="depositphotos_4399611-stock-photo-christmas-decoration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8144" y="4149080"/>
            <a:ext cx="2924914" cy="22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733" y="2967335"/>
            <a:ext cx="8646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2065917"/>
            <a:ext cx="8646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52BAD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Zanesennyj"/>
              </a:rPr>
              <a:t>Спасибо за внимание!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252BAD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Zanesennyj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115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115616" y="836712"/>
            <a:ext cx="669674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698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ea typeface="Times New Roman" pitchFamily="18" charset="0"/>
                <a:cs typeface="Arial" pitchFamily="34" charset="0"/>
              </a:rPr>
              <a:t>Проблема</a:t>
            </a:r>
            <a:endParaRPr lang="ru-RU" sz="2400" dirty="0" smtClean="0">
              <a:ea typeface="Times New Roman" pitchFamily="18" charset="0"/>
              <a:cs typeface="Arial" pitchFamily="34" charset="0"/>
            </a:endParaRPr>
          </a:p>
          <a:p>
            <a:pPr lvl="0"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ea typeface="Times New Roman" pitchFamily="18" charset="0"/>
                <a:cs typeface="Arial" pitchFamily="34" charset="0"/>
              </a:rPr>
              <a:t>Во </a:t>
            </a:r>
            <a:r>
              <a:rPr lang="ru-RU" sz="2400" dirty="0" smtClean="0">
                <a:ea typeface="Times New Roman" pitchFamily="18" charset="0"/>
                <a:cs typeface="Arial" pitchFamily="34" charset="0"/>
              </a:rPr>
              <a:t>время прогулки вокруг детского сада дети заметили на кустах красивые разноцветные ледяные игрушки и им захотелось украсить ими елочку в группе. Так возникла идея разработать и реализовать исследовательский проект. </a:t>
            </a:r>
          </a:p>
          <a:p>
            <a:pPr lvl="0"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ea typeface="Times New Roman" pitchFamily="18" charset="0"/>
                <a:cs typeface="Arial" pitchFamily="34" charset="0"/>
              </a:rPr>
              <a:t>Что </a:t>
            </a:r>
            <a:r>
              <a:rPr lang="ru-RU" sz="2400" dirty="0" smtClean="0">
                <a:ea typeface="Times New Roman" pitchFamily="18" charset="0"/>
                <a:cs typeface="Arial" pitchFamily="34" charset="0"/>
              </a:rPr>
              <a:t>произойдет если занести ледяные игрушки в теплое помещение? В какой среде лёд тает быстрее? Чем можно заменить ледяные игрушки? </a:t>
            </a:r>
            <a:endParaRPr lang="ru-RU" sz="2400" dirty="0" smtClean="0">
              <a:cs typeface="Arial" pitchFamily="34" charset="0"/>
            </a:endParaRPr>
          </a:p>
        </p:txBody>
      </p:sp>
      <p:pic>
        <p:nvPicPr>
          <p:cNvPr id="4" name="Рисунок 3" descr="depositphotos_4399611-stock-photo-christmas-decoration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4221088"/>
            <a:ext cx="2924914" cy="22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971600" y="836712"/>
            <a:ext cx="712879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Актуальность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Зимой отмечают самый яркий, веселый и любимый праздник детей и взрослых Новый год. Все люди на нашей земле готовятся к встрече Нового года: украшают дома, улицу. Большое разнообразие новогоднего ассортимента в магазинах привело к тому, что на сегодняшний момент утрачена традиция совместной подготовки взрослых и детей к новогодним праздникам: изготовление украшений . </a:t>
            </a:r>
          </a:p>
        </p:txBody>
      </p:sp>
      <p:pic>
        <p:nvPicPr>
          <p:cNvPr id="4" name="Рисунок 3" descr="depositphotos_4399611-stock-photo-christmas-decoration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4221088"/>
            <a:ext cx="2924914" cy="22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331640" y="1268760"/>
            <a:ext cx="669674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Цель проекта</a:t>
            </a:r>
          </a:p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Развивать познавательную активность и творческие способности детей в процессе опытно -экспериментальной деятельности со льдом.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4" name="Рисунок 3" descr="depositphotos_4399611-stock-photo-christmas-decoration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4221088"/>
            <a:ext cx="2924914" cy="22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4399611-stock-photo-christmas-decoration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216" y="4797152"/>
            <a:ext cx="2232248" cy="173740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3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043608" y="1011234"/>
            <a:ext cx="7128792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Задачи проекта</a:t>
            </a:r>
          </a:p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 Познакомить детей со свойствами льда, процессом превращения льда в воду.</a:t>
            </a: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Познакомить детей с историей и разнообразием новогодней елочной игрушки.   </a:t>
            </a: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Активизировать словарный запас детей по теме.</a:t>
            </a: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2. Развить интерес и познавательные умения через экспериментальную деятельность; </a:t>
            </a: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Развивать внимание, мыслительную активность, умение делать несложные выводы.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3.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Воспитывать у детей любознательность, дружеские отношения со сверстниками, умение работать в коллективе.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403648" y="1253707"/>
            <a:ext cx="66247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69875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Гипотеза: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/>
              <a:t>ледяные игрушки сделаны из льда</a:t>
            </a:r>
            <a:r>
              <a:rPr lang="ru-RU" sz="2400" b="1" dirty="0" smtClean="0"/>
              <a:t>. </a:t>
            </a:r>
            <a:r>
              <a:rPr lang="ru-RU" sz="2400" dirty="0" smtClean="0"/>
              <a:t> Лёд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– это одно из состояний воды, если занести разноцветные ледяные игрушки с улицы в теплое помещение они растают.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4" name="Рисунок 3" descr="depositphotos_4399611-stock-photo-christmas-decoration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4221088"/>
            <a:ext cx="2924914" cy="22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827584" y="1024324"/>
            <a:ext cx="763284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Ожидаемые результаты реализации проекта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Приобретение личного опыта в познавательно-исследовательской деятельности; </a:t>
            </a: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Дети знают и называют свойства льда - холодный, твердый, гладкий ,в тепле тает;</a:t>
            </a: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Развитие у детей элементарных навыков экспериментирования;</a:t>
            </a: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Умение делать выводы;</a:t>
            </a: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Привлечение родителей к совместной деятельности.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4" name="Рисунок 3" descr="depositphotos_4399611-stock-photo-christmas-decoration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4221088"/>
            <a:ext cx="2924914" cy="22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259631" y="944604"/>
            <a:ext cx="66247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25400" contourW="12700">
              <a:bevelT w="25400" h="25400" prst="angle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spc="300" normalizeH="0" noProof="0" dirty="0">
              <a:ln w="41275" cmpd="sng">
                <a:solidFill>
                  <a:schemeClr val="bg1">
                    <a:alpha val="55000"/>
                  </a:schemeClr>
                </a:solidFill>
                <a:prstDash val="solid"/>
              </a:ln>
              <a:blipFill dpi="0" rotWithShape="1">
                <a:blip r:embed="rId2"/>
                <a:srcRect/>
                <a:tile tx="0" ty="0" sx="50000" sy="50000" flip="none" algn="tl"/>
              </a:blipFill>
              <a:uLnTx/>
              <a:uFillTx/>
              <a:latin typeface="Zanesennyj" pitchFamily="82" charset="0"/>
              <a:ea typeface="+mj-ea"/>
              <a:cs typeface="+mj-cs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971600" y="35042"/>
            <a:ext cx="7272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Этапы проекта</a:t>
            </a:r>
            <a:endParaRPr lang="ru-RU" sz="2800" dirty="0" smtClean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552" y="980728"/>
          <a:ext cx="8136903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2976330"/>
                <a:gridCol w="2712301"/>
              </a:tblGrid>
              <a:tr h="576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Этапы</a:t>
                      </a: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Формы работы</a:t>
                      </a: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Результат</a:t>
                      </a: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  - Подготовительный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Подбор информации, стихотворений и художественной литературы, оборудования для опытов.</a:t>
                      </a:r>
                    </a:p>
                    <a:p>
                      <a:pPr lvl="0"/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Составление плана работы по реализации проекта. 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25000"/>
          <a:stretch>
            <a:fillRect/>
          </a:stretch>
        </p:blipFill>
        <p:spPr bwMode="auto">
          <a:xfrm>
            <a:off x="6444208" y="1700808"/>
            <a:ext cx="172813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epositphotos_4399611-stock-photo-christmas-decoration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288" y="5229200"/>
            <a:ext cx="1656184" cy="12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48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50021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769</Words>
  <Application>Microsoft Office PowerPoint</Application>
  <PresentationFormat>Экран (4:3)</PresentationFormat>
  <Paragraphs>99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Zanesennyj</vt:lpstr>
      <vt:lpstr>Times New Roman</vt:lpstr>
      <vt:lpstr>Calibri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irbis777</cp:lastModifiedBy>
  <cp:revision>96</cp:revision>
  <dcterms:created xsi:type="dcterms:W3CDTF">2013-08-23T08:38:35Z</dcterms:created>
  <dcterms:modified xsi:type="dcterms:W3CDTF">2021-01-20T19:33:11Z</dcterms:modified>
</cp:coreProperties>
</file>