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8.png" ContentType="image/png"/>
  <Override PartName="/ppt/media/image1.jpeg" ContentType="image/jpeg"/>
  <Override PartName="/ppt/media/image38.png" ContentType="image/pn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11.png" ContentType="image/png"/>
  <Override PartName="/ppt/media/image6.jpeg" ContentType="image/jpeg"/>
  <Override PartName="/ppt/media/image9.png" ContentType="image/png"/>
  <Override PartName="/ppt/media/image10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39.png" ContentType="image/png"/>
  <Override PartName="/ppt/media/image16.jpeg" ContentType="image/jpeg"/>
  <Override PartName="/ppt/media/image17.jpeg" ContentType="image/jpe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png" ContentType="image/png"/>
  <Override PartName="/ppt/media/image24.jpeg" ContentType="image/jpeg"/>
  <Override PartName="/ppt/media/image25.jpeg" ContentType="image/jpeg"/>
  <Override PartName="/ppt/media/image27.png" ContentType="image/png"/>
  <Override PartName="/ppt/media/image48.gif" ContentType="image/gif"/>
  <Override PartName="/ppt/media/image26.jpeg" ContentType="image/jpeg"/>
  <Override PartName="/ppt/media/image3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jpeg" ContentType="image/jpeg"/>
  <Override PartName="/ppt/media/image35.png" ContentType="image/png"/>
  <Override PartName="/ppt/media/image36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gif" ContentType="image/gif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C9236E-D5D4-40EF-905C-49487B091C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E639AB6-EEBC-4E12-91B3-B85BB09604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5BA74C-4FF2-49DE-A9A3-B073C7ED062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335CB8-BF39-4EA7-8F3F-5F652A780DF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B7DB921-B54D-4CAA-9F3B-5FDDA66C096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EAF04EB-35A9-43FA-9203-70168A3759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0E72E9-1603-4430-A530-C5E176C47E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894CC49-9F59-40B8-AFA3-2E8BFC9588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E8401E-46DF-4594-B732-5E5B83DE21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FBA5AF-01D9-4911-821C-1C34126DA6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B0371D0-6124-4CC9-814C-C888518F70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4C03D7-9A4D-45ED-ACEA-A25E4B2F3F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8A8770B-718B-4C4F-914A-144E2E0C5F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4C7BE29-354C-4C2D-BDB9-9CDA1E7865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7F6C03-E723-4F4F-8A51-A296762BD1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BF47067-20C5-4E65-A194-1F4DCB0FC29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8789F8-6341-4111-B1DD-98280BAFFFD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141DB89-089C-4E57-ADF4-D81705D09F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5864D4-0799-42B7-91FF-4DDD4DA21B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87F8D0B-6BA2-4C91-83C0-5761FB7CB5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8DE21F1-812A-45EA-942D-AE50370349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391FDF1-7B97-499E-A8DE-AB7287E3747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49120F-FABB-4309-BDC1-F542A00D0F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70CCBDB-0B6C-4F3F-94F9-CBEB412373E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65783F0-DAA5-47BC-B906-C9796CF6A3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94D6A62-1655-494C-A9C7-FEC9723C86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B0BEF3E-A7B6-44AD-A21D-733C104913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CBA23E0-92E8-43EA-A3F3-9CB209FCDFC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6827557-9900-422D-B90E-4143B0C7B31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D62CD19-32E2-4C33-AAB2-B47E2C83780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0AF13F-D5A7-49D4-98F1-0446FA7426A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B54030-C832-422A-9FB4-90641E3086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8F59A5-206F-4689-9C19-1CED82DE91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25E373-DDF4-4323-A71B-1C492070D6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0278C7-EF34-4DF3-8BCB-89A3DE783B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08E08A-8527-4128-80DB-76CE0A61C2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4075693-6128-4356-9F90-53ED1991479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1C786C-82FA-4CAC-A62C-74205C0ECD8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5862408-F74B-42C9-AE2C-C1686E74257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hyperlink" Target="javascript:parent.frames[1].poisk(&apos;&#1053;&#1080;&#1082;&#1080;&#1090;&#1080;&#1085;&apos;);" TargetMode="External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39.png"/><Relationship Id="rId3" Type="http://schemas.openxmlformats.org/officeDocument/2006/relationships/image" Target="../media/image39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7.gif"/><Relationship Id="rId2" Type="http://schemas.openxmlformats.org/officeDocument/2006/relationships/image" Target="../media/image48.gi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 1"/>
          <p:cNvSpPr/>
          <p:nvPr/>
        </p:nvSpPr>
        <p:spPr>
          <a:xfrm>
            <a:off x="287280" y="1494360"/>
            <a:ext cx="885672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8d281e"/>
                </a:solidFill>
                <a:latin typeface="Times New Roman"/>
              </a:rPr>
              <a:t>Семинар </a:t>
            </a:r>
            <a:endParaRPr b="0" lang="ru-RU" sz="3600" spc="-1" strike="noStrike">
              <a:solidFill>
                <a:srgbClr val="8d2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8d281e"/>
                </a:solidFill>
                <a:latin typeface="Times New Roman"/>
              </a:rPr>
              <a:t>Использование развивающих технологий </a:t>
            </a:r>
            <a:endParaRPr b="0" lang="ru-RU" sz="3600" spc="-1" strike="noStrike">
              <a:solidFill>
                <a:srgbClr val="8d2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8d281e"/>
                </a:solidFill>
                <a:latin typeface="Times New Roman"/>
              </a:rPr>
              <a:t>нового поколения </a:t>
            </a:r>
            <a:endParaRPr b="0" lang="ru-RU" sz="3600" spc="-1" strike="noStrike">
              <a:solidFill>
                <a:srgbClr val="8d2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8d281e"/>
                </a:solidFill>
                <a:latin typeface="Times New Roman"/>
              </a:rPr>
              <a:t>в формировании логического мышления</a:t>
            </a:r>
            <a:endParaRPr b="0" lang="ru-RU" sz="3600" spc="-1" strike="noStrike">
              <a:solidFill>
                <a:srgbClr val="8d281e"/>
              </a:solidFill>
              <a:latin typeface="Arial"/>
            </a:endParaRPr>
          </a:p>
        </p:txBody>
      </p:sp>
      <p:sp>
        <p:nvSpPr>
          <p:cNvPr id="124" name="Прямоугольник 7"/>
          <p:cNvSpPr/>
          <p:nvPr/>
        </p:nvSpPr>
        <p:spPr>
          <a:xfrm>
            <a:off x="143280" y="963000"/>
            <a:ext cx="8856720" cy="173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TextBox 4"/>
          <p:cNvSpPr/>
          <p:nvPr/>
        </p:nvSpPr>
        <p:spPr>
          <a:xfrm>
            <a:off x="1309320" y="285840"/>
            <a:ext cx="67359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Ebrima"/>
              </a:rPr>
              <a:t>Муниципальное  дошкольное образовательное автономное учреждение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Ebrima"/>
              </a:rPr>
              <a:t>«Центр развития ребенка – детский сад №56 «Надежда» г.Орска»</a:t>
            </a:r>
            <a:endParaRPr b="0" lang="ru-RU" sz="16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3"/>
          <p:cNvSpPr/>
          <p:nvPr/>
        </p:nvSpPr>
        <p:spPr>
          <a:xfrm>
            <a:off x="251640" y="260640"/>
            <a:ext cx="8640720" cy="624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9fc0ff"/>
                </a:solidFill>
                <a:latin typeface="Times New Roman"/>
              </a:rPr>
              <a:t>Технология саморазвития  М.Монтессори.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 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Цель: Реализация идеи свободного воспитания и всестороннего развития; воспитание самостоятельности; соединение в сознании ребёнка предметного мира и мыслительной деятельности.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Принципы технологии саморазвития М.Монтессори: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обучение должно проходить совершенно естественно в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соответствии с развитием -     ребёнок сам себя развивает;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обращение ребёнка к педагогу «Помоги мне это сделать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самому» - девиз педагогики Монтессори;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единство индивидуального и социального развития;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сознание ребенка является «впитывающим», поэтому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приоритет дидактики - организовать окружающую среду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для такого «впитывания».</a:t>
            </a:r>
            <a:endParaRPr b="0" lang="ru-RU" sz="24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3"/>
          <p:cNvSpPr/>
          <p:nvPr/>
        </p:nvSpPr>
        <p:spPr>
          <a:xfrm>
            <a:off x="107640" y="116640"/>
            <a:ext cx="90360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9fc0ff"/>
                </a:solidFill>
                <a:latin typeface="Times New Roman"/>
              </a:rPr>
              <a:t>Технология раннего и интенсивного обучения грамоте Н.А.Зайцева.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</p:txBody>
      </p:sp>
      <p:sp>
        <p:nvSpPr>
          <p:cNvPr id="143" name="Прямоугольник 5"/>
          <p:cNvSpPr/>
          <p:nvPr/>
        </p:nvSpPr>
        <p:spPr>
          <a:xfrm>
            <a:off x="0" y="260640"/>
            <a:ext cx="9143640" cy="64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Цель: научить ребёнка читать и считать в пределах ста к пяти годам.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Принципы технологии раннего и интенсивного обучения грамоте Н.А.Зайцева.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• 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становление речи и обучение чтению должны идти параллельно, помогая одно другому;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• 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складовой принцип обучения чтению, отказ от фонемного принципа;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• 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соединение обучения с пением;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• 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использование всех видов памяти: звуковой, цветовой, объёмной, моторной, кинестетической;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• 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восприятие всему органами чувств, максимальная наглядность;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• 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названия букв не учатся, не употребляются никакие термины.</a:t>
            </a:r>
            <a:endParaRPr b="0" lang="ru-RU" sz="24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"/>
          <p:cNvSpPr/>
          <p:nvPr/>
        </p:nvSpPr>
        <p:spPr>
          <a:xfrm>
            <a:off x="0" y="116640"/>
            <a:ext cx="9143640" cy="645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fc0ff"/>
                </a:solidFill>
                <a:latin typeface="Times New Roman"/>
              </a:rPr>
              <a:t>Технологии развивающего обучения с направленностью на развитие творческих качеств личности (ТРИЗ).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Цель: Обучить творческой деятельности; ознакомить с приёмами творческого воображения, научить решать изобретательские задачи.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latin typeface="Times New Roman"/>
              </a:rPr>
              <a:t>В основе ТРИЗ-педагогики лежат: 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Методики и технологии, позволяющие овладеть способами 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   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снятия психологической инерции (развитие творческого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   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воображения–РТВ);</a:t>
            </a:r>
            <a:endParaRPr b="0" lang="ru-RU" sz="2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Методология решения проблем, основанная на законах развития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    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систем, общих принципах разрешения противоречий и   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    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механизмах приложения их к решению конкретных творческих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    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задач (общая теория сильного мышления – ОТСМ);</a:t>
            </a:r>
            <a:endParaRPr b="0" lang="ru-RU" sz="2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Воспитательная система, построенная на теории развития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   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творческой личности (теория развития творческой личности – ТРТЛ). </a:t>
            </a:r>
            <a:endParaRPr b="0" lang="ru-RU" sz="22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Rectangle 1"/>
          <p:cNvSpPr/>
          <p:nvPr/>
        </p:nvSpPr>
        <p:spPr>
          <a:xfrm>
            <a:off x="179640" y="248760"/>
            <a:ext cx="8712720" cy="649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9fc0ff"/>
                </a:solidFill>
                <a:latin typeface="Times New Roman"/>
                <a:ea typeface="Times New Roman"/>
              </a:rPr>
              <a:t>Логическое мышление </a:t>
            </a:r>
            <a:r>
              <a:rPr b="1" lang="ru-RU" sz="28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– это мыслительный процесс, в котором человек пользуется четкими и конкретными понятиями. 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9fc0ff"/>
                </a:solidFill>
                <a:latin typeface="Times New Roman"/>
                <a:ea typeface="Times New Roman"/>
              </a:rPr>
              <a:t>Логическое мышление включает в себя ряд компонентов: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 indent="25236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умение определять состав, структуру и организацию элементов и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частей целого и ориентироваться на существенные признаки объектов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и явлений;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indent="25236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умение   определять   взаимосвязь   предмета   и   объектов,   видеть  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их изменение во времени;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indent="25236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умение   подчиняться   законам   логики,   обнаруживать   на  этой  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основе закономерности и тенденции развития, строить гипотезы и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выводить следствия из данных посылок;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indent="25236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умение производить логические операции, осознанно их аргументируя. 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1"/>
          <p:cNvSpPr/>
          <p:nvPr/>
        </p:nvSpPr>
        <p:spPr>
          <a:xfrm>
            <a:off x="0" y="260640"/>
            <a:ext cx="9143640" cy="31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9fc0ff"/>
                </a:solidFill>
                <a:latin typeface="Times New Roman"/>
              </a:rPr>
              <a:t>Педагогическая  технология развивающих игр Б.П. Никитина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Цель: закрепить представления детей о   геометрических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       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фигурах и формировать умение группировать их по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       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различным признакам.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</p:txBody>
      </p:sp>
      <p:sp>
        <p:nvSpPr>
          <p:cNvPr id="152" name="Прямоугольник 2"/>
          <p:cNvSpPr/>
          <p:nvPr/>
        </p:nvSpPr>
        <p:spPr>
          <a:xfrm>
            <a:off x="0" y="3213000"/>
            <a:ext cx="9143640" cy="19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Задачи: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1.Упражнять в счете в пределах семи.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2.Учить составлять четырехугольник из счетных  палочек.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3. Учить узнавать геометрические фигуры в окружающих предметах.</a:t>
            </a:r>
            <a:endParaRPr b="0" lang="ru-RU" sz="24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Рисунок 3" descr="3001"/>
          <p:cNvPicPr/>
          <p:nvPr/>
        </p:nvPicPr>
        <p:blipFill>
          <a:blip r:embed="rId1"/>
          <a:srcRect l="8957" t="4851" r="8957" b="12904"/>
          <a:stretch/>
        </p:blipFill>
        <p:spPr>
          <a:xfrm>
            <a:off x="428760" y="1785960"/>
            <a:ext cx="3928680" cy="36428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54" name="Прямоугольник 2"/>
          <p:cNvSpPr/>
          <p:nvPr/>
        </p:nvSpPr>
        <p:spPr>
          <a:xfrm>
            <a:off x="4929120" y="1500120"/>
            <a:ext cx="357156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Набор для конструирования состоит из 16 деревянных кубиков (длина ребер - 3 см) с 8 видами раскраски граней, а также двух тетрадей с заданиями.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Способствует развитию пространственного мышления и логики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5" name="Прямоугольник 4"/>
          <p:cNvSpPr/>
          <p:nvPr/>
        </p:nvSpPr>
        <p:spPr>
          <a:xfrm>
            <a:off x="2411640" y="404640"/>
            <a:ext cx="61434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4000" spc="-1" strike="noStrike">
                <a:solidFill>
                  <a:srgbClr val="9fc0ff"/>
                </a:solidFill>
                <a:latin typeface="Times New Roman"/>
              </a:rPr>
              <a:t>«Сложи узор»</a:t>
            </a:r>
            <a:endParaRPr b="0" lang="ru-RU" sz="40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 2"/>
          <p:cNvSpPr/>
          <p:nvPr/>
        </p:nvSpPr>
        <p:spPr>
          <a:xfrm>
            <a:off x="3296880" y="500040"/>
            <a:ext cx="254952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4400" spc="-1" strike="noStrike">
                <a:solidFill>
                  <a:srgbClr val="9fc0ff"/>
                </a:solidFill>
                <a:latin typeface="Times New Roman"/>
              </a:rPr>
              <a:t>«Уникуб»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7" name="Рисунок 2"/>
          <p:cNvSpPr/>
          <p:nvPr/>
        </p:nvSpPr>
        <p:spPr>
          <a:xfrm>
            <a:off x="6131160" y="1275480"/>
            <a:ext cx="2869560" cy="282060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58" name="Рисунок 3"/>
          <p:cNvSpPr/>
          <p:nvPr/>
        </p:nvSpPr>
        <p:spPr>
          <a:xfrm>
            <a:off x="6500880" y="4357800"/>
            <a:ext cx="2394360" cy="22856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59" name="Прямоугольник 5"/>
          <p:cNvSpPr/>
          <p:nvPr/>
        </p:nvSpPr>
        <p:spPr>
          <a:xfrm>
            <a:off x="714240" y="1500120"/>
            <a:ext cx="521460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2060"/>
                </a:solidFill>
                <a:latin typeface="Times New Roman"/>
              </a:rPr>
              <a:t>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Набор для конструирования состоит из 27 деревянных кубиков с красными, синими и желтыми гранями. К ним прилагается блокнот с заданиями, состоящий из 47 постепенно усложняющихся рисунков-образцов.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0" name="Прямоугольник 6"/>
          <p:cNvSpPr/>
          <p:nvPr/>
        </p:nvSpPr>
        <p:spPr>
          <a:xfrm>
            <a:off x="785880" y="4293000"/>
            <a:ext cx="522612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9fc0ff"/>
                </a:solidFill>
                <a:latin typeface="Times New Roman"/>
              </a:rPr>
              <a:t> </a:t>
            </a: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Развивает: логику; целостное восприятие объекта; </a:t>
            </a:r>
            <a:br>
              <a:rPr sz="2400"/>
            </a:b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способность представлять трехмерные объекты.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ямоугольник 1"/>
          <p:cNvSpPr/>
          <p:nvPr/>
        </p:nvSpPr>
        <p:spPr>
          <a:xfrm>
            <a:off x="3786120" y="571320"/>
            <a:ext cx="4857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9fc0ff"/>
                </a:solidFill>
                <a:latin typeface="Times New Roman"/>
              </a:rPr>
              <a:t>«Сложи квадрат»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62" name="Рисунок 2" descr="3003"/>
          <p:cNvPicPr/>
          <p:nvPr/>
        </p:nvPicPr>
        <p:blipFill>
          <a:blip r:embed="rId1"/>
          <a:stretch/>
        </p:blipFill>
        <p:spPr>
          <a:xfrm>
            <a:off x="428760" y="1428840"/>
            <a:ext cx="2428560" cy="2250720"/>
          </a:xfrm>
          <a:prstGeom prst="rect">
            <a:avLst/>
          </a:prstGeom>
          <a:ln w="9525">
            <a:noFill/>
          </a:ln>
        </p:spPr>
      </p:pic>
      <p:pic>
        <p:nvPicPr>
          <p:cNvPr id="163" name="Рисунок 3" descr="Сложи квадрат Никитина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428760" y="4214880"/>
            <a:ext cx="2356920" cy="2285640"/>
          </a:xfrm>
          <a:prstGeom prst="rect">
            <a:avLst/>
          </a:prstGeom>
          <a:ln w="9525">
            <a:noFill/>
          </a:ln>
        </p:spPr>
      </p:pic>
      <p:sp>
        <p:nvSpPr>
          <p:cNvPr id="164" name="Прямоугольник 4"/>
          <p:cNvSpPr/>
          <p:nvPr/>
        </p:nvSpPr>
        <p:spPr>
          <a:xfrm>
            <a:off x="3714840" y="1571760"/>
            <a:ext cx="4571640" cy="52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Набор составляют 20 квадратов разных цветов из плотного картона. </a:t>
            </a:r>
            <a:br>
              <a:rPr sz="2400"/>
            </a:br>
            <a:br>
              <a:rPr sz="2400"/>
            </a:b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Способствует развитию восприятия формы. </a:t>
            </a:r>
            <a:br>
              <a:rPr sz="2400"/>
            </a:b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 Развивает: 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- Основы черчения; </a:t>
            </a:r>
            <a:br>
              <a:rPr sz="2400"/>
            </a:b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 - Основные навыки геометрии; </a:t>
            </a:r>
            <a:br>
              <a:rPr sz="2400"/>
            </a:b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 - Конструкторские навыки;</a:t>
            </a:r>
            <a:br>
              <a:rPr sz="2400"/>
            </a:b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 - Ощущение форм;</a:t>
            </a:r>
            <a:br>
              <a:rPr sz="2400"/>
            </a:b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 - Воображение;</a:t>
            </a:r>
            <a:br>
              <a:rPr sz="2400"/>
            </a:b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 - Комбинирование.</a:t>
            </a:r>
            <a:br>
              <a:rPr sz="2400"/>
            </a:br>
            <a:endParaRPr b="0" lang="ru-RU" sz="24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"/>
          <p:cNvSpPr/>
          <p:nvPr/>
        </p:nvSpPr>
        <p:spPr>
          <a:xfrm>
            <a:off x="-612720" y="120240"/>
            <a:ext cx="10368720" cy="1461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000" spc="-1" strike="noStrike">
                <a:solidFill>
                  <a:srgbClr val="9fc0ff"/>
                </a:solidFill>
                <a:latin typeface="Times New Roman"/>
                <a:ea typeface="Calibri"/>
              </a:rPr>
              <a:t>Педагогическая технология интенсивного развития 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000" spc="-1" strike="noStrike">
                <a:solidFill>
                  <a:srgbClr val="9fc0ff"/>
                </a:solidFill>
                <a:latin typeface="Times New Roman"/>
                <a:ea typeface="Calibri"/>
              </a:rPr>
              <a:t>интеллектуальных способностей  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000" spc="-1" strike="noStrike">
                <a:solidFill>
                  <a:srgbClr val="9fc0ff"/>
                </a:solidFill>
                <a:latin typeface="Times New Roman"/>
                <a:ea typeface="Calibri"/>
              </a:rPr>
              <a:t>В.В. Воскобович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66" name="Rectangle 2"/>
          <p:cNvSpPr/>
          <p:nvPr/>
        </p:nvSpPr>
        <p:spPr>
          <a:xfrm>
            <a:off x="547200" y="-371520"/>
            <a:ext cx="8332920" cy="710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Calibri"/>
              </a:rPr>
              <a:t>Цель – развитие интеллектуальных способностей детей.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  <a:ea typeface="Calibri"/>
              </a:rPr>
              <a:t>Задачи: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br>
              <a:rPr sz="2400"/>
            </a:b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Calibri"/>
              </a:rPr>
              <a:t>- формирование познавательных интересов;</a:t>
            </a:r>
            <a:br>
              <a:rPr sz="2400"/>
            </a:b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Calibri"/>
              </a:rPr>
              <a:t>- развитие наблюдательности;</a:t>
            </a:r>
            <a:br>
              <a:rPr sz="2400"/>
            </a:b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Calibri"/>
              </a:rPr>
              <a:t>- исследовательский подход к явлениям и объектам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Calibri"/>
              </a:rPr>
              <a:t>окружающей действительности;</a:t>
            </a:r>
            <a:br>
              <a:rPr sz="2400"/>
            </a:b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Calibri"/>
              </a:rPr>
              <a:t>- развитие творческого мышления, эмоциональной сферы;</a:t>
            </a:r>
            <a:br>
              <a:rPr sz="2400"/>
            </a:b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Calibri"/>
              </a:rPr>
              <a:t>- формирование базисных представлений об окружающем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Calibri"/>
              </a:rPr>
              <a:t>и коммуникативных способностей. </a:t>
            </a:r>
            <a:br>
              <a:rPr sz="2400"/>
            </a:br>
            <a:br>
              <a:rPr sz="2400"/>
            </a:br>
            <a:endParaRPr b="0" lang="ru-RU" sz="24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Рисунок 3" descr=""/>
          <p:cNvPicPr/>
          <p:nvPr/>
        </p:nvPicPr>
        <p:blipFill>
          <a:blip r:embed="rId1"/>
          <a:stretch/>
        </p:blipFill>
        <p:spPr>
          <a:xfrm>
            <a:off x="5894640" y="201240"/>
            <a:ext cx="1499760" cy="1711080"/>
          </a:xfrm>
          <a:prstGeom prst="rect">
            <a:avLst/>
          </a:prstGeom>
          <a:ln w="9525">
            <a:noFill/>
          </a:ln>
        </p:spPr>
      </p:pic>
      <p:pic>
        <p:nvPicPr>
          <p:cNvPr id="168" name="Рисунок 4" descr=""/>
          <p:cNvPicPr/>
          <p:nvPr/>
        </p:nvPicPr>
        <p:blipFill>
          <a:blip r:embed="rId2"/>
          <a:stretch/>
        </p:blipFill>
        <p:spPr>
          <a:xfrm>
            <a:off x="7524360" y="1196640"/>
            <a:ext cx="1285560" cy="1854360"/>
          </a:xfrm>
          <a:prstGeom prst="rect">
            <a:avLst/>
          </a:prstGeom>
          <a:ln w="9525">
            <a:noFill/>
          </a:ln>
        </p:spPr>
      </p:pic>
      <p:pic>
        <p:nvPicPr>
          <p:cNvPr id="169" name="Рисунок 6" descr=""/>
          <p:cNvPicPr/>
          <p:nvPr/>
        </p:nvPicPr>
        <p:blipFill>
          <a:blip r:embed="rId3"/>
          <a:stretch/>
        </p:blipFill>
        <p:spPr>
          <a:xfrm>
            <a:off x="5307120" y="2291760"/>
            <a:ext cx="1714320" cy="1714320"/>
          </a:xfrm>
          <a:prstGeom prst="rect">
            <a:avLst/>
          </a:prstGeom>
          <a:ln w="9525">
            <a:noFill/>
          </a:ln>
        </p:spPr>
      </p:pic>
      <p:pic>
        <p:nvPicPr>
          <p:cNvPr id="170" name="Рисунок 7" descr=""/>
          <p:cNvPicPr/>
          <p:nvPr/>
        </p:nvPicPr>
        <p:blipFill>
          <a:blip r:embed="rId4"/>
          <a:stretch/>
        </p:blipFill>
        <p:spPr>
          <a:xfrm>
            <a:off x="251640" y="3141000"/>
            <a:ext cx="1642680" cy="1928520"/>
          </a:xfrm>
          <a:prstGeom prst="rect">
            <a:avLst/>
          </a:prstGeom>
          <a:ln w="9525">
            <a:noFill/>
          </a:ln>
        </p:spPr>
      </p:pic>
      <p:pic>
        <p:nvPicPr>
          <p:cNvPr id="171" name="Рисунок 8" descr=""/>
          <p:cNvPicPr/>
          <p:nvPr/>
        </p:nvPicPr>
        <p:blipFill>
          <a:blip r:embed="rId5"/>
          <a:stretch/>
        </p:blipFill>
        <p:spPr>
          <a:xfrm>
            <a:off x="4068000" y="260640"/>
            <a:ext cx="1428480" cy="1532880"/>
          </a:xfrm>
          <a:prstGeom prst="rect">
            <a:avLst/>
          </a:prstGeom>
          <a:ln w="9525">
            <a:noFill/>
          </a:ln>
        </p:spPr>
      </p:pic>
      <p:pic>
        <p:nvPicPr>
          <p:cNvPr id="172" name="Рисунок 9" descr=""/>
          <p:cNvPicPr/>
          <p:nvPr/>
        </p:nvPicPr>
        <p:blipFill>
          <a:blip r:embed="rId6"/>
          <a:stretch/>
        </p:blipFill>
        <p:spPr>
          <a:xfrm>
            <a:off x="2508480" y="721440"/>
            <a:ext cx="1331280" cy="1153080"/>
          </a:xfrm>
          <a:prstGeom prst="rect">
            <a:avLst/>
          </a:prstGeom>
          <a:ln w="9525">
            <a:noFill/>
          </a:ln>
        </p:spPr>
      </p:pic>
      <p:pic>
        <p:nvPicPr>
          <p:cNvPr id="173" name="Рисунок 10" descr=""/>
          <p:cNvPicPr/>
          <p:nvPr/>
        </p:nvPicPr>
        <p:blipFill>
          <a:blip r:embed="rId7"/>
          <a:stretch/>
        </p:blipFill>
        <p:spPr>
          <a:xfrm>
            <a:off x="467640" y="332640"/>
            <a:ext cx="1856880" cy="2152800"/>
          </a:xfrm>
          <a:prstGeom prst="rect">
            <a:avLst/>
          </a:prstGeom>
          <a:ln w="9525">
            <a:noFill/>
          </a:ln>
        </p:spPr>
      </p:pic>
      <p:pic>
        <p:nvPicPr>
          <p:cNvPr id="174" name="Рисунок 14" descr=""/>
          <p:cNvPicPr/>
          <p:nvPr/>
        </p:nvPicPr>
        <p:blipFill>
          <a:blip r:embed="rId8"/>
          <a:stretch/>
        </p:blipFill>
        <p:spPr>
          <a:xfrm>
            <a:off x="4932000" y="4077000"/>
            <a:ext cx="2285640" cy="2520000"/>
          </a:xfrm>
          <a:prstGeom prst="rect">
            <a:avLst/>
          </a:prstGeom>
          <a:ln w="9525">
            <a:noFill/>
          </a:ln>
        </p:spPr>
      </p:pic>
      <p:pic>
        <p:nvPicPr>
          <p:cNvPr id="175" name="Рисунок 15" descr="images (5).jpg"/>
          <p:cNvPicPr/>
          <p:nvPr/>
        </p:nvPicPr>
        <p:blipFill>
          <a:blip r:embed="rId9"/>
          <a:stretch/>
        </p:blipFill>
        <p:spPr>
          <a:xfrm>
            <a:off x="2267640" y="2565000"/>
            <a:ext cx="2466720" cy="185688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16" descr="images (9).jpg"/>
          <p:cNvPicPr/>
          <p:nvPr/>
        </p:nvPicPr>
        <p:blipFill>
          <a:blip r:embed="rId10"/>
          <a:stretch/>
        </p:blipFill>
        <p:spPr>
          <a:xfrm>
            <a:off x="6804360" y="4293000"/>
            <a:ext cx="2339280" cy="181620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17" descr="images (10).jpg"/>
          <p:cNvPicPr/>
          <p:nvPr/>
        </p:nvPicPr>
        <p:blipFill>
          <a:blip r:embed="rId11"/>
          <a:stretch/>
        </p:blipFill>
        <p:spPr>
          <a:xfrm>
            <a:off x="2267640" y="4653000"/>
            <a:ext cx="2371320" cy="1923840"/>
          </a:xfrm>
          <a:prstGeom prst="rect">
            <a:avLst/>
          </a:prstGeom>
          <a:ln w="0">
            <a:noFill/>
          </a:ln>
        </p:spPr>
      </p:pic>
    </p:spTree>
  </p:cSld>
  <p:transition spd="slow">
    <p:cover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 8"/>
          <p:cNvSpPr/>
          <p:nvPr/>
        </p:nvSpPr>
        <p:spPr>
          <a:xfrm>
            <a:off x="323640" y="548640"/>
            <a:ext cx="8568720" cy="52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17375e"/>
                </a:solidFill>
                <a:latin typeface="Times New Roman"/>
              </a:rPr>
              <a:t>Технология – это совокупность приемов, применяемых в каком-либо деле, мастерстве, искусстве (толковый словарь).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17375e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17375e"/>
                </a:solidFill>
                <a:latin typeface="Times New Roman"/>
              </a:rPr>
              <a:t>Педагогическая технология 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(Б.Т.Лихачёв). </a:t>
            </a:r>
            <a:endParaRPr b="0" lang="ru-RU" sz="28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Содержимое 4"/>
          <p:cNvSpPr/>
          <p:nvPr/>
        </p:nvSpPr>
        <p:spPr>
          <a:xfrm>
            <a:off x="4932000" y="1917000"/>
            <a:ext cx="3767760" cy="46317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cap="sq" w="57150">
            <a:solidFill>
              <a:srgbClr val="7030a0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9" name="Прямоугольник 3"/>
          <p:cNvSpPr/>
          <p:nvPr/>
        </p:nvSpPr>
        <p:spPr>
          <a:xfrm>
            <a:off x="539640" y="332640"/>
            <a:ext cx="457164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9fc0ff"/>
                </a:solidFill>
                <a:latin typeface="Times New Roman"/>
              </a:rPr>
              <a:t>Игра-конструктор «Геоконт»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позволяет закреплять цвета, величину, а также развивать у детей навыки моделирования и конструирования, развивать мелкую моторику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рямоугольник 3"/>
          <p:cNvSpPr/>
          <p:nvPr/>
        </p:nvSpPr>
        <p:spPr>
          <a:xfrm>
            <a:off x="467640" y="64800"/>
            <a:ext cx="8429400" cy="203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9fc0ff"/>
                </a:solidFill>
                <a:latin typeface="Times New Roman"/>
              </a:rPr>
              <a:t>Квадрат Воскобовича  ( Игровой квадрат)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«Кленовый листок», «Косынка»,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«Вечное оригами»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81" name="Рисунок 4" descr="DSC05156.JPG"/>
          <p:cNvPicPr/>
          <p:nvPr/>
        </p:nvPicPr>
        <p:blipFill>
          <a:blip r:embed="rId1"/>
          <a:stretch/>
        </p:blipFill>
        <p:spPr>
          <a:xfrm rot="16200000">
            <a:off x="3863880" y="1757520"/>
            <a:ext cx="4224240" cy="5112360"/>
          </a:xfrm>
          <a:prstGeom prst="rect">
            <a:avLst/>
          </a:prstGeom>
          <a:ln w="0">
            <a:noFill/>
          </a:ln>
        </p:spPr>
      </p:pic>
    </p:spTree>
  </p:cSld>
  <p:transition spd="slow">
    <p:cover dir="u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3" descr=""/>
          <p:cNvPicPr/>
          <p:nvPr/>
        </p:nvPicPr>
        <p:blipFill>
          <a:blip r:embed="rId1"/>
          <a:stretch/>
        </p:blipFill>
        <p:spPr>
          <a:xfrm>
            <a:off x="251640" y="1500120"/>
            <a:ext cx="8568720" cy="4643280"/>
          </a:xfrm>
          <a:prstGeom prst="rect">
            <a:avLst/>
          </a:prstGeom>
          <a:ln w="57150">
            <a:solidFill>
              <a:srgbClr val="7030a0"/>
            </a:solidFill>
            <a:miter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39640" y="18864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rgbClr val="c00000"/>
                </a:solidFill>
                <a:latin typeface="Monotype Corsiva"/>
              </a:rPr>
              <a:t>Знакомство со схемами 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ver dir="u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Прямоугольник 10"/>
          <p:cNvSpPr/>
          <p:nvPr/>
        </p:nvSpPr>
        <p:spPr>
          <a:xfrm>
            <a:off x="395640" y="404640"/>
            <a:ext cx="5904360" cy="788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Monotype Corsiva"/>
              </a:rPr>
              <a:t>Квадрат позволяет  поиграть, развить внимание, память, пространственное воображение и тонкую моторику, а также знакомит с основами геометрии, пространственной координацией, объемом, является счетным материалом, основой для моделирования, творчества, которое не имеет ограничений по возрасту.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85" name="Рисунок 11" descr="images.jpg"/>
          <p:cNvPicPr/>
          <p:nvPr/>
        </p:nvPicPr>
        <p:blipFill>
          <a:blip r:embed="rId1"/>
          <a:stretch/>
        </p:blipFill>
        <p:spPr>
          <a:xfrm>
            <a:off x="6228360" y="1484640"/>
            <a:ext cx="2664000" cy="2664000"/>
          </a:xfrm>
          <a:prstGeom prst="rect">
            <a:avLst/>
          </a:prstGeom>
          <a:ln w="0">
            <a:noFill/>
          </a:ln>
        </p:spPr>
      </p:pic>
    </p:spTree>
  </p:cSld>
  <p:transition spd="slow">
    <p:cover dir="u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1"/>
          <p:cNvSpPr/>
          <p:nvPr/>
        </p:nvSpPr>
        <p:spPr>
          <a:xfrm>
            <a:off x="0" y="-99360"/>
            <a:ext cx="914364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fc0ff"/>
                </a:solidFill>
                <a:latin typeface="Times New Roman"/>
              </a:rPr>
              <a:t>Игровая педагогическая технология (ТРИЗ).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187" name="Прямоугольник 3"/>
          <p:cNvSpPr/>
          <p:nvPr/>
        </p:nvSpPr>
        <p:spPr>
          <a:xfrm>
            <a:off x="107640" y="908640"/>
            <a:ext cx="9036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Цель - обучение способам творческой деятельности.</a:t>
            </a:r>
            <a:br>
              <a:rPr sz="2800"/>
            </a:br>
            <a:endParaRPr b="0" lang="ru-RU" sz="2800" spc="-1" strike="noStrike">
              <a:latin typeface="Arial"/>
            </a:endParaRPr>
          </a:p>
        </p:txBody>
      </p:sp>
      <p:sp>
        <p:nvSpPr>
          <p:cNvPr id="188" name="Прямоугольник 4"/>
          <p:cNvSpPr/>
          <p:nvPr/>
        </p:nvSpPr>
        <p:spPr>
          <a:xfrm>
            <a:off x="467640" y="1556640"/>
            <a:ext cx="7205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9fc0ff"/>
                </a:solidFill>
                <a:latin typeface="Times New Roman"/>
              </a:rPr>
              <a:t>Метод «Круги Луллия» (ТРИЗ и РТВ)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89" name="Рисунок 5" descr="IMG_20140922_094131.jpg"/>
          <p:cNvPicPr/>
          <p:nvPr/>
        </p:nvPicPr>
        <p:blipFill>
          <a:blip r:embed="rId1"/>
          <a:stretch/>
        </p:blipFill>
        <p:spPr>
          <a:xfrm>
            <a:off x="5004000" y="2637000"/>
            <a:ext cx="3811680" cy="2952000"/>
          </a:xfrm>
          <a:prstGeom prst="rect">
            <a:avLst/>
          </a:prstGeom>
          <a:ln w="38100">
            <a:solidFill>
              <a:srgbClr val="9900ff"/>
            </a:solidFill>
            <a:round/>
          </a:ln>
        </p:spPr>
      </p:pic>
      <p:pic>
        <p:nvPicPr>
          <p:cNvPr id="190" name="Рисунок 6" descr="0_133ad9_8b094dba_orig.png"/>
          <p:cNvPicPr/>
          <p:nvPr/>
        </p:nvPicPr>
        <p:blipFill>
          <a:blip r:embed="rId2"/>
          <a:stretch/>
        </p:blipFill>
        <p:spPr>
          <a:xfrm>
            <a:off x="395640" y="2565000"/>
            <a:ext cx="4365720" cy="3024000"/>
          </a:xfrm>
          <a:prstGeom prst="rect">
            <a:avLst/>
          </a:prstGeom>
          <a:ln w="0">
            <a:noFill/>
          </a:ln>
        </p:spPr>
      </p:pic>
    </p:spTree>
  </p:cSld>
  <p:transition spd="slow">
    <p:cover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2" descr="55ed03311f228.jpg"/>
          <p:cNvPicPr/>
          <p:nvPr/>
        </p:nvPicPr>
        <p:blipFill>
          <a:blip r:embed="rId1"/>
          <a:stretch/>
        </p:blipFill>
        <p:spPr>
          <a:xfrm>
            <a:off x="2988000" y="3573000"/>
            <a:ext cx="4032000" cy="3096000"/>
          </a:xfrm>
          <a:prstGeom prst="rect">
            <a:avLst/>
          </a:prstGeom>
          <a:ln w="0">
            <a:noFill/>
          </a:ln>
        </p:spPr>
      </p:pic>
      <p:pic>
        <p:nvPicPr>
          <p:cNvPr id="192" name="Рисунок 4" descr="detsad-134840-1412086451.jpg"/>
          <p:cNvPicPr/>
          <p:nvPr/>
        </p:nvPicPr>
        <p:blipFill>
          <a:blip r:embed="rId2"/>
          <a:stretch/>
        </p:blipFill>
        <p:spPr>
          <a:xfrm>
            <a:off x="395640" y="260640"/>
            <a:ext cx="4032000" cy="302400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5" descr="p140_risunokti.jpg"/>
          <p:cNvPicPr/>
          <p:nvPr/>
        </p:nvPicPr>
        <p:blipFill>
          <a:blip r:embed="rId3"/>
          <a:stretch/>
        </p:blipFill>
        <p:spPr>
          <a:xfrm>
            <a:off x="4500000" y="260640"/>
            <a:ext cx="3683520" cy="3024000"/>
          </a:xfrm>
          <a:prstGeom prst="rect">
            <a:avLst/>
          </a:prstGeom>
          <a:ln w="0">
            <a:noFill/>
          </a:ln>
        </p:spPr>
      </p:pic>
    </p:spTree>
  </p:cSld>
  <p:transition spd="slow">
    <p:cover dir="u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/>
          </p:nvPr>
        </p:nvSpPr>
        <p:spPr>
          <a:xfrm>
            <a:off x="683640" y="692640"/>
            <a:ext cx="7467120" cy="487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just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  <a:ea typeface="바탕"/>
              </a:rPr>
              <a:t>Системный оператор  – это одно из первых упражнений развития системного логического мышления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Прямоугольник 3"/>
          <p:cNvSpPr/>
          <p:nvPr/>
        </p:nvSpPr>
        <p:spPr>
          <a:xfrm>
            <a:off x="1331640" y="404640"/>
            <a:ext cx="71283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9fc0ff"/>
                </a:solidFill>
                <a:latin typeface="Times New Roman"/>
              </a:rPr>
              <a:t>«Системный оператор»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96" name="Рисунок 4" descr="1.png"/>
          <p:cNvPicPr/>
          <p:nvPr/>
        </p:nvPicPr>
        <p:blipFill>
          <a:blip r:embed="rId1"/>
          <a:stretch/>
        </p:blipFill>
        <p:spPr>
          <a:xfrm>
            <a:off x="2195640" y="3141000"/>
            <a:ext cx="4824000" cy="3312000"/>
          </a:xfrm>
          <a:prstGeom prst="rect">
            <a:avLst/>
          </a:prstGeom>
          <a:ln w="0">
            <a:noFill/>
          </a:ln>
        </p:spPr>
      </p:pic>
    </p:spTree>
  </p:cSld>
  <p:transition spd="slow">
    <p:cover dir="u"/>
  </p:transition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Объект 3"/>
          <p:cNvGraphicFramePr/>
          <p:nvPr/>
        </p:nvGraphicFramePr>
        <p:xfrm>
          <a:off x="323640" y="836640"/>
          <a:ext cx="8712720" cy="4824000"/>
        </p:xfrm>
        <a:graphic>
          <a:graphicData uri="http://schemas.openxmlformats.org/drawingml/2006/table">
            <a:tbl>
              <a:tblPr/>
              <a:tblGrid>
                <a:gridCol w="2904120"/>
                <a:gridCol w="2904120"/>
                <a:gridCol w="2904480"/>
              </a:tblGrid>
              <a:tr h="4824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pic>
        <p:nvPicPr>
          <p:cNvPr id="198" name="Picture 2" descr=""/>
          <p:cNvPicPr/>
          <p:nvPr/>
        </p:nvPicPr>
        <p:blipFill>
          <a:blip r:embed="rId1"/>
          <a:stretch/>
        </p:blipFill>
        <p:spPr>
          <a:xfrm>
            <a:off x="3636000" y="1917000"/>
            <a:ext cx="2042280" cy="204948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3" descr=""/>
          <p:cNvPicPr/>
          <p:nvPr/>
        </p:nvPicPr>
        <p:blipFill>
          <a:blip r:embed="rId2"/>
          <a:stretch/>
        </p:blipFill>
        <p:spPr>
          <a:xfrm>
            <a:off x="971640" y="1989000"/>
            <a:ext cx="1650960" cy="212580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4" descr=""/>
          <p:cNvPicPr/>
          <p:nvPr/>
        </p:nvPicPr>
        <p:blipFill>
          <a:blip r:embed="rId3"/>
          <a:stretch/>
        </p:blipFill>
        <p:spPr>
          <a:xfrm>
            <a:off x="6444360" y="1268640"/>
            <a:ext cx="1234800" cy="144900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7" descr=""/>
          <p:cNvPicPr/>
          <p:nvPr/>
        </p:nvPicPr>
        <p:blipFill>
          <a:blip r:embed="rId4"/>
          <a:stretch/>
        </p:blipFill>
        <p:spPr>
          <a:xfrm>
            <a:off x="7308360" y="3285000"/>
            <a:ext cx="1433520" cy="1312560"/>
          </a:xfrm>
          <a:prstGeom prst="rect">
            <a:avLst/>
          </a:prstGeom>
          <a:ln w="0">
            <a:noFill/>
          </a:ln>
        </p:spPr>
      </p:pic>
    </p:spTree>
  </p:cSld>
  <p:transition spd="slow">
    <p:cover dir="u"/>
  </p:transition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4"/>
          <p:cNvGraphicFramePr/>
          <p:nvPr/>
        </p:nvGraphicFramePr>
        <p:xfrm>
          <a:off x="899640" y="260640"/>
          <a:ext cx="6552360" cy="6408360"/>
        </p:xfrm>
        <a:graphic>
          <a:graphicData uri="http://schemas.openxmlformats.org/drawingml/2006/table">
            <a:tbl>
              <a:tblPr/>
              <a:tblGrid>
                <a:gridCol w="6552720"/>
              </a:tblGrid>
              <a:tr h="2135880">
                <a:tc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135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136600">
                <a:tc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3" name="Picture 4" descr=""/>
          <p:cNvPicPr/>
          <p:nvPr/>
        </p:nvPicPr>
        <p:blipFill>
          <a:blip r:embed="rId1"/>
          <a:stretch/>
        </p:blipFill>
        <p:spPr>
          <a:xfrm>
            <a:off x="2123640" y="404640"/>
            <a:ext cx="3888000" cy="180000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5" descr=""/>
          <p:cNvPicPr/>
          <p:nvPr/>
        </p:nvPicPr>
        <p:blipFill>
          <a:blip r:embed="rId2"/>
          <a:stretch/>
        </p:blipFill>
        <p:spPr>
          <a:xfrm>
            <a:off x="2411640" y="2637000"/>
            <a:ext cx="3024000" cy="1850400"/>
          </a:xfrm>
          <a:prstGeom prst="rect">
            <a:avLst/>
          </a:prstGeom>
          <a:ln w="0">
            <a:noFill/>
          </a:ln>
        </p:spPr>
      </p:pic>
      <p:pic>
        <p:nvPicPr>
          <p:cNvPr id="205" name="Рисунок 14" descr="http://basik.ru/images/sergey_gorshkov/28_sergey_gorshkov.jpg"/>
          <p:cNvPicPr/>
          <p:nvPr/>
        </p:nvPicPr>
        <p:blipFill>
          <a:blip r:embed="rId3"/>
          <a:srcRect l="5780" t="1447" r="73512" b="46990"/>
          <a:stretch/>
        </p:blipFill>
        <p:spPr>
          <a:xfrm rot="16200000">
            <a:off x="1418400" y="5388120"/>
            <a:ext cx="1032840" cy="15296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1" descr=""/>
          <p:cNvPicPr/>
          <p:nvPr/>
        </p:nvPicPr>
        <p:blipFill>
          <a:blip r:embed="rId4"/>
          <a:stretch/>
        </p:blipFill>
        <p:spPr>
          <a:xfrm>
            <a:off x="4860000" y="5805360"/>
            <a:ext cx="2336400" cy="8636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2" descr=""/>
          <p:cNvPicPr/>
          <p:nvPr/>
        </p:nvPicPr>
        <p:blipFill>
          <a:blip r:embed="rId5"/>
          <a:stretch/>
        </p:blipFill>
        <p:spPr>
          <a:xfrm>
            <a:off x="3780000" y="4581000"/>
            <a:ext cx="1749240" cy="9432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3" descr=""/>
          <p:cNvPicPr/>
          <p:nvPr/>
        </p:nvPicPr>
        <p:blipFill>
          <a:blip r:embed="rId6"/>
          <a:stretch/>
        </p:blipFill>
        <p:spPr>
          <a:xfrm>
            <a:off x="971640" y="4581000"/>
            <a:ext cx="1619640" cy="9356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4" descr=""/>
          <p:cNvPicPr/>
          <p:nvPr/>
        </p:nvPicPr>
        <p:blipFill>
          <a:blip r:embed="rId7"/>
          <a:stretch/>
        </p:blipFill>
        <p:spPr>
          <a:xfrm>
            <a:off x="2771640" y="5013000"/>
            <a:ext cx="968040" cy="911160"/>
          </a:xfrm>
          <a:prstGeom prst="rect">
            <a:avLst/>
          </a:prstGeom>
          <a:ln w="0">
            <a:noFill/>
          </a:ln>
        </p:spPr>
      </p:pic>
    </p:spTree>
  </p:cSld>
  <p:transition spd="slow">
    <p:cover dir="u"/>
  </p:transition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58360" y="119880"/>
            <a:ext cx="7902000" cy="1927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9fc0ff"/>
                </a:solidFill>
                <a:latin typeface="Times New Roman"/>
                <a:ea typeface="바탕"/>
              </a:rPr>
              <a:t>Пятиэкранка</a:t>
            </a:r>
            <a:r>
              <a:rPr b="1" lang="ru-RU" sz="4000" spc="-1" strike="noStrike">
                <a:solidFill>
                  <a:srgbClr val="861d08"/>
                </a:solidFill>
                <a:latin typeface="Times New Roman"/>
                <a:ea typeface="바탕"/>
              </a:rPr>
              <a:t>  </a:t>
            </a:r>
            <a:br>
              <a:rPr sz="4000"/>
            </a:b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Прямоугольник 5"/>
          <p:cNvSpPr/>
          <p:nvPr/>
        </p:nvSpPr>
        <p:spPr>
          <a:xfrm>
            <a:off x="3422160" y="1242000"/>
            <a:ext cx="1653480" cy="1610280"/>
          </a:xfrm>
          <a:prstGeom prst="rect">
            <a:avLst/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f81bd">
                <a:lumMod val="20000"/>
                <a:lumOff val="80000"/>
              </a:srgbClr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12" name="Picture 6" descr=""/>
          <p:cNvPicPr/>
          <p:nvPr/>
        </p:nvPicPr>
        <p:blipFill>
          <a:blip r:embed="rId1"/>
          <a:stretch/>
        </p:blipFill>
        <p:spPr>
          <a:xfrm>
            <a:off x="3359160" y="2853000"/>
            <a:ext cx="1779840" cy="173088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7" descr=""/>
          <p:cNvPicPr/>
          <p:nvPr/>
        </p:nvPicPr>
        <p:blipFill>
          <a:blip r:embed="rId2"/>
          <a:stretch/>
        </p:blipFill>
        <p:spPr>
          <a:xfrm>
            <a:off x="5066640" y="2781000"/>
            <a:ext cx="1779120" cy="173160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"/>
          <p:cNvPicPr/>
          <p:nvPr/>
        </p:nvPicPr>
        <p:blipFill>
          <a:blip r:embed="rId3"/>
          <a:stretch/>
        </p:blipFill>
        <p:spPr>
          <a:xfrm>
            <a:off x="3359520" y="4462920"/>
            <a:ext cx="1779120" cy="173160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"/>
          <p:cNvPicPr/>
          <p:nvPr/>
        </p:nvPicPr>
        <p:blipFill>
          <a:blip r:embed="rId4"/>
          <a:stretch/>
        </p:blipFill>
        <p:spPr>
          <a:xfrm>
            <a:off x="1656360" y="2829600"/>
            <a:ext cx="1779120" cy="173160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3" descr=""/>
          <p:cNvPicPr/>
          <p:nvPr/>
        </p:nvPicPr>
        <p:blipFill>
          <a:blip r:embed="rId5"/>
          <a:stretch/>
        </p:blipFill>
        <p:spPr>
          <a:xfrm>
            <a:off x="3609360" y="3018600"/>
            <a:ext cx="1364760" cy="1353600"/>
          </a:xfrm>
          <a:prstGeom prst="rect">
            <a:avLst/>
          </a:prstGeom>
          <a:ln w="0">
            <a:noFill/>
          </a:ln>
        </p:spPr>
      </p:pic>
      <p:sp>
        <p:nvSpPr>
          <p:cNvPr id="217" name="Прямоугольник 9"/>
          <p:cNvSpPr/>
          <p:nvPr/>
        </p:nvSpPr>
        <p:spPr>
          <a:xfrm>
            <a:off x="539640" y="4653000"/>
            <a:ext cx="2571480" cy="18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Выявляем 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подсистему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объекта ДОМ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(Из чего состоит: Стены, окна, дверь, крыша,… )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18" name="Picture 7" descr=""/>
          <p:cNvPicPr/>
          <p:nvPr/>
        </p:nvPicPr>
        <p:blipFill>
          <a:blip r:embed="rId6"/>
          <a:stretch/>
        </p:blipFill>
        <p:spPr>
          <a:xfrm>
            <a:off x="3564000" y="4653000"/>
            <a:ext cx="1261800" cy="4442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8" descr=""/>
          <p:cNvPicPr/>
          <p:nvPr/>
        </p:nvPicPr>
        <p:blipFill>
          <a:blip r:embed="rId7"/>
          <a:stretch/>
        </p:blipFill>
        <p:spPr>
          <a:xfrm>
            <a:off x="3547800" y="5294880"/>
            <a:ext cx="506160" cy="42660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9" descr=""/>
          <p:cNvPicPr/>
          <p:nvPr/>
        </p:nvPicPr>
        <p:blipFill>
          <a:blip r:embed="rId8"/>
          <a:stretch/>
        </p:blipFill>
        <p:spPr>
          <a:xfrm>
            <a:off x="4319640" y="5194080"/>
            <a:ext cx="506160" cy="628200"/>
          </a:xfrm>
          <a:prstGeom prst="rect">
            <a:avLst/>
          </a:prstGeom>
          <a:ln w="0">
            <a:noFill/>
          </a:ln>
        </p:spPr>
      </p:pic>
      <p:sp>
        <p:nvSpPr>
          <p:cNvPr id="221" name="Прямоугольник 13"/>
          <p:cNvSpPr/>
          <p:nvPr/>
        </p:nvSpPr>
        <p:spPr>
          <a:xfrm>
            <a:off x="251640" y="548640"/>
            <a:ext cx="2952000" cy="2114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Выявляем  надсистему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объекта ДОМ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(Частью чего является: частью улицы, города,… )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22" name="Picture 11" descr=""/>
          <p:cNvPicPr/>
          <p:nvPr/>
        </p:nvPicPr>
        <p:blipFill>
          <a:blip r:embed="rId9"/>
          <a:stretch/>
        </p:blipFill>
        <p:spPr>
          <a:xfrm>
            <a:off x="3420000" y="1268640"/>
            <a:ext cx="1627920" cy="1508040"/>
          </a:xfrm>
          <a:prstGeom prst="rect">
            <a:avLst/>
          </a:prstGeom>
          <a:ln w="0">
            <a:noFill/>
          </a:ln>
        </p:spPr>
      </p:pic>
      <p:sp>
        <p:nvSpPr>
          <p:cNvPr id="223" name="Прямоугольник 15"/>
          <p:cNvSpPr/>
          <p:nvPr/>
        </p:nvSpPr>
        <p:spPr>
          <a:xfrm>
            <a:off x="179640" y="4509000"/>
            <a:ext cx="2571480" cy="18136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Выявляем  прошлое системы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объекта ДОМ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(Чем было в прошлом: пещерой, шалашом,)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24" name="Picture 12" descr=""/>
          <p:cNvPicPr/>
          <p:nvPr/>
        </p:nvPicPr>
        <p:blipFill>
          <a:blip r:embed="rId10"/>
          <a:stretch/>
        </p:blipFill>
        <p:spPr>
          <a:xfrm>
            <a:off x="1731240" y="2925000"/>
            <a:ext cx="1042560" cy="84636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3" descr=""/>
          <p:cNvPicPr/>
          <p:nvPr/>
        </p:nvPicPr>
        <p:blipFill>
          <a:blip r:embed="rId11"/>
          <a:stretch/>
        </p:blipFill>
        <p:spPr>
          <a:xfrm>
            <a:off x="2433240" y="3677760"/>
            <a:ext cx="927720" cy="758880"/>
          </a:xfrm>
          <a:prstGeom prst="rect">
            <a:avLst/>
          </a:prstGeom>
          <a:ln w="0">
            <a:noFill/>
          </a:ln>
        </p:spPr>
      </p:pic>
      <p:sp>
        <p:nvSpPr>
          <p:cNvPr id="226" name="Прямоугольник 18"/>
          <p:cNvSpPr/>
          <p:nvPr/>
        </p:nvSpPr>
        <p:spPr>
          <a:xfrm>
            <a:off x="5652000" y="4653000"/>
            <a:ext cx="2283120" cy="176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Выявляем  будущее системы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объекта ДОМ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(Какой дом будет в будущем)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7" name="Прямоугольник 19"/>
          <p:cNvSpPr/>
          <p:nvPr/>
        </p:nvSpPr>
        <p:spPr>
          <a:xfrm>
            <a:off x="5292000" y="2997000"/>
            <a:ext cx="1245960" cy="1324440"/>
          </a:xfrm>
          <a:prstGeom prst="rect">
            <a:avLst/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800" spc="-1" strike="noStrike">
                <a:solidFill>
                  <a:schemeClr val="dk1"/>
                </a:solidFill>
                <a:latin typeface="Calibri"/>
              </a:rPr>
              <a:t>?</a:t>
            </a:r>
            <a:endParaRPr b="0" lang="ru-RU" sz="8800" spc="-1" strike="noStrike">
              <a:latin typeface="Arial"/>
            </a:endParaRPr>
          </a:p>
        </p:txBody>
      </p:sp>
    </p:spTree>
  </p:cSld>
  <p:transition spd="slow">
    <p:cover dir="u"/>
  </p:transition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nodeType="afterEffect" fill="hold" presetClass="exit" presetID="53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0" dur="2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2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10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nodeType="afterEffect" fill="hold" presetClass="exit" presetID="53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3" dur="2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2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12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nodeType="afterEffect" fill="hold" presetClass="exit" presetID="53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0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14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8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nodeType="afterEffect" fill="hold" presetClass="exit" presetID="53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9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16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988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9fc0ff"/>
                </a:solidFill>
                <a:latin typeface="Times New Roman"/>
              </a:rPr>
              <a:t>Современные образовательные технологии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2205000"/>
            <a:ext cx="8229240" cy="4119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6000"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Здоровьесберегающая технология;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Технология проектной деятельности;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Технология исследовательской деятельности;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Информационно-коммуникационная технология;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Личностно-ориентированная технология;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Игровая технология;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Технология саморазвития М.Монтессори.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Технология раннего и интенсивного обучения грамоте Н.А.Зайцева.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Технологии развивающего обучения с направленностью на развитие творческих качеств личности (ТРИЗ).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ver dir="u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Прямоугольник 1"/>
          <p:cNvSpPr/>
          <p:nvPr/>
        </p:nvSpPr>
        <p:spPr>
          <a:xfrm>
            <a:off x="251640" y="188640"/>
            <a:ext cx="838800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9fc0ff"/>
                </a:solidFill>
                <a:latin typeface="Times New Roman"/>
              </a:rPr>
              <a:t>«Лимерики» </a:t>
            </a:r>
            <a:r>
              <a:rPr b="1" lang="ru-RU" sz="4000" spc="-1" strike="noStrike">
                <a:solidFill>
                  <a:srgbClr val="9fc0ff"/>
                </a:solidFill>
                <a:latin typeface="Times New Roman"/>
              </a:rPr>
              <a:t>(ОТСМ и РТВ)</a:t>
            </a:r>
            <a:endParaRPr b="0" lang="ru-RU" sz="4000" spc="-1" strike="noStrike">
              <a:latin typeface="Arial"/>
            </a:endParaRPr>
          </a:p>
        </p:txBody>
      </p:sp>
      <p:graphicFrame>
        <p:nvGraphicFramePr>
          <p:cNvPr id="229" name="Таблица 2"/>
          <p:cNvGraphicFramePr/>
          <p:nvPr/>
        </p:nvGraphicFramePr>
        <p:xfrm>
          <a:off x="107640" y="2061000"/>
          <a:ext cx="8928720" cy="4104000"/>
        </p:xfrm>
        <a:graphic>
          <a:graphicData uri="http://schemas.openxmlformats.org/drawingml/2006/table">
            <a:tbl>
              <a:tblPr/>
              <a:tblGrid>
                <a:gridCol w="1152000"/>
                <a:gridCol w="3528360"/>
                <a:gridCol w="4248360"/>
              </a:tblGrid>
              <a:tr h="68868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строки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Содержание строк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Содержание строк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156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 строка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 строка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3строка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 строка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5 строка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Кто и откуда?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Что сделал? (совершает поступок)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Что из этого получилось?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Реакция на этот поступок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Жило-было Что-то...(объект)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Было оно то-то…(свойство)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Делало то-то…(действие)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 кем-то и как-то (взаимодействие, обстоятельства)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Вот такое что-то…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(повторение 1 строки)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0" name="Rectangle 1"/>
          <p:cNvSpPr/>
          <p:nvPr/>
        </p:nvSpPr>
        <p:spPr>
          <a:xfrm>
            <a:off x="251640" y="1156320"/>
            <a:ext cx="9143640" cy="1126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rIns="53964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9fc0ff"/>
                </a:solidFill>
                <a:latin typeface="Times New Roman"/>
                <a:ea typeface="Times New Roman"/>
              </a:rPr>
              <a:t>Схема составления лимерика.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br>
              <a:rPr sz="1800"/>
            </a:br>
            <a:endParaRPr b="0" lang="ru-RU" sz="1800" spc="-1" strike="noStrike">
              <a:latin typeface="Arial"/>
            </a:endParaRPr>
          </a:p>
        </p:txBody>
      </p:sp>
    </p:spTree>
  </p:cSld>
  <p:transition spd="slow">
    <p:cover dir="u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Рисунок 3" descr="603198525.gif"/>
          <p:cNvPicPr/>
          <p:nvPr/>
        </p:nvPicPr>
        <p:blipFill>
          <a:blip r:embed="rId1"/>
          <a:stretch/>
        </p:blipFill>
        <p:spPr>
          <a:xfrm>
            <a:off x="323640" y="0"/>
            <a:ext cx="5328360" cy="6667920"/>
          </a:xfrm>
          <a:prstGeom prst="rect">
            <a:avLst/>
          </a:prstGeom>
          <a:ln w="0">
            <a:noFill/>
          </a:ln>
        </p:spPr>
      </p:pic>
      <p:pic>
        <p:nvPicPr>
          <p:cNvPr id="232" name="Рисунок 4" descr="739395670.jpg"/>
          <p:cNvPicPr/>
          <p:nvPr/>
        </p:nvPicPr>
        <p:blipFill>
          <a:blip r:embed="rId2"/>
          <a:stretch/>
        </p:blipFill>
        <p:spPr>
          <a:xfrm>
            <a:off x="5580000" y="2421000"/>
            <a:ext cx="4114080" cy="3600000"/>
          </a:xfrm>
          <a:prstGeom prst="rect">
            <a:avLst/>
          </a:prstGeom>
          <a:ln w="0">
            <a:noFill/>
          </a:ln>
        </p:spPr>
      </p:pic>
    </p:spTree>
  </p:cSld>
  <p:transition spd="slow">
    <p:cover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67640" y="188640"/>
            <a:ext cx="8520120" cy="71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9fc0ff"/>
                </a:solidFill>
                <a:latin typeface="Times New Roman"/>
              </a:rPr>
              <a:t>Здоровьесберегающая  технология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251640" y="1340640"/>
            <a:ext cx="8424720" cy="518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p>
            <a:pPr indent="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17375e"/>
                </a:solidFill>
                <a:latin typeface="Times New Roman"/>
              </a:rPr>
              <a:t>Цель: </a:t>
            </a:r>
            <a:r>
              <a:rPr b="1" lang="ru-RU" sz="2200" spc="-1" strike="noStrike">
                <a:solidFill>
                  <a:srgbClr val="17375e"/>
                </a:solidFill>
                <a:latin typeface="Times New Roman"/>
                <a:ea typeface="Calibri"/>
              </a:rPr>
              <a:t>Обеспечение ребенку возможности сохранения здоровья, формирование у него необходимых знаний, умений, навыков по здоровому образу жизни.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17375e"/>
                </a:solidFill>
                <a:latin typeface="Times New Roman"/>
                <a:ea typeface="Calibri"/>
              </a:rPr>
              <a:t>Классификация   здоровьесберегающей  технологии: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Calibri"/>
              </a:rPr>
              <a:t>медико-профилактическая;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Calibri"/>
              </a:rPr>
              <a:t>физкультурно-оздоровительная;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Calibri"/>
              </a:rPr>
              <a:t>обеспечение социально-психологического  благополучия ребенка;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Calibri"/>
              </a:rPr>
              <a:t>здоровьесбережение и здоровьеобогащение     педагогов;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Calibri"/>
              </a:rPr>
              <a:t>образовательная;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Calibri"/>
              </a:rPr>
              <a:t>обучение здоровому образу жизни;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  <a:ea typeface="Calibri"/>
              </a:rPr>
              <a:t>педагогическая  технология активной сенсорно-развивающей  среды.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ver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240" cy="107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9fc0ff"/>
                </a:solidFill>
                <a:latin typeface="Times New Roman"/>
              </a:rPr>
              <a:t>Технология  проектной деятельности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179640" y="1268640"/>
            <a:ext cx="8861760" cy="547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</a:rPr>
              <a:t>Цель: </a:t>
            </a:r>
            <a:r>
              <a:rPr b="1" lang="ru-RU" sz="2000" spc="-1" strike="noStrike">
                <a:solidFill>
                  <a:srgbClr val="17375e"/>
                </a:solidFill>
                <a:latin typeface="Times New Roman"/>
              </a:rPr>
              <a:t>Развитие свободной творческой личности ребенка. Стержнем технологии проектной деятельности является самостоятельная деятельность детей – исследовательская, познавательная, продуктивная, в процессе которой ребенок познает окружающий мир и воплощает новые знания в реальные продукты.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1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17375e"/>
                </a:solidFill>
                <a:latin typeface="Times New Roman"/>
              </a:rPr>
              <a:t>Виды  проектов: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1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</a:rPr>
              <a:t>исследовательско-творческие;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1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</a:rPr>
              <a:t>ролевые, игровые; 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1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</a:rPr>
              <a:t>ознакомительно-ориентировочные (информационные);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1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</a:rPr>
              <a:t>практико-ориентированные (прикладные);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10000"/>
              </a:lnSpc>
              <a:spcBef>
                <a:spcPts val="479"/>
              </a:spcBef>
              <a:buClr>
                <a:srgbClr val="17375e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400" spc="-1" strike="noStrike">
                <a:solidFill>
                  <a:srgbClr val="17375e"/>
                </a:solidFill>
                <a:latin typeface="Times New Roman"/>
              </a:rPr>
              <a:t>творческие.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ver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240" cy="10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9fc0ff"/>
                </a:solidFill>
                <a:latin typeface="Times New Roman"/>
              </a:rPr>
              <a:t>Технология  исследовательской деятельности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107640" y="1196640"/>
            <a:ext cx="8925480" cy="566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36000"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5000" spc="-1" strike="noStrike">
                <a:solidFill>
                  <a:srgbClr val="002060"/>
                </a:solidFill>
                <a:latin typeface="Times New Roman"/>
              </a:rPr>
              <a:t>Цель: Сформировать у дошкольников основные ключевые компетенции, способность к исследовательскому типу мышления.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rgbClr val="002060"/>
                </a:solidFill>
                <a:latin typeface="Times New Roman"/>
              </a:rPr>
              <a:t>Методы  и  приемы  организации 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rgbClr val="002060"/>
                </a:solidFill>
                <a:latin typeface="Times New Roman"/>
              </a:rPr>
              <a:t>экспериментально – исследовательской деятельности: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5000" spc="-1" strike="noStrike">
                <a:solidFill>
                  <a:srgbClr val="002060"/>
                </a:solidFill>
                <a:latin typeface="Times New Roman"/>
              </a:rPr>
              <a:t>постановка и решение вопросов проблемного характера;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5000" spc="-1" strike="noStrike">
                <a:solidFill>
                  <a:srgbClr val="002060"/>
                </a:solidFill>
                <a:latin typeface="Times New Roman"/>
              </a:rPr>
              <a:t>наблюдения;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5000" spc="-1" strike="noStrike">
                <a:solidFill>
                  <a:srgbClr val="002060"/>
                </a:solidFill>
                <a:latin typeface="Times New Roman"/>
              </a:rPr>
              <a:t>моделирование (создание моделей об изменениях в неживой природе);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5000" spc="-1" strike="noStrike">
                <a:solidFill>
                  <a:srgbClr val="002060"/>
                </a:solidFill>
                <a:latin typeface="Times New Roman"/>
              </a:rPr>
              <a:t>опыты;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5000" spc="-1" strike="noStrike">
                <a:solidFill>
                  <a:srgbClr val="002060"/>
                </a:solidFill>
                <a:latin typeface="Times New Roman"/>
              </a:rPr>
              <a:t>фиксация результатов: наблюдений, опытов, экспериментов,    трудовой деятельности;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5000" spc="-1" strike="noStrike">
                <a:solidFill>
                  <a:srgbClr val="002060"/>
                </a:solidFill>
                <a:latin typeface="Times New Roman"/>
              </a:rPr>
              <a:t>«погружение» в краски, звуки, запахи и образы природы;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5000" spc="-1" strike="noStrike">
                <a:solidFill>
                  <a:srgbClr val="002060"/>
                </a:solidFill>
                <a:latin typeface="Times New Roman"/>
              </a:rPr>
              <a:t>подражание голосам и звукам природы;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5000" spc="-1" strike="noStrike">
                <a:solidFill>
                  <a:srgbClr val="002060"/>
                </a:solidFill>
                <a:latin typeface="Times New Roman"/>
              </a:rPr>
              <a:t>использование художественного слова;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5000" spc="-1" strike="noStrike">
                <a:solidFill>
                  <a:srgbClr val="002060"/>
                </a:solidFill>
                <a:latin typeface="Times New Roman"/>
              </a:rPr>
              <a:t>дидактические игры, игровые обучающие и творчески развивающие ситуации;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5000" spc="-1" strike="noStrike">
                <a:solidFill>
                  <a:srgbClr val="002060"/>
                </a:solidFill>
                <a:latin typeface="Times New Roman"/>
              </a:rPr>
              <a:t>трудовые поручения, действия.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ver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0" y="260640"/>
            <a:ext cx="9036000" cy="86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9fc0ff"/>
                </a:solidFill>
                <a:latin typeface="Times New Roman"/>
              </a:rPr>
              <a:t>Информационно-коммуникационная технология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0" y="1268640"/>
            <a:ext cx="8964000" cy="547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Цель: Повышение  качества  воспитательно-образовательного процесса через  совершенствование  информационной  культуры  и  активное использование  компьютерной  технологии.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Использование  компьютерной  технологии помогает: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привлекать пассивных слушателей к активной деятельности;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делать образовательную деятельность более наглядной и интенсивной;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формировать информационную культуру у детей;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активизировать познавательный  интерес;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реализовывать личностно-ориентированный  и дифференцированный подходы в обучении;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формировать интерес воспитателя к работе;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активизировать мыслительные процессы (анализ, синтез, сравнение 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   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и др.) 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ver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0" y="260640"/>
            <a:ext cx="9143640" cy="107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9fc0ff"/>
                </a:solidFill>
                <a:latin typeface="Times New Roman"/>
              </a:rPr>
              <a:t>Личностно - ориентированная технология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179640" y="1412640"/>
            <a:ext cx="8712720" cy="532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Цель: Развитие личности ребёнка, его индивидуальности и неповторимости; максимальное развитие индивидуальных познавательных способностей ребенка на основе использования имеющегося у него опыта жизнедеятельности.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Принципы  личностно-ориентированной   технологии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Построение доверительных отношений с малышом.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Общение с ребенком на равных.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Уважение личности и достоинства маленького человечка.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Построение обучения таким образом, чтобы учитывались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индивидуальные особенности каждого конкретного ребенка</a:t>
            </a: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ver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240" cy="50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9fc0ff"/>
                </a:solidFill>
                <a:latin typeface="Times New Roman"/>
              </a:rPr>
              <a:t>Игровая  технология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0" y="692640"/>
            <a:ext cx="9251280" cy="60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Цель: Раскрытие личностных способностей детей через актуализацию познавательного опыта в процессе игровой деятельности.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Важнейшие  функции  игр: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развлекательная (основная функция игры — развлечь, доставить удовольствие, воодушевить, пробудить интерес);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коммуникативная: освоение диалектики общения;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самореализация в игре как на «полигоне человеческой практики»;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терапевтическая: преодоление различных трудностей, возникающих в других видах жизнедеятельности;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диагностическая: выявление отклонений от нормативного поведения, самопознание в процессе игры;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коррекционная: внесение позитивных изменений в структуру личностных показателей;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межнациональная коммуникация: усвоение  единых для всех людей  социокультурных       ценностей;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социализация: включение в систему общественных отношений.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ver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Application>View_PPTX_PLUS/7.4.0.3$Windows_X86_64 LibreOffice_project/</Application>
  <AppVersion>15.0000</AppVersion>
  <Words>1058</Words>
  <Paragraphs>263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2014-01-31T03:57:37Z</dcterms:created>
  <dc:creator>ЛАРИСА</dc:creator>
  <dc:description/>
  <dc:language>ru-RU</dc:language>
  <cp:lastModifiedBy/>
  <dcterms:modified xsi:type="dcterms:W3CDTF">2025-02-06T13:11:29Z</dcterms:modified>
  <cp:revision>113</cp:revision>
  <dc:subject/>
  <dc:title>ПРИМЕНЕНИЕ   СОВРЕМЕННЫХ   ПЕДАГОГИЧЕСКИХ  ТЕХНОЛОГИЙ  В  УЧЕБНО – ВОСПИТАТЕЛЬНОМ ПРОЦЕССЕ  ДОУ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31</vt:i4>
  </property>
</Properties>
</file>