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3" r:id="rId15"/>
    <p:sldId id="275" r:id="rId16"/>
    <p:sldId id="268" r:id="rId17"/>
    <p:sldId id="269" r:id="rId18"/>
    <p:sldId id="276" r:id="rId19"/>
    <p:sldId id="277" r:id="rId20"/>
    <p:sldId id="278" r:id="rId21"/>
    <p:sldId id="279" r:id="rId22"/>
    <p:sldId id="270" r:id="rId23"/>
    <p:sldId id="27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06F44-42E3-4056-8670-A243A930A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01C7D5-B809-40FB-AEFA-32AC7E75E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3095A-AEC0-453B-8C79-55643FC8A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E65840-6386-4504-AB1C-243A9CA36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89F4C-3708-48F4-BD6F-8EBA93FF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0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D1252-CD04-45B4-B3B9-AEFB605B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6A248-3067-47EE-AACC-9F56D7934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19295-A2C5-4972-8313-F6F1F435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4C629-CA0F-4CCE-A5A5-BB452D75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973846-F445-4715-8ECD-91A3C28E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2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F418DE-CCAA-4E0B-AFFD-281EF953B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35E97E-33AD-4CEC-9DE6-0697A7DF9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8D559B-FBF2-4A7E-9F91-D4DCD843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E2B1D-7902-4F5C-BF97-AB14AE697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11D43-2FC5-437C-919B-6D7A9BC0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89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A9E97-1E70-434C-BA8C-0D8B04E8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731E29-5ED5-425E-8749-97052FEE7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39A9CC-E063-499A-88EE-296EEF2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5D4BF1-FB5E-4E55-9C53-0EA4B89F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54783-7F6A-4685-9E54-5FCCB4A4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48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C7463-52FE-4D64-92D5-44A7C73E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282C49-8C35-42E9-A9DC-34F522A21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D0F8F1-0364-46E8-94EE-B5ABC46F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BCE95-9129-4C1C-BF61-2E61975A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C7C67-C775-45BD-9461-7289C528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3CB58-D59B-41B3-8660-992E003C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D7222-4512-44AB-BF4A-939D6D5BD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F5A2AE-2FCD-42E9-91DA-65AE6E0A5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F61A6A-28CA-4FB6-BC51-38DD4EC9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31B93-A316-46AD-8CD4-F727A372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B7867E-4ABA-4142-BAE1-9D97D976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02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022EE-BE93-4F2E-B84C-92E2F64F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B8239D-6DF4-44FE-BBA3-EA2E5E917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4DD11F-AB74-42C6-83A2-A439D390F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9CD845-5F32-44AF-9A85-FFA248983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FDFD3E-4985-4CF7-BAD5-DC7F48C01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74582A-7C2F-42B5-A1F4-CD232C926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A7272A-8E71-4B1D-981C-2F1F5EE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94FA9-ED7B-4A72-991F-45EAA96D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0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74169-6001-4F42-A912-76D4BD4D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40A2DD-0458-42E9-8DF9-00D8DE14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F72A7E-1612-469E-A2D3-216AC385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4D670C-5CDB-4485-9465-A17E2F8D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72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440FE2-7B98-4EE7-B14B-7A6121AE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9CF47F-74B9-4140-B5C7-222F67E1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F60DBB-768E-49A4-91C3-A8ADEFBF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9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9ECE4-8480-4363-AA60-96797DDA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F05ECF-2F29-4CC2-A931-1B2D6B109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B11DC1-04C6-4313-958D-958BED607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271D5D-1FEC-4392-9122-0B4B243CA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5D67D6-D0C7-4723-931B-5FB07DA2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FA71D-3E7F-4C08-A51A-01B7B816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02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85F62-05DD-41F0-B470-9D3ACBA0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22176D-C246-4746-B3B4-5897CA535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CAA5E4-569D-4B7E-B6D7-34A38A150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6C1101-E543-4881-B466-4F9135B1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1373CD-69D7-4188-8041-4094F4D64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5C842F-E1C8-4F19-ACEA-7C73C9A0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3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1EA8B-304E-43AA-8089-10A5F906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0948C-4D2A-4AB7-949D-45AB0A676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A7AE2E-D816-4F4D-A73E-9F5721D59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2B0B9-0C78-4198-B2E9-0BF817342A39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7E3A11-89BF-4FD6-B6C3-940B2A876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9468AD-8CA0-4899-B0B1-A9612C239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42EA8-817A-4426-863D-B254CE5BA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5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F630CF-DB61-42CD-8ABC-9F9D9BEBE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4C2B5-4649-490F-8BAB-FD351534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110037"/>
          </a:xfrm>
          <a:solidFill>
            <a:srgbClr val="7030A0">
              <a:alpha val="27000"/>
            </a:srgbClr>
          </a:solidFill>
        </p:spPr>
        <p:txBody>
          <a:bodyPr anchor="ctr" anchorCtr="0">
            <a:normAutofit/>
          </a:bodyPr>
          <a:lstStyle/>
          <a:p>
            <a:r>
              <a:rPr lang="ru-RU" sz="4400" b="1" i="0" u="none" strike="noStrike" dirty="0">
                <a:solidFill>
                  <a:srgbClr val="7030A0"/>
                </a:solidFill>
                <a:effectLst/>
                <a:latin typeface="Maya" panose="02000000000000000000" pitchFamily="2" charset="0"/>
              </a:rPr>
              <a:t>«Технология 4 К – шаг в будущее» </a:t>
            </a:r>
            <a:br>
              <a:rPr lang="ru-RU" sz="4400" b="1" i="0" u="none" strike="noStrike" dirty="0">
                <a:solidFill>
                  <a:srgbClr val="7030A0"/>
                </a:solidFill>
                <a:effectLst/>
                <a:latin typeface="Maya" panose="02000000000000000000" pitchFamily="2" charset="0"/>
              </a:rPr>
            </a:br>
            <a:br>
              <a:rPr lang="ru-RU" sz="4400" b="1" i="0" u="none" strike="noStrike" dirty="0">
                <a:solidFill>
                  <a:srgbClr val="7030A0"/>
                </a:solidFill>
                <a:effectLst/>
                <a:latin typeface="Maya" panose="02000000000000000000" pitchFamily="2" charset="0"/>
              </a:rPr>
            </a:br>
            <a:r>
              <a:rPr lang="ru-RU" sz="6600" b="1" dirty="0">
                <a:solidFill>
                  <a:srgbClr val="7030A0"/>
                </a:solidFill>
                <a:latin typeface="Maya" panose="02000000000000000000" pitchFamily="2" charset="0"/>
                <a:cs typeface="Times New Roman" panose="02020603050405020304" pitchFamily="18" charset="0"/>
              </a:rPr>
              <a:t>«Коммуникация»</a:t>
            </a:r>
          </a:p>
        </p:txBody>
      </p:sp>
    </p:spTree>
    <p:extLst>
      <p:ext uri="{BB962C8B-B14F-4D97-AF65-F5344CB8AC3E}">
        <p14:creationId xmlns:p14="http://schemas.microsoft.com/office/powerpoint/2010/main" val="37362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Учитель-логопед Шульц М.В.</a:t>
            </a:r>
            <a:r>
              <a:rPr lang="ru-RU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br>
              <a:rPr lang="ru-RU" sz="18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</a:br>
            <a:r>
              <a:rPr lang="ru-RU" sz="28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«Создаем фильм»</a:t>
            </a:r>
            <a:endParaRPr lang="ru-RU" sz="2800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093"/>
            <a:ext cx="10515600" cy="2573655"/>
          </a:xfrm>
          <a:solidFill>
            <a:srgbClr val="7030A0">
              <a:alpha val="27000"/>
            </a:srgbClr>
          </a:solidFill>
        </p:spPr>
        <p:txBody>
          <a:bodyPr>
            <a:normAutofit lnSpcReduction="10000"/>
          </a:bodyPr>
          <a:lstStyle/>
          <a:p>
            <a:pPr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3600" b="1" i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	Цели:</a:t>
            </a:r>
            <a:r>
              <a:rPr lang="ru-RU" sz="36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воспитывать коммуникативные качества детей; развивать монологическую речь и ее интонационную выразительность; развивать творческую фантазию.</a:t>
            </a:r>
            <a:endParaRPr lang="ru-RU" kern="100" dirty="0"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3600" b="1" i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	Оборудование:</a:t>
            </a:r>
            <a:r>
              <a:rPr lang="ru-RU" sz="36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сюжетные картинки, картонный телевизор.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9E666-65E7-4524-A960-0467AEB9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/>
        </p:blipFill>
        <p:spPr>
          <a:xfrm>
            <a:off x="0" y="4260374"/>
            <a:ext cx="4817807" cy="254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8781B1-2CB9-42AE-B242-4EA2D74D3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3468"/>
          <a:stretch/>
        </p:blipFill>
        <p:spPr>
          <a:xfrm>
            <a:off x="4568713" y="4258742"/>
            <a:ext cx="4342601" cy="254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8FECE9-D5ED-4B6F-A3A4-B16B2AE081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29113"/>
          <a:stretch/>
        </p:blipFill>
        <p:spPr>
          <a:xfrm>
            <a:off x="8662219" y="4286485"/>
            <a:ext cx="3529781" cy="25437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brian-colin-burrows-prs-letss-make-stuff-backing-vocals-only">
            <a:hlinkClick r:id="" action="ppaction://media"/>
            <a:extLst>
              <a:ext uri="{FF2B5EF4-FFF2-40B4-BE49-F238E27FC236}">
                <a16:creationId xmlns:a16="http://schemas.microsoft.com/office/drawing/2014/main" id="{556897F6-D09F-4999-9DCD-F3861C51C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9218" y="3626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Учитель-логопед </a:t>
            </a:r>
            <a:r>
              <a:rPr lang="ru-RU" b="1" kern="100" dirty="0" err="1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Руепова</a:t>
            </a:r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С. В.</a:t>
            </a:r>
            <a: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br>
              <a:rPr lang="ru-RU" sz="1800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</a:br>
            <a:r>
              <a:rPr lang="ru-RU" sz="2800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«Клубочек»</a:t>
            </a:r>
            <a:endParaRPr lang="ru-RU" sz="2800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1541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ru-RU" sz="3600" i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	Цель</a:t>
            </a:r>
            <a:r>
              <a:rPr lang="ru-RU" sz="3600" i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:</a:t>
            </a:r>
            <a:r>
              <a:rPr lang="ru-RU" sz="36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развивать коммуникативные навыки.</a:t>
            </a:r>
          </a:p>
          <a:p>
            <a:pPr marL="0" indent="0">
              <a:buNone/>
            </a:pPr>
            <a:r>
              <a:rPr lang="ru-RU" sz="3600" b="1" i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	Оборудование:</a:t>
            </a:r>
            <a:r>
              <a:rPr lang="ru-RU" sz="3600" b="1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клубок ниток.</a:t>
            </a:r>
          </a:p>
          <a:p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A4EC963-F31F-42E8-A1EC-197DBCFF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133247"/>
            <a:ext cx="4975541" cy="37018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Невербальная коммуникация</a:t>
            </a:r>
            <a:endParaRPr lang="ru-RU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3357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</a:rPr>
              <a:t>Дошкольное детство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наиболее благоприятный период для формирования коммуникативных способностей детей. В этот период у детей складывается стойкая потребность в установлении социальных взаимоотношений со взрослыми и сверстниками.</a:t>
            </a:r>
          </a:p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2A94CC-9BE4-4D04-B376-A662892E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923301"/>
            <a:ext cx="4403407" cy="29346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985"/>
            <a:ext cx="10515600" cy="182181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Коммуникативная деятельность не ограничивается языковыми компонентами, а включает широкий спектр невербальных средств: мимику, пантомимику, жестикуляцию, интонацию, знаки и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тд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DBF11D-81E5-4245-A7BF-B4954700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60" y="1877060"/>
            <a:ext cx="4912360" cy="49123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920" y="735012"/>
            <a:ext cx="10515600" cy="2583815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и коммуникативная культура обязательно включает в себя и культуру невербального поведения. Невербальное поведение создает облик действующего лица и раскрывает его внутреннее содержание.</a:t>
            </a:r>
            <a:b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Коммуникация людей осуществляется на вербальном и невербальном уровнях.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349374B-F6FF-4785-B419-E5D23E80F06C}"/>
              </a:ext>
            </a:extLst>
          </p:cNvPr>
          <p:cNvSpPr txBox="1">
            <a:spLocks/>
          </p:cNvSpPr>
          <p:nvPr/>
        </p:nvSpPr>
        <p:spPr>
          <a:xfrm>
            <a:off x="1010920" y="4053839"/>
            <a:ext cx="10515600" cy="1567815"/>
          </a:xfrm>
          <a:prstGeom prst="rect">
            <a:avLst/>
          </a:prstGeom>
          <a:solidFill>
            <a:srgbClr val="7030A0">
              <a:alpha val="27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Вербальные и невербальные коммуникации задействуют различные средства для восприятия и анализа информации, поступающей в процессе взаимодействия между индивидами.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21"/>
            <a:ext cx="10515600" cy="1619568"/>
          </a:xfrm>
          <a:solidFill>
            <a:srgbClr val="7030A0">
              <a:alpha val="27000"/>
            </a:srgbClr>
          </a:solidFill>
        </p:spPr>
        <p:txBody>
          <a:bodyPr>
            <a:noAutofit/>
          </a:bodyPr>
          <a:lstStyle/>
          <a:p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Kokila" panose="01010601010101010101" pitchFamily="2"/>
              </a:rPr>
              <a:t>Невербальные средства объединяют в себе целую систему знаков:</a:t>
            </a:r>
            <a:endParaRPr lang="ru-RU" b="1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394200" cy="4849496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Акулексика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Кинесика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. 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Тактильное поведение.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Хронемика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. </a:t>
            </a:r>
            <a:endParaRPr lang="ru-RU" sz="24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Проксемика</a:t>
            </a: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Сенсорика.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Паравербальное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общение. </a:t>
            </a:r>
            <a:endParaRPr lang="ru-RU" sz="2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1807486-85BE-4CB6-AAF1-66EC0FE0E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0071"/>
            <a:ext cx="4879657" cy="32406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Учитель-дефектолог Сафонова А. М.</a:t>
            </a:r>
            <a: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b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</a:br>
            <a:r>
              <a:rPr lang="ru-RU" sz="31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«Рисуем на спине»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19095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 является универсальной в решении важных задач в обучении и развитии ребёнка. Дети не только быстро запоминают написание букв, цифр, геометрических фигур, но главным образом, включается механизм работы обоих полушарий головного мозга. Игра способствует развитию мышления, внимания и памяти; сенсорного и тактильного восприятия, эмоциональной сферы ребёнка.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53515"/>
          </a:xfrm>
          <a:solidFill>
            <a:srgbClr val="7030A0">
              <a:alpha val="27000"/>
            </a:srgbClr>
          </a:solidFill>
        </p:spPr>
        <p:txBody>
          <a:bodyPr>
            <a:normAutofit fontScale="90000"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49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Учитель-логопед </a:t>
            </a:r>
            <a:r>
              <a:rPr lang="ru-RU" sz="4900" b="1" kern="100" dirty="0" err="1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Алибулатова</a:t>
            </a:r>
            <a:r>
              <a:rPr lang="ru-RU" sz="49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С. Я.</a:t>
            </a:r>
            <a:r>
              <a:rPr lang="ru-RU" sz="49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 </a:t>
            </a:r>
            <a:br>
              <a:rPr lang="ru-RU" sz="18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</a:br>
            <a:r>
              <a:rPr lang="ru-RU" sz="31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«Веселый паровоз»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3765"/>
            <a:ext cx="10515600" cy="99631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ru-RU" sz="36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Цель: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развитие коммуникативных качеств.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50D54A7-E99A-492D-951F-6E2C7BC98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180080"/>
            <a:ext cx="6431280" cy="36175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3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31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«Веселый паровоз»</a:t>
            </a:r>
            <a:endParaRPr lang="ru-RU" dirty="0"/>
          </a:p>
        </p:txBody>
      </p:sp>
      <p:pic>
        <p:nvPicPr>
          <p:cNvPr id="5" name="Езда с припятствиями">
            <a:hlinkClick r:id="" action="ppaction://media"/>
            <a:extLst>
              <a:ext uri="{FF2B5EF4-FFF2-40B4-BE49-F238E27FC236}">
                <a16:creationId xmlns:a16="http://schemas.microsoft.com/office/drawing/2014/main" id="{14FD4A09-0FA8-4DC6-A140-C623F2296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3610" y="4985758"/>
            <a:ext cx="487363" cy="487363"/>
          </a:xfrm>
          <a:prstGeom prst="rect">
            <a:avLst/>
          </a:prstGeom>
        </p:spPr>
      </p:pic>
      <p:pic>
        <p:nvPicPr>
          <p:cNvPr id="6" name="Набор вагончиков">
            <a:hlinkClick r:id="" action="ppaction://media"/>
            <a:extLst>
              <a:ext uri="{FF2B5EF4-FFF2-40B4-BE49-F238E27FC236}">
                <a16:creationId xmlns:a16="http://schemas.microsoft.com/office/drawing/2014/main" id="{075E7E3B-A6F8-4D46-A0EF-D753EC9CA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345" y="4974603"/>
            <a:ext cx="487363" cy="487363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DED22B4-7CE0-45A8-A37A-23AEBA0C8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13011" t="21432" r="32114" b="22710"/>
          <a:stretch/>
        </p:blipFill>
        <p:spPr>
          <a:xfrm>
            <a:off x="1526773" y="1253331"/>
            <a:ext cx="8818294" cy="50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31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«Веселый паровоз»</a:t>
            </a:r>
            <a:endParaRPr lang="ru-RU" dirty="0"/>
          </a:p>
        </p:txBody>
      </p:sp>
      <p:pic>
        <p:nvPicPr>
          <p:cNvPr id="5" name="Езда с припятствиями">
            <a:hlinkClick r:id="" action="ppaction://media"/>
            <a:extLst>
              <a:ext uri="{FF2B5EF4-FFF2-40B4-BE49-F238E27FC236}">
                <a16:creationId xmlns:a16="http://schemas.microsoft.com/office/drawing/2014/main" id="{14FD4A09-0FA8-4DC6-A140-C623F2296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437" y="4974603"/>
            <a:ext cx="487363" cy="487363"/>
          </a:xfrm>
          <a:prstGeom prst="rect">
            <a:avLst/>
          </a:prstGeom>
        </p:spPr>
      </p:pic>
      <p:pic>
        <p:nvPicPr>
          <p:cNvPr id="6" name="Набор вагончиков">
            <a:hlinkClick r:id="" action="ppaction://media"/>
            <a:extLst>
              <a:ext uri="{FF2B5EF4-FFF2-40B4-BE49-F238E27FC236}">
                <a16:creationId xmlns:a16="http://schemas.microsoft.com/office/drawing/2014/main" id="{075E7E3B-A6F8-4D46-A0EF-D753EC9CA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345" y="4974603"/>
            <a:ext cx="487363" cy="487363"/>
          </a:xfrm>
          <a:prstGeom prst="rect">
            <a:avLst/>
          </a:prstGeom>
        </p:spPr>
      </p:pic>
      <p:pic>
        <p:nvPicPr>
          <p:cNvPr id="9" name="Picture 2" descr="https://clipart-library.com/image_gallery/279798.png">
            <a:extLst>
              <a:ext uri="{FF2B5EF4-FFF2-40B4-BE49-F238E27FC236}">
                <a16:creationId xmlns:a16="http://schemas.microsoft.com/office/drawing/2014/main" id="{E07D77E6-AD24-48C9-AF3F-D1475856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398189"/>
            <a:ext cx="9382902" cy="520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979"/>
            <a:ext cx="10515600" cy="2785704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Первичные коммуникационные навыки формируются у ребенка в первые полтора-два года жизни, в основном во взаимодействии с мамой и близкими родственниками. Затем такие способности, как умение правильно и эффективно общаться, чувствовать себя комфортно в любой среде и строить беседу с любым человеком, можно развивать в коллективе, в детском саду.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5EF5EA6-2D1C-4FE4-92E6-35F0FAA64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9" y="2890683"/>
            <a:ext cx="5554481" cy="37018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7B1714-79BC-49F0-BB24-EB88A6DD0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72" y="2995662"/>
            <a:ext cx="4803828" cy="35968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349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31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«Веселый паровоз»</a:t>
            </a:r>
            <a:endParaRPr lang="ru-RU" dirty="0"/>
          </a:p>
        </p:txBody>
      </p:sp>
      <p:pic>
        <p:nvPicPr>
          <p:cNvPr id="5" name="Езда с припятствиями">
            <a:hlinkClick r:id="" action="ppaction://media"/>
            <a:extLst>
              <a:ext uri="{FF2B5EF4-FFF2-40B4-BE49-F238E27FC236}">
                <a16:creationId xmlns:a16="http://schemas.microsoft.com/office/drawing/2014/main" id="{14FD4A09-0FA8-4DC6-A140-C623F2296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3610" y="4985758"/>
            <a:ext cx="487363" cy="487363"/>
          </a:xfrm>
          <a:prstGeom prst="rect">
            <a:avLst/>
          </a:prstGeom>
        </p:spPr>
      </p:pic>
      <p:pic>
        <p:nvPicPr>
          <p:cNvPr id="6" name="Набор вагончиков">
            <a:hlinkClick r:id="" action="ppaction://media"/>
            <a:extLst>
              <a:ext uri="{FF2B5EF4-FFF2-40B4-BE49-F238E27FC236}">
                <a16:creationId xmlns:a16="http://schemas.microsoft.com/office/drawing/2014/main" id="{075E7E3B-A6F8-4D46-A0EF-D753EC9CA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345" y="4974603"/>
            <a:ext cx="487363" cy="487363"/>
          </a:xfrm>
          <a:prstGeom prst="rect">
            <a:avLst/>
          </a:prstGeom>
        </p:spPr>
      </p:pic>
      <p:pic>
        <p:nvPicPr>
          <p:cNvPr id="9" name="Picture 2" descr="http://images.fineartamerica.com/images/artworkimages/mediumlarge/1/mountain-tunnel-multipedia.jpg">
            <a:extLst>
              <a:ext uri="{FF2B5EF4-FFF2-40B4-BE49-F238E27FC236}">
                <a16:creationId xmlns:a16="http://schemas.microsoft.com/office/drawing/2014/main" id="{9DD01F4B-B6D8-4C48-A649-9EEF7D5AB7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02" y="1373458"/>
            <a:ext cx="9257071" cy="52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31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«Веселый паровоз»</a:t>
            </a:r>
            <a:endParaRPr lang="ru-RU" dirty="0"/>
          </a:p>
        </p:txBody>
      </p:sp>
      <p:pic>
        <p:nvPicPr>
          <p:cNvPr id="5" name="Езда с припятствиями">
            <a:hlinkClick r:id="" action="ppaction://media"/>
            <a:extLst>
              <a:ext uri="{FF2B5EF4-FFF2-40B4-BE49-F238E27FC236}">
                <a16:creationId xmlns:a16="http://schemas.microsoft.com/office/drawing/2014/main" id="{14FD4A09-0FA8-4DC6-A140-C623F2296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3610" y="4985758"/>
            <a:ext cx="487363" cy="487363"/>
          </a:xfrm>
          <a:prstGeom prst="rect">
            <a:avLst/>
          </a:prstGeom>
        </p:spPr>
      </p:pic>
      <p:pic>
        <p:nvPicPr>
          <p:cNvPr id="6" name="Набор вагончиков">
            <a:hlinkClick r:id="" action="ppaction://media"/>
            <a:extLst>
              <a:ext uri="{FF2B5EF4-FFF2-40B4-BE49-F238E27FC236}">
                <a16:creationId xmlns:a16="http://schemas.microsoft.com/office/drawing/2014/main" id="{075E7E3B-A6F8-4D46-A0EF-D753EC9CA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345" y="4974603"/>
            <a:ext cx="487363" cy="487363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FD13AF6C-9865-44C7-957D-33D9B5329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40F7D05-0F17-4B48-B911-D3721031322F}"/>
              </a:ext>
            </a:extLst>
          </p:cNvPr>
          <p:cNvGrpSpPr/>
          <p:nvPr/>
        </p:nvGrpSpPr>
        <p:grpSpPr>
          <a:xfrm>
            <a:off x="1311179" y="1284789"/>
            <a:ext cx="9269603" cy="5208086"/>
            <a:chOff x="273376" y="168680"/>
            <a:chExt cx="11689237" cy="6434307"/>
          </a:xfrm>
        </p:grpSpPr>
        <p:pic>
          <p:nvPicPr>
            <p:cNvPr id="11" name="Picture 2" descr="https://i.pinimg.com/originals/20/8b/da/208bda09930e22d2d96f9e45299d0e94.jpg">
              <a:extLst>
                <a:ext uri="{FF2B5EF4-FFF2-40B4-BE49-F238E27FC236}">
                  <a16:creationId xmlns:a16="http://schemas.microsoft.com/office/drawing/2014/main" id="{12059735-57C5-43DF-B003-60B6CC76A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76" y="168680"/>
              <a:ext cx="11689237" cy="6427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9279174-263F-48EE-921F-F0538419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5293" y="4541126"/>
              <a:ext cx="2484052" cy="2061861"/>
            </a:xfrm>
            <a:prstGeom prst="rect">
              <a:avLst/>
            </a:prstGeom>
          </p:spPr>
        </p:pic>
        <p:pic>
          <p:nvPicPr>
            <p:cNvPr id="13" name="Picture 6" descr="https://gas-kvas.com/uploads/posts/2023-02/1676743350_gas-kvas-com-p-zayats-dlya-detskogo-sada-risunok-20.png">
              <a:extLst>
                <a:ext uri="{FF2B5EF4-FFF2-40B4-BE49-F238E27FC236}">
                  <a16:creationId xmlns:a16="http://schemas.microsoft.com/office/drawing/2014/main" id="{26A6FDB1-ABF4-4015-865C-2585D992B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232" y="4188421"/>
              <a:ext cx="2299335" cy="2355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s://gas-kvas.com/grafic/uploads/posts/2024-01/gas-kvas-com-p-loshad-na-prozrachnom-fone-dlya-detei-3.png">
              <a:extLst>
                <a:ext uri="{FF2B5EF4-FFF2-40B4-BE49-F238E27FC236}">
                  <a16:creationId xmlns:a16="http://schemas.microsoft.com/office/drawing/2014/main" id="{197BC47C-4579-456B-AF48-2785F1ACE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211" y="2956051"/>
              <a:ext cx="3185080" cy="31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16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Учитель-логопед Цыганова М. В.</a:t>
            </a:r>
            <a:br>
              <a:rPr lang="ru-RU" sz="18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</a:br>
            <a:r>
              <a:rPr lang="ru-RU" sz="28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Игра «Любимая игрушка»</a:t>
            </a:r>
            <a:endParaRPr lang="ru-RU" sz="2800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7309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Цель: </a:t>
            </a:r>
            <a:r>
              <a:rPr lang="ru-RU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научиться</a:t>
            </a:r>
            <a:r>
              <a:rPr lang="ru-RU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устанавливать доброжелательные отношения со сверстниками, замечать положительные качества других и выражать это словами, </a:t>
            </a:r>
            <a:r>
              <a:rPr lang="ru-RU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позитивного самоощущения, что связано с состоянием раскрепощенности, уверенности в себе.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36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36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игрушка.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345CF45-9179-4485-8057-D84B36FF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39" y="3578648"/>
            <a:ext cx="4919027" cy="32793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8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40" y="2384425"/>
            <a:ext cx="10515600" cy="1842135"/>
          </a:xfrm>
          <a:solidFill>
            <a:srgbClr val="7030A0">
              <a:alpha val="27000"/>
            </a:srgbClr>
          </a:solidFill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rgbClr val="7030A0"/>
                </a:solidFill>
                <a:latin typeface="Maya" panose="02000000000000000000" pitchFamily="2" charset="0"/>
              </a:rPr>
              <a:t>Спасибо за </a:t>
            </a:r>
            <a:r>
              <a:rPr lang="ru-RU" sz="6600" b="1" i="1" dirty="0">
                <a:solidFill>
                  <a:srgbClr val="7030A0"/>
                </a:solidFill>
                <a:latin typeface="Maya" panose="02000000000000000000" pitchFamily="2" charset="0"/>
              </a:rPr>
              <a:t>внимание</a:t>
            </a:r>
            <a:r>
              <a:rPr lang="ru-RU" sz="6600" b="1" dirty="0">
                <a:solidFill>
                  <a:srgbClr val="7030A0"/>
                </a:solidFill>
                <a:latin typeface="Maya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72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291465"/>
            <a:ext cx="10515600" cy="183197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В возрасте 4–7 лет происходит переход от параллельной игры, когда дети играют каждый в свое, к игре, полностью придуманной одним участником, который вовлек в нее всех остальных детей.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4B165A-4646-4B33-8189-93D9CEF5E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85"/>
          <a:stretch/>
        </p:blipFill>
        <p:spPr>
          <a:xfrm>
            <a:off x="313690" y="2336800"/>
            <a:ext cx="5143500" cy="43078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FB38E1-EBC1-4625-82B9-75FA19EE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79" y="2336800"/>
            <a:ext cx="6198503" cy="43078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520"/>
            <a:ext cx="10515600" cy="2600960"/>
          </a:xfrm>
          <a:solidFill>
            <a:srgbClr val="7030A0">
              <a:alpha val="27000"/>
            </a:srgbClr>
          </a:solidFill>
        </p:spPr>
        <p:txBody>
          <a:bodyPr anchor="ctr" anchorCtr="0"/>
          <a:lstStyle/>
          <a:p>
            <a:pPr marL="0" indent="0">
              <a:buNone/>
            </a:pPr>
            <a:r>
              <a:rPr lang="ru-RU" sz="40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	Коммуникативная игра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– это совместная деятельность детей, способ самовыражения, взаимного сотрудничества, где партнеры находятся в позиции «на равных», стараются учитывать особенности и интересы друг друга.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EC32EB-8851-4EB8-870F-59A1E2ACC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89" y="2775499"/>
            <a:ext cx="6129421" cy="40825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0315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pPr algn="ctr"/>
            <a: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Цель коммуникативных игр:</a:t>
            </a:r>
            <a:endParaRPr lang="ru-RU" b="1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0455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развитие динамической стороны общения: легкости вступления в контакт, инициативности, готовности к общению;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развитие эмпатии, сочувствия к партнеру, эмоциональности и выразительности невербальных средств общения;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развитие позитивного самоощущения, что связано с состоянием раскрепощенности, уверенности в себе, ощущением собственного эмоционального благополучия, своей значимости в детском коллективе, сформированной положительной самооценки.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развитие у детей социальных навыков: освоение различных способов разрешения конфликтных ситуаций;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умение договариваться, соблюдать очерёдность, устанавливать новые контакты;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умение распознавать эмоциональные переживания и состояния окружающих, выражение собственных переживаний.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518"/>
            <a:ext cx="10515600" cy="1039763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Коммуникативные игры:</a:t>
            </a:r>
            <a:endParaRPr lang="ru-RU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361"/>
            <a:ext cx="10515600" cy="5475340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помогают адаптироваться к условиям ДОУ;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снимают телесные зажимы;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способствуют эмоциональной разрядке;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развивают воображение;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развивают мимику и жесты;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активизируют внимание;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учат соблюдать правила;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знакомят с чувствами и учат их распознавать;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развивают социальные навыки (освоение различных способов решения конфликтных ситуаций);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у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чат распознавать эмоциональные переживания окружающих и собственные чувства;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450215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воспитывают положительное отношение к себе, другим людям. 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6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>
              <a:alpha val="27000"/>
            </a:srgbClr>
          </a:solidFill>
        </p:spPr>
        <p:txBody>
          <a:bodyPr/>
          <a:lstStyle/>
          <a:p>
            <a:pPr algn="ctr"/>
            <a: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Коммуникативные игры бывают: </a:t>
            </a:r>
            <a:endParaRPr lang="ru-RU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b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Игры успокаивающие (релаксационные )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Игры на доверие 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Игры знакомства детей друг с другом, создание положительных эмоций, развитие эмпатии.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Игры для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отреагирования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агрессивности, снятия напряжения. 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Игры на развитие внимания.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5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>
              <a:alpha val="27000"/>
            </a:srgbClr>
          </a:solidFill>
        </p:spPr>
        <p:txBody>
          <a:bodyPr/>
          <a:lstStyle/>
          <a:p>
            <a:pPr algn="ctr"/>
            <a:r>
              <a:rPr lang="ru-RU" b="1" kern="100" dirty="0">
                <a:solidFill>
                  <a:srgbClr val="7030A0"/>
                </a:solidFill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Коммуникативные игры бывают: </a:t>
            </a:r>
            <a:endParaRPr lang="ru-RU" b="1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61256"/>
          </a:xfrm>
          <a:solidFill>
            <a:srgbClr val="7030A0">
              <a:alpha val="27000"/>
            </a:srgbClr>
          </a:solidFill>
        </p:spPr>
        <p:txBody>
          <a:bodyPr>
            <a:normAutofit fontScale="92500" lnSpcReduction="10000"/>
          </a:bodyPr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5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6</a:t>
            </a:r>
            <a:r>
              <a:rPr lang="ru-RU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. Игры, вызывающие чувство единства, сплоченности, умение действовать в коллективе, снятие телесных барьеров. </a:t>
            </a:r>
            <a:endParaRPr lang="ru-RU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5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7</a:t>
            </a:r>
            <a:r>
              <a:rPr lang="ru-RU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. Игры, вызывающие умение устанавливать доброжелательные отношения, замечать положительные качества других и выражать это словами, делать комплименты. </a:t>
            </a:r>
            <a:endParaRPr lang="ru-RU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5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8</a:t>
            </a:r>
            <a:r>
              <a:rPr lang="ru-RU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. Игры, вызывающие умение решать конфликтные ситуации и преодоление конфликтов в общении друг с другом </a:t>
            </a:r>
            <a:endParaRPr lang="ru-RU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5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9</a:t>
            </a:r>
            <a:r>
              <a:rPr lang="ru-RU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. Игры, направленные на развитие невербальных и предметных способов взаимодействия .</a:t>
            </a:r>
            <a:endParaRPr lang="ru-RU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Kokila" panose="01010601010101010101" pitchFamily="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0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0B7E2F1-2D7B-4CC1-B6DF-77B23CA64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B37F0-9276-4045-8D37-911F8232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20"/>
            <a:ext cx="10515600" cy="1534160"/>
          </a:xfrm>
          <a:solidFill>
            <a:srgbClr val="7030A0">
              <a:alpha val="27000"/>
            </a:srgbClr>
          </a:solidFill>
        </p:spPr>
        <p:txBody>
          <a:bodyPr/>
          <a:lstStyle/>
          <a:p>
            <a:r>
              <a:rPr lang="ru-RU" sz="4000" b="1" kern="0" dirty="0">
                <a:solidFill>
                  <a:srgbClr val="7030A0"/>
                </a:solidFill>
                <a:latin typeface="Maya" panose="02000000000000000000" pitchFamily="2" charset="0"/>
                <a:ea typeface="Times New Roman" panose="02020603050405020304" pitchFamily="18" charset="0"/>
                <a:cs typeface="Kokila" panose="01010601010101010101" pitchFamily="2"/>
              </a:rPr>
              <a:t>Учитель-дефектолог </a:t>
            </a:r>
            <a:r>
              <a:rPr lang="ru-RU" sz="4000" b="1" kern="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Kokila" panose="01010601010101010101" pitchFamily="2"/>
              </a:rPr>
              <a:t>Кравцова Н.В.</a:t>
            </a:r>
            <a:r>
              <a:rPr lang="ru-RU" sz="4000" kern="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Kokila" panose="01010601010101010101" pitchFamily="2"/>
              </a:rPr>
              <a:t> </a:t>
            </a:r>
            <a:br>
              <a:rPr lang="ru-RU" sz="4000" kern="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  <a:cs typeface="Kokila" panose="01010601010101010101" pitchFamily="2"/>
              </a:rPr>
            </a:br>
            <a:r>
              <a:rPr lang="ru-RU" sz="2800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Творческая игра «Рукавички»</a:t>
            </a:r>
            <a:endParaRPr lang="ru-RU" sz="2800" dirty="0">
              <a:solidFill>
                <a:srgbClr val="7030A0"/>
              </a:solidFill>
              <a:latin typeface="Maya" panose="02000000000000000000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9174C-BAB3-44D0-9BC2-50333CABF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7685"/>
            <a:ext cx="10515600" cy="1737995"/>
          </a:xfrm>
          <a:solidFill>
            <a:srgbClr val="7030A0">
              <a:alpha val="27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ru-RU" sz="3600" b="1" i="1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</a:rPr>
              <a:t>Цель: </a:t>
            </a:r>
            <a:r>
              <a:rPr lang="ru-RU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умение взаимодействовать друг с другом.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</a:rPr>
              <a:t>	</a:t>
            </a:r>
            <a:r>
              <a:rPr lang="ru-RU" sz="3600" b="1" i="1" kern="100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Calibri" panose="020F0502020204030204" pitchFamily="34" charset="0"/>
                <a:cs typeface="Kokila" panose="01010601010101010101" pitchFamily="2"/>
              </a:rPr>
              <a:t> Оборудование:</a:t>
            </a:r>
            <a:r>
              <a:rPr lang="ru-RU" sz="3600" b="1" i="1" dirty="0">
                <a:solidFill>
                  <a:srgbClr val="7030A0"/>
                </a:solidFill>
                <a:effectLst/>
                <a:latin typeface="Maya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вырезанные из бумаги рукавички с одинаковым (но не раскрашенным) орнаментом, карандаши.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1B8158-05E8-49B6-9A60-BA2EC87C1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111"/>
          <a:stretch/>
        </p:blipFill>
        <p:spPr>
          <a:xfrm>
            <a:off x="445769" y="3347085"/>
            <a:ext cx="3513238" cy="360172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DA9183-75DE-4678-AC6A-DA7C14A28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63"/>
          <a:stretch/>
        </p:blipFill>
        <p:spPr>
          <a:xfrm>
            <a:off x="4964858" y="3535680"/>
            <a:ext cx="2596515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273DCA-5CAE-47C5-8C0F-55BF40B92F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5" r="6905"/>
          <a:stretch/>
        </p:blipFill>
        <p:spPr>
          <a:xfrm>
            <a:off x="8669344" y="3252580"/>
            <a:ext cx="2414685" cy="36790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charlie-ryan-quirky-quest">
            <a:hlinkClick r:id="" action="ppaction://media"/>
            <a:extLst>
              <a:ext uri="{FF2B5EF4-FFF2-40B4-BE49-F238E27FC236}">
                <a16:creationId xmlns:a16="http://schemas.microsoft.com/office/drawing/2014/main" id="{E661E387-D774-4ADD-A293-42A339FAA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4333" y="4604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829</Words>
  <Application>Microsoft Office PowerPoint</Application>
  <PresentationFormat>Широкоэкранный</PresentationFormat>
  <Paragraphs>68</Paragraphs>
  <Slides>23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Maya</vt:lpstr>
      <vt:lpstr>Symbol</vt:lpstr>
      <vt:lpstr>Times New Roman</vt:lpstr>
      <vt:lpstr>Тема Office</vt:lpstr>
      <vt:lpstr>«Технология 4 К – шаг в будущее»   «Коммуникация»</vt:lpstr>
      <vt:lpstr>Презентация PowerPoint</vt:lpstr>
      <vt:lpstr>Презентация PowerPoint</vt:lpstr>
      <vt:lpstr>Презентация PowerPoint</vt:lpstr>
      <vt:lpstr>Цель коммуникативных игр:</vt:lpstr>
      <vt:lpstr>Коммуникативные игры:</vt:lpstr>
      <vt:lpstr>Коммуникативные игры бывают: </vt:lpstr>
      <vt:lpstr>Коммуникативные игры бывают: </vt:lpstr>
      <vt:lpstr>Учитель-дефектолог Кравцова Н.В.  Творческая игра «Рукавички»</vt:lpstr>
      <vt:lpstr>Учитель-логопед Шульц М.В.  Игра «Создаем фильм»</vt:lpstr>
      <vt:lpstr>Учитель-логопед Руепова С. В.  Игра «Клубочек»</vt:lpstr>
      <vt:lpstr>Невербальная коммуникация</vt:lpstr>
      <vt:lpstr>Презентация PowerPoint</vt:lpstr>
      <vt:lpstr>Презентация PowerPoint</vt:lpstr>
      <vt:lpstr>Невербальные средства объединяют в себе целую систему знаков:</vt:lpstr>
      <vt:lpstr>Учитель-дефектолог Сафонова А. М.  Игра «Рисуем на спине»</vt:lpstr>
      <vt:lpstr>Учитель-логопед Алибулатова С. Я.   Игра «Веселый паровоз»</vt:lpstr>
      <vt:lpstr>Игра «Веселый паровоз»</vt:lpstr>
      <vt:lpstr>Игра «Веселый паровоз»</vt:lpstr>
      <vt:lpstr>Игра «Веселый паровоз»</vt:lpstr>
      <vt:lpstr>Игра «Веселый паровоз»</vt:lpstr>
      <vt:lpstr>Учитель-логопед Цыганова М. В. Игра «Любимая игрушка»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«Коммуникация»</dc:title>
  <dc:creator>Маргарита Шульц</dc:creator>
  <cp:lastModifiedBy>Маргарита Шульц</cp:lastModifiedBy>
  <cp:revision>20</cp:revision>
  <dcterms:created xsi:type="dcterms:W3CDTF">2024-03-10T17:33:26Z</dcterms:created>
  <dcterms:modified xsi:type="dcterms:W3CDTF">2024-04-03T20:11:30Z</dcterms:modified>
</cp:coreProperties>
</file>