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9" r:id="rId3"/>
    <p:sldId id="269" r:id="rId4"/>
    <p:sldId id="268" r:id="rId5"/>
    <p:sldId id="270" r:id="rId6"/>
    <p:sldId id="271" r:id="rId7"/>
    <p:sldId id="257" r:id="rId8"/>
    <p:sldId id="272" r:id="rId9"/>
    <p:sldId id="278" r:id="rId10"/>
    <p:sldId id="273" r:id="rId11"/>
    <p:sldId id="274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A9DB"/>
    <a:srgbClr val="BDD7EE"/>
    <a:srgbClr val="2F559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29BC82-2A44-4F7D-AA12-3441A59193D2}" type="doc">
      <dgm:prSet loTypeId="urn:microsoft.com/office/officeart/2005/8/layout/chevron1" loCatId="process" qsTypeId="urn:microsoft.com/office/officeart/2005/8/quickstyle/3d7" qsCatId="3D" csTypeId="urn:microsoft.com/office/officeart/2005/8/colors/accent1_2" csCatId="accent1" phldr="1"/>
      <dgm:spPr/>
    </dgm:pt>
    <dgm:pt modelId="{7DFAB8B5-0191-43A9-93EE-B14058189230}">
      <dgm:prSet phldrT="[Текст]"/>
      <dgm:spPr/>
      <dgm:t>
        <a:bodyPr/>
        <a:lstStyle/>
        <a:p>
          <a:r>
            <a:rPr lang="ru-RU" dirty="0"/>
            <a:t>Произнести слово, делая правильное ударение</a:t>
          </a:r>
        </a:p>
      </dgm:t>
    </dgm:pt>
    <dgm:pt modelId="{92DA30E1-2A58-42AB-A4BB-614F42787E12}" type="parTrans" cxnId="{045921E6-3316-43ED-BD6F-955DDFBBE685}">
      <dgm:prSet/>
      <dgm:spPr/>
      <dgm:t>
        <a:bodyPr/>
        <a:lstStyle/>
        <a:p>
          <a:endParaRPr lang="ru-RU"/>
        </a:p>
      </dgm:t>
    </dgm:pt>
    <dgm:pt modelId="{4A7D9FBD-1243-427B-8E25-1CEC086922FB}" type="sibTrans" cxnId="{045921E6-3316-43ED-BD6F-955DDFBBE685}">
      <dgm:prSet/>
      <dgm:spPr/>
      <dgm:t>
        <a:bodyPr/>
        <a:lstStyle/>
        <a:p>
          <a:endParaRPr lang="ru-RU"/>
        </a:p>
      </dgm:t>
    </dgm:pt>
    <dgm:pt modelId="{03F6AC95-C4D6-4BC5-9572-778D275EB697}" type="pres">
      <dgm:prSet presAssocID="{4529BC82-2A44-4F7D-AA12-3441A59193D2}" presName="Name0" presStyleCnt="0">
        <dgm:presLayoutVars>
          <dgm:dir/>
          <dgm:animLvl val="lvl"/>
          <dgm:resizeHandles val="exact"/>
        </dgm:presLayoutVars>
      </dgm:prSet>
      <dgm:spPr/>
    </dgm:pt>
    <dgm:pt modelId="{4955014D-000E-4BD9-87FC-6D5C6F69BC56}" type="pres">
      <dgm:prSet presAssocID="{7DFAB8B5-0191-43A9-93EE-B14058189230}" presName="parTxOnly" presStyleLbl="node1" presStyleIdx="0" presStyleCnt="1" custLinFactNeighborX="-9273">
        <dgm:presLayoutVars>
          <dgm:chMax val="0"/>
          <dgm:chPref val="0"/>
          <dgm:bulletEnabled val="1"/>
        </dgm:presLayoutVars>
      </dgm:prSet>
      <dgm:spPr/>
    </dgm:pt>
  </dgm:ptLst>
  <dgm:cxnLst>
    <dgm:cxn modelId="{237E7D9F-2BAF-4440-9E61-892358F944FD}" type="presOf" srcId="{7DFAB8B5-0191-43A9-93EE-B14058189230}" destId="{4955014D-000E-4BD9-87FC-6D5C6F69BC56}" srcOrd="0" destOrd="0" presId="urn:microsoft.com/office/officeart/2005/8/layout/chevron1"/>
    <dgm:cxn modelId="{045921E6-3316-43ED-BD6F-955DDFBBE685}" srcId="{4529BC82-2A44-4F7D-AA12-3441A59193D2}" destId="{7DFAB8B5-0191-43A9-93EE-B14058189230}" srcOrd="0" destOrd="0" parTransId="{92DA30E1-2A58-42AB-A4BB-614F42787E12}" sibTransId="{4A7D9FBD-1243-427B-8E25-1CEC086922FB}"/>
    <dgm:cxn modelId="{94701FE9-B402-4036-87E4-FD4CD380CC99}" type="presOf" srcId="{4529BC82-2A44-4F7D-AA12-3441A59193D2}" destId="{03F6AC95-C4D6-4BC5-9572-778D275EB697}" srcOrd="0" destOrd="0" presId="urn:microsoft.com/office/officeart/2005/8/layout/chevron1"/>
    <dgm:cxn modelId="{539E2C5A-2364-4F47-9FAD-301E183D784F}" type="presParOf" srcId="{03F6AC95-C4D6-4BC5-9572-778D275EB697}" destId="{4955014D-000E-4BD9-87FC-6D5C6F69BC5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29BC82-2A44-4F7D-AA12-3441A59193D2}" type="doc">
      <dgm:prSet loTypeId="urn:microsoft.com/office/officeart/2005/8/layout/chevron1" loCatId="process" qsTypeId="urn:microsoft.com/office/officeart/2005/8/quickstyle/3d7" qsCatId="3D" csTypeId="urn:microsoft.com/office/officeart/2005/8/colors/accent1_2" csCatId="accent1" phldr="1"/>
      <dgm:spPr/>
    </dgm:pt>
    <dgm:pt modelId="{7DFAB8B5-0191-43A9-93EE-B14058189230}">
      <dgm:prSet phldrT="[Текст]"/>
      <dgm:spPr/>
      <dgm:t>
        <a:bodyPr/>
        <a:lstStyle/>
        <a:p>
          <a:r>
            <a:rPr lang="ru-RU" dirty="0"/>
            <a:t>Дать характеристику всем звукам </a:t>
          </a:r>
        </a:p>
      </dgm:t>
    </dgm:pt>
    <dgm:pt modelId="{92DA30E1-2A58-42AB-A4BB-614F42787E12}" type="parTrans" cxnId="{045921E6-3316-43ED-BD6F-955DDFBBE685}">
      <dgm:prSet/>
      <dgm:spPr/>
      <dgm:t>
        <a:bodyPr/>
        <a:lstStyle/>
        <a:p>
          <a:endParaRPr lang="ru-RU"/>
        </a:p>
      </dgm:t>
    </dgm:pt>
    <dgm:pt modelId="{4A7D9FBD-1243-427B-8E25-1CEC086922FB}" type="sibTrans" cxnId="{045921E6-3316-43ED-BD6F-955DDFBBE685}">
      <dgm:prSet/>
      <dgm:spPr/>
      <dgm:t>
        <a:bodyPr/>
        <a:lstStyle/>
        <a:p>
          <a:endParaRPr lang="ru-RU"/>
        </a:p>
      </dgm:t>
    </dgm:pt>
    <dgm:pt modelId="{03F6AC95-C4D6-4BC5-9572-778D275EB697}" type="pres">
      <dgm:prSet presAssocID="{4529BC82-2A44-4F7D-AA12-3441A59193D2}" presName="Name0" presStyleCnt="0">
        <dgm:presLayoutVars>
          <dgm:dir/>
          <dgm:animLvl val="lvl"/>
          <dgm:resizeHandles val="exact"/>
        </dgm:presLayoutVars>
      </dgm:prSet>
      <dgm:spPr/>
    </dgm:pt>
    <dgm:pt modelId="{4955014D-000E-4BD9-87FC-6D5C6F69BC56}" type="pres">
      <dgm:prSet presAssocID="{7DFAB8B5-0191-43A9-93EE-B14058189230}" presName="parTxOnly" presStyleLbl="node1" presStyleIdx="0" presStyleCnt="1" custLinFactX="-100000" custLinFactNeighborX="-143974" custLinFactNeighborY="-481">
        <dgm:presLayoutVars>
          <dgm:chMax val="0"/>
          <dgm:chPref val="0"/>
          <dgm:bulletEnabled val="1"/>
        </dgm:presLayoutVars>
      </dgm:prSet>
      <dgm:spPr/>
    </dgm:pt>
  </dgm:ptLst>
  <dgm:cxnLst>
    <dgm:cxn modelId="{237E7D9F-2BAF-4440-9E61-892358F944FD}" type="presOf" srcId="{7DFAB8B5-0191-43A9-93EE-B14058189230}" destId="{4955014D-000E-4BD9-87FC-6D5C6F69BC56}" srcOrd="0" destOrd="0" presId="urn:microsoft.com/office/officeart/2005/8/layout/chevron1"/>
    <dgm:cxn modelId="{045921E6-3316-43ED-BD6F-955DDFBBE685}" srcId="{4529BC82-2A44-4F7D-AA12-3441A59193D2}" destId="{7DFAB8B5-0191-43A9-93EE-B14058189230}" srcOrd="0" destOrd="0" parTransId="{92DA30E1-2A58-42AB-A4BB-614F42787E12}" sibTransId="{4A7D9FBD-1243-427B-8E25-1CEC086922FB}"/>
    <dgm:cxn modelId="{94701FE9-B402-4036-87E4-FD4CD380CC99}" type="presOf" srcId="{4529BC82-2A44-4F7D-AA12-3441A59193D2}" destId="{03F6AC95-C4D6-4BC5-9572-778D275EB697}" srcOrd="0" destOrd="0" presId="urn:microsoft.com/office/officeart/2005/8/layout/chevron1"/>
    <dgm:cxn modelId="{539E2C5A-2364-4F47-9FAD-301E183D784F}" type="presParOf" srcId="{03F6AC95-C4D6-4BC5-9572-778D275EB697}" destId="{4955014D-000E-4BD9-87FC-6D5C6F69BC5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29BC82-2A44-4F7D-AA12-3441A59193D2}" type="doc">
      <dgm:prSet loTypeId="urn:microsoft.com/office/officeart/2005/8/layout/chevron1" loCatId="process" qsTypeId="urn:microsoft.com/office/officeart/2005/8/quickstyle/3d7" qsCatId="3D" csTypeId="urn:microsoft.com/office/officeart/2005/8/colors/accent1_2" csCatId="accent1" phldr="1"/>
      <dgm:spPr/>
    </dgm:pt>
    <dgm:pt modelId="{7DFAB8B5-0191-43A9-93EE-B14058189230}">
      <dgm:prSet phldrT="[Текст]"/>
      <dgm:spPr/>
      <dgm:t>
        <a:bodyPr/>
        <a:lstStyle/>
        <a:p>
          <a:r>
            <a:rPr lang="ru-RU" dirty="0"/>
            <a:t>Указать количество звуков и букв</a:t>
          </a:r>
        </a:p>
      </dgm:t>
    </dgm:pt>
    <dgm:pt modelId="{92DA30E1-2A58-42AB-A4BB-614F42787E12}" type="parTrans" cxnId="{045921E6-3316-43ED-BD6F-955DDFBBE685}">
      <dgm:prSet/>
      <dgm:spPr/>
      <dgm:t>
        <a:bodyPr/>
        <a:lstStyle/>
        <a:p>
          <a:endParaRPr lang="ru-RU"/>
        </a:p>
      </dgm:t>
    </dgm:pt>
    <dgm:pt modelId="{4A7D9FBD-1243-427B-8E25-1CEC086922FB}" type="sibTrans" cxnId="{045921E6-3316-43ED-BD6F-955DDFBBE685}">
      <dgm:prSet/>
      <dgm:spPr/>
      <dgm:t>
        <a:bodyPr/>
        <a:lstStyle/>
        <a:p>
          <a:endParaRPr lang="ru-RU"/>
        </a:p>
      </dgm:t>
    </dgm:pt>
    <dgm:pt modelId="{03F6AC95-C4D6-4BC5-9572-778D275EB697}" type="pres">
      <dgm:prSet presAssocID="{4529BC82-2A44-4F7D-AA12-3441A59193D2}" presName="Name0" presStyleCnt="0">
        <dgm:presLayoutVars>
          <dgm:dir/>
          <dgm:animLvl val="lvl"/>
          <dgm:resizeHandles val="exact"/>
        </dgm:presLayoutVars>
      </dgm:prSet>
      <dgm:spPr/>
    </dgm:pt>
    <dgm:pt modelId="{4955014D-000E-4BD9-87FC-6D5C6F69BC56}" type="pres">
      <dgm:prSet presAssocID="{7DFAB8B5-0191-43A9-93EE-B14058189230}" presName="parTxOnly" presStyleLbl="node1" presStyleIdx="0" presStyleCnt="1" custLinFactX="100000" custLinFactY="-86137" custLinFactNeighborX="166788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237E7D9F-2BAF-4440-9E61-892358F944FD}" type="presOf" srcId="{7DFAB8B5-0191-43A9-93EE-B14058189230}" destId="{4955014D-000E-4BD9-87FC-6D5C6F69BC56}" srcOrd="0" destOrd="0" presId="urn:microsoft.com/office/officeart/2005/8/layout/chevron1"/>
    <dgm:cxn modelId="{045921E6-3316-43ED-BD6F-955DDFBBE685}" srcId="{4529BC82-2A44-4F7D-AA12-3441A59193D2}" destId="{7DFAB8B5-0191-43A9-93EE-B14058189230}" srcOrd="0" destOrd="0" parTransId="{92DA30E1-2A58-42AB-A4BB-614F42787E12}" sibTransId="{4A7D9FBD-1243-427B-8E25-1CEC086922FB}"/>
    <dgm:cxn modelId="{94701FE9-B402-4036-87E4-FD4CD380CC99}" type="presOf" srcId="{4529BC82-2A44-4F7D-AA12-3441A59193D2}" destId="{03F6AC95-C4D6-4BC5-9572-778D275EB697}" srcOrd="0" destOrd="0" presId="urn:microsoft.com/office/officeart/2005/8/layout/chevron1"/>
    <dgm:cxn modelId="{539E2C5A-2364-4F47-9FAD-301E183D784F}" type="presParOf" srcId="{03F6AC95-C4D6-4BC5-9572-778D275EB697}" destId="{4955014D-000E-4BD9-87FC-6D5C6F69BC5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29BC82-2A44-4F7D-AA12-3441A59193D2}" type="doc">
      <dgm:prSet loTypeId="urn:microsoft.com/office/officeart/2005/8/layout/chevron1" loCatId="process" qsTypeId="urn:microsoft.com/office/officeart/2005/8/quickstyle/3d7" qsCatId="3D" csTypeId="urn:microsoft.com/office/officeart/2005/8/colors/accent1_2" csCatId="accent1" phldr="1"/>
      <dgm:spPr/>
    </dgm:pt>
    <dgm:pt modelId="{7DFAB8B5-0191-43A9-93EE-B14058189230}">
      <dgm:prSet phldrT="[Текст]"/>
      <dgm:spPr/>
      <dgm:t>
        <a:bodyPr/>
        <a:lstStyle/>
        <a:p>
          <a:r>
            <a:rPr lang="ru-RU" dirty="0"/>
            <a:t>Поставить ударение</a:t>
          </a:r>
        </a:p>
      </dgm:t>
    </dgm:pt>
    <dgm:pt modelId="{92DA30E1-2A58-42AB-A4BB-614F42787E12}" type="parTrans" cxnId="{045921E6-3316-43ED-BD6F-955DDFBBE685}">
      <dgm:prSet/>
      <dgm:spPr/>
      <dgm:t>
        <a:bodyPr/>
        <a:lstStyle/>
        <a:p>
          <a:endParaRPr lang="ru-RU"/>
        </a:p>
      </dgm:t>
    </dgm:pt>
    <dgm:pt modelId="{4A7D9FBD-1243-427B-8E25-1CEC086922FB}" type="sibTrans" cxnId="{045921E6-3316-43ED-BD6F-955DDFBBE685}">
      <dgm:prSet/>
      <dgm:spPr/>
      <dgm:t>
        <a:bodyPr/>
        <a:lstStyle/>
        <a:p>
          <a:endParaRPr lang="ru-RU"/>
        </a:p>
      </dgm:t>
    </dgm:pt>
    <dgm:pt modelId="{03F6AC95-C4D6-4BC5-9572-778D275EB697}" type="pres">
      <dgm:prSet presAssocID="{4529BC82-2A44-4F7D-AA12-3441A59193D2}" presName="Name0" presStyleCnt="0">
        <dgm:presLayoutVars>
          <dgm:dir/>
          <dgm:animLvl val="lvl"/>
          <dgm:resizeHandles val="exact"/>
        </dgm:presLayoutVars>
      </dgm:prSet>
      <dgm:spPr/>
    </dgm:pt>
    <dgm:pt modelId="{4955014D-000E-4BD9-87FC-6D5C6F69BC56}" type="pres">
      <dgm:prSet presAssocID="{7DFAB8B5-0191-43A9-93EE-B14058189230}" presName="parTxOnly" presStyleLbl="node1" presStyleIdx="0" presStyleCnt="1" custLinFactX="100000" custLinFactNeighborX="151141" custLinFactNeighborY="-28648">
        <dgm:presLayoutVars>
          <dgm:chMax val="0"/>
          <dgm:chPref val="0"/>
          <dgm:bulletEnabled val="1"/>
        </dgm:presLayoutVars>
      </dgm:prSet>
      <dgm:spPr/>
    </dgm:pt>
  </dgm:ptLst>
  <dgm:cxnLst>
    <dgm:cxn modelId="{237E7D9F-2BAF-4440-9E61-892358F944FD}" type="presOf" srcId="{7DFAB8B5-0191-43A9-93EE-B14058189230}" destId="{4955014D-000E-4BD9-87FC-6D5C6F69BC56}" srcOrd="0" destOrd="0" presId="urn:microsoft.com/office/officeart/2005/8/layout/chevron1"/>
    <dgm:cxn modelId="{045921E6-3316-43ED-BD6F-955DDFBBE685}" srcId="{4529BC82-2A44-4F7D-AA12-3441A59193D2}" destId="{7DFAB8B5-0191-43A9-93EE-B14058189230}" srcOrd="0" destOrd="0" parTransId="{92DA30E1-2A58-42AB-A4BB-614F42787E12}" sibTransId="{4A7D9FBD-1243-427B-8E25-1CEC086922FB}"/>
    <dgm:cxn modelId="{94701FE9-B402-4036-87E4-FD4CD380CC99}" type="presOf" srcId="{4529BC82-2A44-4F7D-AA12-3441A59193D2}" destId="{03F6AC95-C4D6-4BC5-9572-778D275EB697}" srcOrd="0" destOrd="0" presId="urn:microsoft.com/office/officeart/2005/8/layout/chevron1"/>
    <dgm:cxn modelId="{539E2C5A-2364-4F47-9FAD-301E183D784F}" type="presParOf" srcId="{03F6AC95-C4D6-4BC5-9572-778D275EB697}" destId="{4955014D-000E-4BD9-87FC-6D5C6F69BC5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29BC82-2A44-4F7D-AA12-3441A59193D2}" type="doc">
      <dgm:prSet loTypeId="urn:microsoft.com/office/officeart/2005/8/layout/chevron1" loCatId="process" qsTypeId="urn:microsoft.com/office/officeart/2005/8/quickstyle/3d7" qsCatId="3D" csTypeId="urn:microsoft.com/office/officeart/2005/8/colors/accent1_2" csCatId="accent1" phldr="1"/>
      <dgm:spPr/>
    </dgm:pt>
    <dgm:pt modelId="{7DFAB8B5-0191-43A9-93EE-B14058189230}">
      <dgm:prSet phldrT="[Текст]"/>
      <dgm:spPr/>
      <dgm:t>
        <a:bodyPr/>
        <a:lstStyle/>
        <a:p>
          <a:r>
            <a:rPr lang="ru-RU" dirty="0"/>
            <a:t>Разделить на доступное количество слогов</a:t>
          </a:r>
        </a:p>
      </dgm:t>
    </dgm:pt>
    <dgm:pt modelId="{92DA30E1-2A58-42AB-A4BB-614F42787E12}" type="parTrans" cxnId="{045921E6-3316-43ED-BD6F-955DDFBBE685}">
      <dgm:prSet/>
      <dgm:spPr/>
      <dgm:t>
        <a:bodyPr/>
        <a:lstStyle/>
        <a:p>
          <a:endParaRPr lang="ru-RU"/>
        </a:p>
      </dgm:t>
    </dgm:pt>
    <dgm:pt modelId="{4A7D9FBD-1243-427B-8E25-1CEC086922FB}" type="sibTrans" cxnId="{045921E6-3316-43ED-BD6F-955DDFBBE685}">
      <dgm:prSet/>
      <dgm:spPr/>
      <dgm:t>
        <a:bodyPr/>
        <a:lstStyle/>
        <a:p>
          <a:endParaRPr lang="ru-RU"/>
        </a:p>
      </dgm:t>
    </dgm:pt>
    <dgm:pt modelId="{03F6AC95-C4D6-4BC5-9572-778D275EB697}" type="pres">
      <dgm:prSet presAssocID="{4529BC82-2A44-4F7D-AA12-3441A59193D2}" presName="Name0" presStyleCnt="0">
        <dgm:presLayoutVars>
          <dgm:dir/>
          <dgm:animLvl val="lvl"/>
          <dgm:resizeHandles val="exact"/>
        </dgm:presLayoutVars>
      </dgm:prSet>
      <dgm:spPr/>
    </dgm:pt>
    <dgm:pt modelId="{4955014D-000E-4BD9-87FC-6D5C6F69BC56}" type="pres">
      <dgm:prSet presAssocID="{7DFAB8B5-0191-43A9-93EE-B14058189230}" presName="parTxOnly" presStyleLbl="node1" presStyleIdx="0" presStyleCnt="1" custLinFactX="-100000" custLinFactNeighborX="-143974" custLinFactNeighborY="-481">
        <dgm:presLayoutVars>
          <dgm:chMax val="0"/>
          <dgm:chPref val="0"/>
          <dgm:bulletEnabled val="1"/>
        </dgm:presLayoutVars>
      </dgm:prSet>
      <dgm:spPr/>
    </dgm:pt>
  </dgm:ptLst>
  <dgm:cxnLst>
    <dgm:cxn modelId="{237E7D9F-2BAF-4440-9E61-892358F944FD}" type="presOf" srcId="{7DFAB8B5-0191-43A9-93EE-B14058189230}" destId="{4955014D-000E-4BD9-87FC-6D5C6F69BC56}" srcOrd="0" destOrd="0" presId="urn:microsoft.com/office/officeart/2005/8/layout/chevron1"/>
    <dgm:cxn modelId="{045921E6-3316-43ED-BD6F-955DDFBBE685}" srcId="{4529BC82-2A44-4F7D-AA12-3441A59193D2}" destId="{7DFAB8B5-0191-43A9-93EE-B14058189230}" srcOrd="0" destOrd="0" parTransId="{92DA30E1-2A58-42AB-A4BB-614F42787E12}" sibTransId="{4A7D9FBD-1243-427B-8E25-1CEC086922FB}"/>
    <dgm:cxn modelId="{94701FE9-B402-4036-87E4-FD4CD380CC99}" type="presOf" srcId="{4529BC82-2A44-4F7D-AA12-3441A59193D2}" destId="{03F6AC95-C4D6-4BC5-9572-778D275EB697}" srcOrd="0" destOrd="0" presId="urn:microsoft.com/office/officeart/2005/8/layout/chevron1"/>
    <dgm:cxn modelId="{539E2C5A-2364-4F47-9FAD-301E183D784F}" type="presParOf" srcId="{03F6AC95-C4D6-4BC5-9572-778D275EB697}" destId="{4955014D-000E-4BD9-87FC-6D5C6F69BC5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5014D-000E-4BD9-87FC-6D5C6F69BC56}">
      <dsp:nvSpPr>
        <dsp:cNvPr id="0" name=""/>
        <dsp:cNvSpPr/>
      </dsp:nvSpPr>
      <dsp:spPr>
        <a:xfrm>
          <a:off x="0" y="484110"/>
          <a:ext cx="2723534" cy="10894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Произнести слово, делая правильное ударение</a:t>
          </a:r>
        </a:p>
      </dsp:txBody>
      <dsp:txXfrm>
        <a:off x="544707" y="484110"/>
        <a:ext cx="1634121" cy="10894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5014D-000E-4BD9-87FC-6D5C6F69BC56}">
      <dsp:nvSpPr>
        <dsp:cNvPr id="0" name=""/>
        <dsp:cNvSpPr/>
      </dsp:nvSpPr>
      <dsp:spPr>
        <a:xfrm>
          <a:off x="0" y="478870"/>
          <a:ext cx="2723533" cy="10894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Дать характеристику всем звукам </a:t>
          </a:r>
        </a:p>
      </dsp:txBody>
      <dsp:txXfrm>
        <a:off x="544707" y="478870"/>
        <a:ext cx="1634120" cy="10894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5014D-000E-4BD9-87FC-6D5C6F69BC56}">
      <dsp:nvSpPr>
        <dsp:cNvPr id="0" name=""/>
        <dsp:cNvSpPr/>
      </dsp:nvSpPr>
      <dsp:spPr>
        <a:xfrm>
          <a:off x="0" y="0"/>
          <a:ext cx="2866102" cy="11464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Указать количество звуков и букв</a:t>
          </a:r>
        </a:p>
      </dsp:txBody>
      <dsp:txXfrm>
        <a:off x="573220" y="0"/>
        <a:ext cx="1719662" cy="1146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5014D-000E-4BD9-87FC-6D5C6F69BC56}">
      <dsp:nvSpPr>
        <dsp:cNvPr id="0" name=""/>
        <dsp:cNvSpPr/>
      </dsp:nvSpPr>
      <dsp:spPr>
        <a:xfrm>
          <a:off x="0" y="125254"/>
          <a:ext cx="2723533" cy="10894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Поставить ударение</a:t>
          </a:r>
        </a:p>
      </dsp:txBody>
      <dsp:txXfrm>
        <a:off x="544707" y="125254"/>
        <a:ext cx="1634120" cy="10894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5014D-000E-4BD9-87FC-6D5C6F69BC56}">
      <dsp:nvSpPr>
        <dsp:cNvPr id="0" name=""/>
        <dsp:cNvSpPr/>
      </dsp:nvSpPr>
      <dsp:spPr>
        <a:xfrm>
          <a:off x="0" y="329497"/>
          <a:ext cx="2812020" cy="11248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Разделить на доступное количество слогов</a:t>
          </a:r>
        </a:p>
      </dsp:txBody>
      <dsp:txXfrm>
        <a:off x="562404" y="329497"/>
        <a:ext cx="1687212" cy="1124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D8538-C700-4221-8568-C974E863B745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798A5-2034-4BE0-BA74-D4728027D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31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4E7E5-A802-41AA-9AFE-E510CA86400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36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98644-0115-410E-BF27-ABDE0312E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A58E7D-62B7-46D6-BCB2-112DA7BD6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8DF58C-2C68-490B-A125-14A081F57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D4520B-AEEA-492F-AB12-B014FD82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9DAAA-55B1-4DEC-AFC9-EA999FB6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53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2131F-8F1A-444B-AD55-A370AC703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122E85-75BC-4AF4-B359-3F6F99252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8F3FCB-013E-4D73-B6CE-B8AB77118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5D03A0-87FD-4F12-88C2-8F9BB627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339850-413C-41AE-AEAF-2E15A69EF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00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23CCE94-E878-44EB-A7DA-E29E8CA91F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57BB6A-292F-4446-B62A-9B7EF50A0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F3494-1639-43F2-8E3B-5F6BB624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14EA1-1052-42DC-BB13-4E67962FB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575B8F-AF9A-43EC-862F-B5F942910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68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E06A3-ADE8-4818-BC3A-50FE05F5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7C578D-4CFE-4B71-BDA3-E7E564C0B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72D5-5BF5-4BBA-AFAF-BCEBD13C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0FA10B-E916-4F79-9185-B1E484FD9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E2F1E8-80E0-489C-B951-FB4CD0DC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5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63C9B-7C6F-4B1B-91CE-1E83BD6FC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54D92A-C2F6-4BE0-BCBE-322FF7DBD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82986E-2D12-4D7E-995E-3E7EF1E33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6E4DC6-5D92-401A-A35F-DD86B1D5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A31F0-ECE8-4070-8C54-5D36524A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33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2821-155D-4ABE-A9C8-4AACF1BF6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114526-400C-4489-809F-7F6B1BD7E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A8D6F-2F6B-4FB3-80C8-549B90C87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9BDC49-10C2-46A3-8321-E04C3B9D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5BB6C1-8710-4232-A904-C952E62E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9DA807-47F9-46E5-94A9-860D6CD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9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D0DE9-243A-4DB4-94D8-B0840A43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BE50CB-A0FF-4D10-9672-28D4BA2DC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B0B85D-45EE-44F8-9F3D-1A3E9D058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BA6050-4194-460E-9A66-13A843B8F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66636A-32E1-4F90-9A64-27D1968D6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49358E-10E5-4958-92BE-E9AAAF4DF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95B824-7771-4A9E-84B1-E37FAB1D3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2890E8A-1E98-4B48-8728-280AE85B1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F2F89-293B-4BBA-AB0A-97384BE9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C5D6BF-3AFA-4269-9C58-6896D52E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5687ED-A1FC-44DF-BF55-398AF307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D4F1EE-CA21-4572-BD5C-81BF392AB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7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C2786DE-3EEA-4921-B165-3A39FD21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BB39EA-6845-4629-8B89-8EE320D6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3C3348-C4D4-4938-A735-EE47A8F8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78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E5A50-3C8E-49A9-B927-AF52F855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8DD264-00F6-4B0C-968E-85A902414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735527-DD9C-42F1-B34A-85CAB80F9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DD7B19-0A36-4A23-9696-A4E4B09E4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C55FC8-2677-48E6-9549-DAA53FE1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507C5-6E02-43C9-983F-9A43EA3D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07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D014-C99B-4E58-9D3D-2BEE5101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58431C-DB56-4F8B-A033-63D36BB42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2B07B4-4279-42FF-9877-F1CFF99AD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4A1ADD-33FF-44A0-9801-D94700027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6879FC-6BEB-4ACF-98D5-41F40FF7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230489-C381-466B-AE42-EAD90FB07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37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DF22A-F1F9-4B7D-875E-2AE92E08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F5EAA9-822C-4B52-AB76-7DD934ECC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1D0077-02E9-41B2-AF24-BEEB664DC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CBBB6-0B5F-405E-913A-54DE2FB6C301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D39FDD-6D29-4770-8C91-F5AB559C2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4677B-130B-4419-AF3C-6FD22B5A6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00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1.pn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31" Type="http://schemas.openxmlformats.org/officeDocument/2006/relationships/image" Target="../media/image15.jp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EBE07-7648-432F-89F9-ACFE80FB06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9AC1B5-62B4-4E76-93B3-A2533B8AB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C3A3F5-75F3-4727-8A7B-5CFB003D4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574" y="1661652"/>
            <a:ext cx="10500852" cy="3215149"/>
          </a:xfrm>
          <a:solidFill>
            <a:srgbClr val="73A9DB">
              <a:alpha val="60000"/>
            </a:srgb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accent5">
                    <a:lumMod val="50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Семинар-практикум на тему:</a:t>
            </a:r>
          </a:p>
          <a:p>
            <a:r>
              <a:rPr lang="ru-RU" sz="6600" b="1" dirty="0">
                <a:solidFill>
                  <a:schemeClr val="accent5">
                    <a:lumMod val="50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«Познавательная мозаика для родителей детей с ОВЗ»</a:t>
            </a:r>
            <a:endParaRPr lang="ru-RU" sz="6600" dirty="0">
              <a:solidFill>
                <a:schemeClr val="accent5">
                  <a:lumMod val="50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917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845574" y="203200"/>
            <a:ext cx="10500852" cy="6535337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Как проводится звуковой анализ слова?</a:t>
            </a:r>
            <a:endParaRPr lang="ru-RU" sz="3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Проанализировать слоги по звукам и выложить схемы.</a:t>
            </a:r>
            <a:endParaRPr lang="ru-RU" sz="5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64856D0-CE0D-4A27-A22C-2F74BF17E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13" y="895691"/>
            <a:ext cx="4384573" cy="25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292D9A20-C776-4FA9-80C9-79CBFE652C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334836"/>
              </p:ext>
            </p:extLst>
          </p:nvPr>
        </p:nvGraphicFramePr>
        <p:xfrm>
          <a:off x="2792362" y="3628103"/>
          <a:ext cx="6754761" cy="1671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587">
                  <a:extLst>
                    <a:ext uri="{9D8B030D-6E8A-4147-A177-3AD203B41FA5}">
                      <a16:colId xmlns:a16="http://schemas.microsoft.com/office/drawing/2014/main" val="1783747983"/>
                    </a:ext>
                  </a:extLst>
                </a:gridCol>
                <a:gridCol w="2251587">
                  <a:extLst>
                    <a:ext uri="{9D8B030D-6E8A-4147-A177-3AD203B41FA5}">
                      <a16:colId xmlns:a16="http://schemas.microsoft.com/office/drawing/2014/main" val="3005327790"/>
                    </a:ext>
                  </a:extLst>
                </a:gridCol>
                <a:gridCol w="2251587">
                  <a:extLst>
                    <a:ext uri="{9D8B030D-6E8A-4147-A177-3AD203B41FA5}">
                      <a16:colId xmlns:a16="http://schemas.microsoft.com/office/drawing/2014/main" val="2165197230"/>
                    </a:ext>
                  </a:extLst>
                </a:gridCol>
              </a:tblGrid>
              <a:tr h="1671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281647"/>
                  </a:ext>
                </a:extLst>
              </a:tr>
            </a:tbl>
          </a:graphicData>
        </a:graphic>
      </p:graphicFrame>
      <p:sp>
        <p:nvSpPr>
          <p:cNvPr id="7" name="Овал 6">
            <a:extLst>
              <a:ext uri="{FF2B5EF4-FFF2-40B4-BE49-F238E27FC236}">
                <a16:creationId xmlns:a16="http://schemas.microsoft.com/office/drawing/2014/main" id="{B2D4877F-1324-4F83-9535-251C68BAA489}"/>
              </a:ext>
            </a:extLst>
          </p:cNvPr>
          <p:cNvSpPr/>
          <p:nvPr/>
        </p:nvSpPr>
        <p:spPr>
          <a:xfrm>
            <a:off x="3175819" y="3726426"/>
            <a:ext cx="1573162" cy="1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C48E9A7-CBA4-44BF-8E94-C6DE5A06CC5D}"/>
              </a:ext>
            </a:extLst>
          </p:cNvPr>
          <p:cNvSpPr/>
          <p:nvPr/>
        </p:nvSpPr>
        <p:spPr>
          <a:xfrm>
            <a:off x="5412657" y="3726426"/>
            <a:ext cx="1573162" cy="14453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6AA1510-6969-4052-B582-DCB1FA5FD40D}"/>
              </a:ext>
            </a:extLst>
          </p:cNvPr>
          <p:cNvSpPr/>
          <p:nvPr/>
        </p:nvSpPr>
        <p:spPr>
          <a:xfrm>
            <a:off x="7606480" y="3726426"/>
            <a:ext cx="1573162" cy="1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DDF692F-147E-4BA7-8515-F835940834BB}"/>
              </a:ext>
            </a:extLst>
          </p:cNvPr>
          <p:cNvCxnSpPr/>
          <p:nvPr/>
        </p:nvCxnSpPr>
        <p:spPr>
          <a:xfrm>
            <a:off x="2692400" y="5852160"/>
            <a:ext cx="67157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904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2113935" y="444092"/>
            <a:ext cx="8091950" cy="5946875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A0D362D-E3EE-4C72-B8F7-9FE65298C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26" y="723619"/>
            <a:ext cx="6018747" cy="5410761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C6DF9C-9FCD-4EEA-9F88-F84CC5157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25037"/>
          <a:stretch/>
        </p:blipFill>
        <p:spPr>
          <a:xfrm rot="5400000">
            <a:off x="8095474" y="1784840"/>
            <a:ext cx="4673926" cy="31600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DA166D-D7FB-4FE5-83E9-D975B01922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r="33139"/>
          <a:stretch/>
        </p:blipFill>
        <p:spPr>
          <a:xfrm rot="5400000">
            <a:off x="-333656" y="1553720"/>
            <a:ext cx="3982721" cy="31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3402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A5CA89-ADF3-46B4-BDC3-3C516BAC4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176980" y="444092"/>
            <a:ext cx="11926529" cy="5946875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E5E6F91-AF49-42B7-8FF3-1DB1C07A1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8" y="573318"/>
            <a:ext cx="3372414" cy="350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BA96FF2-5043-49D1-BCB2-3D45A3473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r="26986"/>
          <a:stretch/>
        </p:blipFill>
        <p:spPr bwMode="auto">
          <a:xfrm>
            <a:off x="4391358" y="573318"/>
            <a:ext cx="3384531" cy="350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E96AAC2-20A5-4746-8EE9-1813F17D9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3" t="4118" r="26290" b="9167"/>
          <a:stretch/>
        </p:blipFill>
        <p:spPr bwMode="auto">
          <a:xfrm>
            <a:off x="8121434" y="573318"/>
            <a:ext cx="3587632" cy="35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8DC950A-016B-415B-8BC2-4BBEAA609A22}"/>
              </a:ext>
            </a:extLst>
          </p:cNvPr>
          <p:cNvCxnSpPr/>
          <p:nvPr/>
        </p:nvCxnSpPr>
        <p:spPr>
          <a:xfrm>
            <a:off x="838200" y="5466735"/>
            <a:ext cx="2848897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EA289F4-7E68-4046-8A7B-0A5373DFAEAE}"/>
              </a:ext>
            </a:extLst>
          </p:cNvPr>
          <p:cNvCxnSpPr/>
          <p:nvPr/>
        </p:nvCxnSpPr>
        <p:spPr>
          <a:xfrm>
            <a:off x="4671551" y="5466735"/>
            <a:ext cx="2848897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BE98AC4-66DB-4808-B619-532395387D69}"/>
              </a:ext>
            </a:extLst>
          </p:cNvPr>
          <p:cNvCxnSpPr/>
          <p:nvPr/>
        </p:nvCxnSpPr>
        <p:spPr>
          <a:xfrm>
            <a:off x="8504903" y="5461818"/>
            <a:ext cx="2848897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686FA9E-7E24-4331-8B61-EAEAB4473ADE}"/>
              </a:ext>
            </a:extLst>
          </p:cNvPr>
          <p:cNvCxnSpPr/>
          <p:nvPr/>
        </p:nvCxnSpPr>
        <p:spPr>
          <a:xfrm>
            <a:off x="6096000" y="5034116"/>
            <a:ext cx="0" cy="816078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7649B3D-8A05-455B-8320-141C2F9C9BB5}"/>
              </a:ext>
            </a:extLst>
          </p:cNvPr>
          <p:cNvCxnSpPr/>
          <p:nvPr/>
        </p:nvCxnSpPr>
        <p:spPr>
          <a:xfrm>
            <a:off x="9896168" y="5034116"/>
            <a:ext cx="0" cy="816078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381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A5CA89-ADF3-46B4-BDC3-3C516BAC4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852948" y="444092"/>
            <a:ext cx="10500852" cy="5946875"/>
          </a:xfrm>
          <a:prstGeom prst="rect">
            <a:avLst/>
          </a:prstGeom>
          <a:solidFill>
            <a:srgbClr val="73A9DB">
              <a:alpha val="82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BE201-EBCB-4289-86AF-25FC42385267}"/>
              </a:ext>
            </a:extLst>
          </p:cNvPr>
          <p:cNvSpPr txBox="1"/>
          <p:nvPr/>
        </p:nvSpPr>
        <p:spPr>
          <a:xfrm>
            <a:off x="915628" y="556120"/>
            <a:ext cx="10360743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702030302020204" pitchFamily="66" charset="0"/>
              </a:rPr>
              <a:t>Схема анализа предложения:</a:t>
            </a:r>
            <a:endParaRPr lang="ru-RU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sz="2000" b="1" i="0" u="none" strike="noStrike" dirty="0">
                <a:effectLst/>
                <a:latin typeface="Comic Sans MS" panose="030F0702030302020204" pitchFamily="66" charset="0"/>
              </a:rPr>
              <a:t>Шаг 1.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Читаем предложение, соблюдая паузы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между словами.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1F4E79"/>
                </a:solidFill>
                <a:effectLst/>
                <a:latin typeface="Comic Sans MS" panose="030F0702030302020204" pitchFamily="66" charset="0"/>
              </a:rPr>
              <a:t>Например: У мамы сын.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sz="2000" b="1" i="0" u="none" strike="noStrike" dirty="0">
                <a:effectLst/>
                <a:latin typeface="Comic Sans MS" panose="030F0702030302020204" pitchFamily="66" charset="0"/>
              </a:rPr>
              <a:t>Шаг 2.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Членим предложение на слова, определяя количество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и порядок слов в предложении с помощью вопросов: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«Сколько слов в предложении?» (В предложении три слова.)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«Назови первое слово» (Первое слово «У»)                                        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(Второе слово «мамы», третье слово «сын»)        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                               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sz="2000" b="1" i="0" u="none" strike="noStrike" dirty="0">
                <a:effectLst/>
                <a:latin typeface="Comic Sans MS" panose="030F0702030302020204" pitchFamily="66" charset="0"/>
              </a:rPr>
              <a:t>Шаг 3.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Графически отображаем слова с помощью чёрточек.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Начало предложения имеет выступ вверх.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В конце ставится точка.                                                        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*Имена людей и клички животных имеют выступ вверх.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sz="2000" b="1" i="0" u="none" strike="noStrike" dirty="0">
                <a:solidFill>
                  <a:srgbClr val="1F4E79"/>
                </a:solidFill>
                <a:effectLst/>
                <a:latin typeface="Comic Sans MS" panose="030F0702030302020204" pitchFamily="66" charset="0"/>
              </a:rPr>
              <a:t>У  мамы  сын.                         У мамы сын Вова.  </a:t>
            </a:r>
            <a:r>
              <a:rPr lang="ru-RU" sz="2000" b="0" i="0" u="none" strike="noStrike" dirty="0">
                <a:solidFill>
                  <a:srgbClr val="1F4E79"/>
                </a:solidFill>
                <a:effectLst/>
                <a:latin typeface="Comic Sans MS" panose="030F0702030302020204" pitchFamily="66" charset="0"/>
              </a:rPr>
              <a:t>                                      </a:t>
            </a:r>
            <a:endParaRPr lang="ru-RU" sz="2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sz="2000" b="0" i="0" u="none" strike="noStrike" dirty="0">
                <a:solidFill>
                  <a:srgbClr val="1F4E79"/>
                </a:solidFill>
                <a:effectLst/>
                <a:latin typeface="Comic Sans MS" panose="030F0702030302020204" pitchFamily="66" charset="0"/>
              </a:rPr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BE9FAEB-59E5-4A4E-9F00-241CF23F0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t="37646" r="79639" b="49809"/>
          <a:stretch/>
        </p:blipFill>
        <p:spPr bwMode="auto">
          <a:xfrm>
            <a:off x="915628" y="5312295"/>
            <a:ext cx="884903" cy="8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BE2A0CEE-3BD7-469F-9FBB-3773E135F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3" t="38318" r="58081" b="49137"/>
          <a:stretch/>
        </p:blipFill>
        <p:spPr bwMode="auto">
          <a:xfrm>
            <a:off x="1973209" y="5301360"/>
            <a:ext cx="1360540" cy="8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08D610C-A1D4-4435-B145-CFDD127DC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1" t="38892" r="39231" b="48563"/>
          <a:stretch/>
        </p:blipFill>
        <p:spPr bwMode="auto">
          <a:xfrm>
            <a:off x="3491679" y="5301359"/>
            <a:ext cx="1729250" cy="8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49C7D6-65D3-47E9-A5F4-91D52799A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t="37646" r="79639" b="49809"/>
          <a:stretch/>
        </p:blipFill>
        <p:spPr bwMode="auto">
          <a:xfrm>
            <a:off x="5631425" y="5320790"/>
            <a:ext cx="884903" cy="8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F0B305B-D112-45DB-8D9C-54BC5AA57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3" t="38318" r="58081" b="49137"/>
          <a:stretch/>
        </p:blipFill>
        <p:spPr bwMode="auto">
          <a:xfrm>
            <a:off x="6651213" y="5320707"/>
            <a:ext cx="1360540" cy="8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453A35F-01BB-4556-B545-EF79FCA22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1" t="38892" r="43522" b="48563"/>
          <a:stretch/>
        </p:blipFill>
        <p:spPr bwMode="auto">
          <a:xfrm>
            <a:off x="8146638" y="5320707"/>
            <a:ext cx="1360540" cy="8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484567B-9D08-41E4-838B-138B46842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t="37646" r="72580" b="49809"/>
          <a:stretch/>
        </p:blipFill>
        <p:spPr bwMode="auto">
          <a:xfrm>
            <a:off x="9653433" y="5330313"/>
            <a:ext cx="1491430" cy="8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6AAABB0A-3BAA-45BC-93B7-05D7893B7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4" t="39235" r="37396" b="48220"/>
          <a:stretch/>
        </p:blipFill>
        <p:spPr bwMode="auto">
          <a:xfrm>
            <a:off x="10942689" y="5326807"/>
            <a:ext cx="442452" cy="8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2527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1035828" y="365125"/>
            <a:ext cx="10500852" cy="5946875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BF4C029B-181C-4527-9617-9A64CF18B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46" y="1581785"/>
            <a:ext cx="6165216" cy="4623912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0331323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EBE07-7648-432F-89F9-ACFE80FB06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9AC1B5-62B4-4E76-93B3-A2533B8AB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C3A3F5-75F3-4727-8A7B-5CFB003D4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574" y="2607189"/>
            <a:ext cx="10500852" cy="2269612"/>
          </a:xfrm>
          <a:solidFill>
            <a:srgbClr val="73A9DB">
              <a:alpha val="60000"/>
            </a:srgb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accent5">
                    <a:lumMod val="50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«Подготовка к </a:t>
            </a:r>
            <a:r>
              <a:rPr lang="ru-RU" sz="6600" b="1">
                <a:solidFill>
                  <a:schemeClr val="accent5">
                    <a:lumMod val="50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обучению грамоте»</a:t>
            </a:r>
            <a:endParaRPr lang="ru-RU" sz="6600" dirty="0">
              <a:solidFill>
                <a:schemeClr val="accent5">
                  <a:lumMod val="50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C1A7F9C5-2943-4558-A08F-66B2EBC28592}"/>
              </a:ext>
            </a:extLst>
          </p:cNvPr>
          <p:cNvSpPr txBox="1">
            <a:spLocks/>
          </p:cNvSpPr>
          <p:nvPr/>
        </p:nvSpPr>
        <p:spPr>
          <a:xfrm>
            <a:off x="4916129" y="5735637"/>
            <a:ext cx="6430297" cy="692799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Учитель-логопед: Шульц М.В.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990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2782529" y="206477"/>
            <a:ext cx="7511846" cy="6430297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0CD884F-7300-481B-BBD1-43E366F77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49" y="616738"/>
            <a:ext cx="4060382" cy="5624523"/>
          </a:xfrm>
        </p:spPr>
      </p:pic>
    </p:spTree>
    <p:extLst>
      <p:ext uri="{BB962C8B-B14F-4D97-AF65-F5344CB8AC3E}">
        <p14:creationId xmlns:p14="http://schemas.microsoft.com/office/powerpoint/2010/main" val="40800328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975F3B-C20F-4909-B4D3-DAD27C89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870FFE24-62FB-4E8E-AB76-4E6747331CD0}"/>
              </a:ext>
            </a:extLst>
          </p:cNvPr>
          <p:cNvSpPr txBox="1">
            <a:spLocks/>
          </p:cNvSpPr>
          <p:nvPr/>
        </p:nvSpPr>
        <p:spPr>
          <a:xfrm>
            <a:off x="1740310" y="-6806"/>
            <a:ext cx="8613058" cy="6874636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173869-6916-4772-B0E6-5EA9CD53C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08" y="176980"/>
            <a:ext cx="4908338" cy="6597445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DD9BA59F-5263-4978-9EE1-E9763CED03B7}"/>
              </a:ext>
            </a:extLst>
          </p:cNvPr>
          <p:cNvSpPr/>
          <p:nvPr/>
        </p:nvSpPr>
        <p:spPr>
          <a:xfrm>
            <a:off x="3161071" y="83575"/>
            <a:ext cx="5869858" cy="215326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E7DE2FC-F7EC-43E2-901F-1BC56442DE40}"/>
              </a:ext>
            </a:extLst>
          </p:cNvPr>
          <p:cNvSpPr/>
          <p:nvPr/>
        </p:nvSpPr>
        <p:spPr>
          <a:xfrm>
            <a:off x="3746090" y="2347451"/>
            <a:ext cx="2143432" cy="1428136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1E0B144-3875-467E-8D02-B79C6E091D17}"/>
              </a:ext>
            </a:extLst>
          </p:cNvPr>
          <p:cNvSpPr/>
          <p:nvPr/>
        </p:nvSpPr>
        <p:spPr>
          <a:xfrm>
            <a:off x="3490452" y="3982065"/>
            <a:ext cx="2399070" cy="134701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DC29FE3-E2C2-41DE-B2CC-102834E4971C}"/>
              </a:ext>
            </a:extLst>
          </p:cNvPr>
          <p:cNvSpPr/>
          <p:nvPr/>
        </p:nvSpPr>
        <p:spPr>
          <a:xfrm>
            <a:off x="3807541" y="5363496"/>
            <a:ext cx="1764891" cy="1042221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D1B5FE2-07BA-42A6-9497-AC95C1195E25}"/>
              </a:ext>
            </a:extLst>
          </p:cNvPr>
          <p:cNvSpPr/>
          <p:nvPr/>
        </p:nvSpPr>
        <p:spPr>
          <a:xfrm>
            <a:off x="5889522" y="2262649"/>
            <a:ext cx="2399070" cy="16727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C3EB79C-0904-41A6-B4E2-9120E2810FBB}"/>
              </a:ext>
            </a:extLst>
          </p:cNvPr>
          <p:cNvSpPr/>
          <p:nvPr/>
        </p:nvSpPr>
        <p:spPr>
          <a:xfrm>
            <a:off x="5889522" y="3947653"/>
            <a:ext cx="2605324" cy="134702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DDAE653-2208-4BB0-8ED0-791A6593316D}"/>
              </a:ext>
            </a:extLst>
          </p:cNvPr>
          <p:cNvSpPr/>
          <p:nvPr/>
        </p:nvSpPr>
        <p:spPr>
          <a:xfrm>
            <a:off x="5780950" y="5294673"/>
            <a:ext cx="2713896" cy="119216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149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A5CA89-ADF3-46B4-BDC3-3C516BAC4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838200" y="4060179"/>
            <a:ext cx="10500852" cy="2320955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1.Игра «Сигнальщики» </a:t>
            </a:r>
            <a:r>
              <a:rPr lang="ru-RU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(из ряда звуков, из ряда слогов, из ряда слов).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Я буду называть звук. Если в начале слова слышится твёрдый звук, нужно поднять синий квадратик, если мягкий – зелёный.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BE6FA8-529B-460C-8C08-6D4E914B50FB}"/>
              </a:ext>
            </a:extLst>
          </p:cNvPr>
          <p:cNvSpPr/>
          <p:nvPr/>
        </p:nvSpPr>
        <p:spPr>
          <a:xfrm>
            <a:off x="7882661" y="233007"/>
            <a:ext cx="1848465" cy="1789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4EC0C02-0C86-4096-AB99-7AA493591553}"/>
              </a:ext>
            </a:extLst>
          </p:cNvPr>
          <p:cNvSpPr/>
          <p:nvPr/>
        </p:nvSpPr>
        <p:spPr>
          <a:xfrm>
            <a:off x="9984655" y="233007"/>
            <a:ext cx="1848465" cy="17898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545CFD-FB51-40F4-AC57-FEC046ED9897}"/>
              </a:ext>
            </a:extLst>
          </p:cNvPr>
          <p:cNvSpPr/>
          <p:nvPr/>
        </p:nvSpPr>
        <p:spPr>
          <a:xfrm>
            <a:off x="5696388" y="233006"/>
            <a:ext cx="1936955" cy="17898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32FE421-C2E5-4BB8-928E-BF26BDFA5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3"/>
          <a:stretch/>
        </p:blipFill>
        <p:spPr bwMode="auto">
          <a:xfrm rot="21039930">
            <a:off x="134625" y="620785"/>
            <a:ext cx="2077100" cy="27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2914F3FA-13FE-4280-A9D3-EB4BBEFFE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9" t="3221" r="11936" b="1582"/>
          <a:stretch/>
        </p:blipFill>
        <p:spPr bwMode="auto">
          <a:xfrm rot="532780">
            <a:off x="1708355" y="620472"/>
            <a:ext cx="2074606" cy="27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25A32C19-6BA9-4E86-9A6F-A25CA55E6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2" t="8316" r="25420" b="20717"/>
          <a:stretch/>
        </p:blipFill>
        <p:spPr bwMode="auto">
          <a:xfrm rot="1583813">
            <a:off x="2845207" y="994120"/>
            <a:ext cx="2076696" cy="28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17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A5CA89-ADF3-46B4-BDC3-3C516BAC4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852948" y="4011561"/>
            <a:ext cx="10500852" cy="2300439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2.Игра «Покажи картинку на определённый звук» </a:t>
            </a: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(умение слышать звук в начале слова).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Я буду называть звуки, а Вы отбирать соответствующую картинку.</a:t>
            </a:r>
          </a:p>
          <a:p>
            <a:endParaRPr lang="ru-RU" dirty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F85C926A-1CD5-4293-A029-DC7B9C9184A2}"/>
              </a:ext>
            </a:extLst>
          </p:cNvPr>
          <p:cNvSpPr txBox="1">
            <a:spLocks/>
          </p:cNvSpPr>
          <p:nvPr/>
        </p:nvSpPr>
        <p:spPr>
          <a:xfrm>
            <a:off x="867696" y="656330"/>
            <a:ext cx="10500852" cy="2657558"/>
          </a:xfrm>
          <a:prstGeom prst="rect">
            <a:avLst/>
          </a:prstGeom>
          <a:solidFill>
            <a:srgbClr val="73A9DB">
              <a:alpha val="69804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D27CDAE-E904-4245-93E9-5A6E7859E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96" y="1250249"/>
            <a:ext cx="2616964" cy="161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B6980B0B-5FBB-47DB-B5EA-671AC4206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36" y="919499"/>
            <a:ext cx="2990702" cy="2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4153C009-0D42-4266-845D-54A42282B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38" y="797147"/>
            <a:ext cx="2304067" cy="23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70E7BA9A-CAA8-417A-BBD4-E5BDE86CF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998" y="572322"/>
            <a:ext cx="2657558" cy="26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711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871D38D-A6CD-43D2-A20D-095996552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59" y="2105052"/>
            <a:ext cx="7623081" cy="379248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5093108" y="2350797"/>
            <a:ext cx="6575323" cy="1995061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3. </a:t>
            </a:r>
            <a:r>
              <a:rPr lang="ru-RU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Игра «Звуковые домики»</a:t>
            </a:r>
          </a:p>
          <a:p>
            <a:pPr marL="0" indent="0" algn="ctr">
              <a:buNone/>
            </a:pP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Определить место звука С в словах: </a:t>
            </a:r>
            <a:r>
              <a:rPr lang="ru-RU" sz="2200" i="1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сад, сосулька</a:t>
            </a: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</a:t>
            </a:r>
            <a:r>
              <a:rPr lang="ru-RU" sz="2200" i="1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абрикос</a:t>
            </a: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</a:t>
            </a:r>
            <a:r>
              <a:rPr lang="ru-RU" sz="2200" i="1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свистов </a:t>
            </a: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и т.д. </a:t>
            </a:r>
          </a:p>
          <a:p>
            <a:pPr marL="0" indent="0" algn="ctr">
              <a:buNone/>
            </a:pP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(в начале</a:t>
            </a:r>
            <a:r>
              <a:rPr lang="en-US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</a:t>
            </a: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 середине</a:t>
            </a:r>
            <a:r>
              <a:rPr lang="en-US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</a:t>
            </a: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 конце</a:t>
            </a:r>
            <a:r>
              <a:rPr lang="en-US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)</a:t>
            </a: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ru-RU" sz="2200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097D0F-4068-495A-B3E1-D2CFFE204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3" y="4740524"/>
            <a:ext cx="3781512" cy="18813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4B9C17-CD90-4D7B-98FE-6CEA92544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3" y="2605009"/>
            <a:ext cx="3781512" cy="18813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D4556A-D76F-47C8-9DAA-904558FE4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0" y="425205"/>
            <a:ext cx="3870535" cy="19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810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3DF58131-1F81-486E-8F53-FD5B04281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71744"/>
              </p:ext>
            </p:extLst>
          </p:nvPr>
        </p:nvGraphicFramePr>
        <p:xfrm>
          <a:off x="884902" y="1027906"/>
          <a:ext cx="6142704" cy="1648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568">
                  <a:extLst>
                    <a:ext uri="{9D8B030D-6E8A-4147-A177-3AD203B41FA5}">
                      <a16:colId xmlns:a16="http://schemas.microsoft.com/office/drawing/2014/main" val="950292047"/>
                    </a:ext>
                  </a:extLst>
                </a:gridCol>
                <a:gridCol w="2047568">
                  <a:extLst>
                    <a:ext uri="{9D8B030D-6E8A-4147-A177-3AD203B41FA5}">
                      <a16:colId xmlns:a16="http://schemas.microsoft.com/office/drawing/2014/main" val="3503710355"/>
                    </a:ext>
                  </a:extLst>
                </a:gridCol>
                <a:gridCol w="2047568">
                  <a:extLst>
                    <a:ext uri="{9D8B030D-6E8A-4147-A177-3AD203B41FA5}">
                      <a16:colId xmlns:a16="http://schemas.microsoft.com/office/drawing/2014/main" val="2087738328"/>
                    </a:ext>
                  </a:extLst>
                </a:gridCol>
              </a:tblGrid>
              <a:tr h="16481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428814"/>
                  </a:ext>
                </a:extLst>
              </a:tr>
            </a:tbl>
          </a:graphicData>
        </a:graphic>
      </p:graphicFrame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7027606" y="2880852"/>
            <a:ext cx="5056239" cy="2568524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Игра «Место звука в слове». </a:t>
            </a:r>
            <a:r>
              <a:rPr lang="ru-RU" sz="2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 схеме укажите место звука в слове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91098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454B8F-FDDE-46F1-9F39-E0F93AC2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6669B-B197-46D6-A0FA-5E40B91A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434" y="178302"/>
            <a:ext cx="8911687" cy="1280890"/>
          </a:xfrm>
          <a:solidFill>
            <a:srgbClr val="73A9DB">
              <a:alpha val="8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  <a:t>Порядок разбора слова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3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:a16="http://schemas.microsoft.com/office/drawing/2014/main" id="{2E33827E-12C5-40B6-8C0D-CFC3EDDA3952}"/>
              </a:ext>
            </a:extLst>
          </p:cNvPr>
          <p:cNvGraphicFramePr>
            <a:graphicFrameLocks/>
          </p:cNvGraphicFramePr>
          <p:nvPr/>
        </p:nvGraphicFramePr>
        <p:xfrm>
          <a:off x="115994" y="1442648"/>
          <a:ext cx="2723534" cy="2057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Объект 5">
            <a:extLst>
              <a:ext uri="{FF2B5EF4-FFF2-40B4-BE49-F238E27FC236}">
                <a16:creationId xmlns:a16="http://schemas.microsoft.com/office/drawing/2014/main" id="{883694CF-6502-4037-AB04-A19B81C402E1}"/>
              </a:ext>
            </a:extLst>
          </p:cNvPr>
          <p:cNvGraphicFramePr>
            <a:graphicFrameLocks/>
          </p:cNvGraphicFramePr>
          <p:nvPr/>
        </p:nvGraphicFramePr>
        <p:xfrm>
          <a:off x="2325330" y="1424333"/>
          <a:ext cx="2723533" cy="2057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3" name="Объект 5">
            <a:extLst>
              <a:ext uri="{FF2B5EF4-FFF2-40B4-BE49-F238E27FC236}">
                <a16:creationId xmlns:a16="http://schemas.microsoft.com/office/drawing/2014/main" id="{C836B4DB-4812-4D53-A41E-AF8B9BC53F40}"/>
              </a:ext>
            </a:extLst>
          </p:cNvPr>
          <p:cNvGraphicFramePr>
            <a:graphicFrameLocks/>
          </p:cNvGraphicFramePr>
          <p:nvPr/>
        </p:nvGraphicFramePr>
        <p:xfrm>
          <a:off x="9325898" y="1875506"/>
          <a:ext cx="2866102" cy="1349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4" name="Объект 5">
            <a:extLst>
              <a:ext uri="{FF2B5EF4-FFF2-40B4-BE49-F238E27FC236}">
                <a16:creationId xmlns:a16="http://schemas.microsoft.com/office/drawing/2014/main" id="{37823CC6-EA1B-4D28-BF32-145B617C599D}"/>
              </a:ext>
            </a:extLst>
          </p:cNvPr>
          <p:cNvGraphicFramePr>
            <a:graphicFrameLocks/>
          </p:cNvGraphicFramePr>
          <p:nvPr/>
        </p:nvGraphicFramePr>
        <p:xfrm>
          <a:off x="7039899" y="1769747"/>
          <a:ext cx="2723533" cy="196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5" name="Объект 5">
            <a:extLst>
              <a:ext uri="{FF2B5EF4-FFF2-40B4-BE49-F238E27FC236}">
                <a16:creationId xmlns:a16="http://schemas.microsoft.com/office/drawing/2014/main" id="{E769EAA6-E91F-4ED9-AEB6-D5BB72775CD3}"/>
              </a:ext>
            </a:extLst>
          </p:cNvPr>
          <p:cNvGraphicFramePr>
            <a:graphicFrameLocks/>
          </p:cNvGraphicFramePr>
          <p:nvPr/>
        </p:nvGraphicFramePr>
        <p:xfrm>
          <a:off x="4689989" y="1574153"/>
          <a:ext cx="2812020" cy="1794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D36C8F-B983-4764-8CEE-C940AC2A74C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6" y="3127128"/>
            <a:ext cx="2430360" cy="36325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3DD163-4C4D-41FF-B105-DC7EDC9D1FE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29" y="3107584"/>
            <a:ext cx="2702527" cy="36325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5B9CE2-B4D2-41E7-B8A1-77E1F0C00B41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r="14274"/>
          <a:stretch/>
        </p:blipFill>
        <p:spPr>
          <a:xfrm>
            <a:off x="6223818" y="3107584"/>
            <a:ext cx="5672351" cy="36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21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2" grpId="0">
        <p:bldAsOne/>
      </p:bldGraphic>
      <p:bldGraphic spid="13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345</Words>
  <Application>Microsoft Office PowerPoint</Application>
  <PresentationFormat>Широкоэкранный</PresentationFormat>
  <Paragraphs>52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Порядок разбора слова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 Шульц</dc:creator>
  <cp:lastModifiedBy>Маргарита Шульц</cp:lastModifiedBy>
  <cp:revision>18</cp:revision>
  <dcterms:created xsi:type="dcterms:W3CDTF">2023-12-04T08:42:15Z</dcterms:created>
  <dcterms:modified xsi:type="dcterms:W3CDTF">2023-12-07T10:39:36Z</dcterms:modified>
</cp:coreProperties>
</file>