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1" r:id="rId2"/>
    <p:sldId id="295" r:id="rId3"/>
    <p:sldId id="296" r:id="rId4"/>
    <p:sldId id="297" r:id="rId5"/>
    <p:sldId id="298" r:id="rId6"/>
    <p:sldId id="286" r:id="rId7"/>
    <p:sldId id="287" r:id="rId8"/>
    <p:sldId id="282" r:id="rId9"/>
    <p:sldId id="283" r:id="rId10"/>
    <p:sldId id="264" r:id="rId11"/>
    <p:sldId id="288" r:id="rId12"/>
    <p:sldId id="289" r:id="rId13"/>
    <p:sldId id="257" r:id="rId14"/>
    <p:sldId id="262" r:id="rId15"/>
    <p:sldId id="265" r:id="rId16"/>
    <p:sldId id="290" r:id="rId17"/>
    <p:sldId id="291" r:id="rId18"/>
    <p:sldId id="292" r:id="rId19"/>
    <p:sldId id="268" r:id="rId20"/>
    <p:sldId id="293" r:id="rId21"/>
    <p:sldId id="294" r:id="rId22"/>
    <p:sldId id="29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30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1DD1D-D2A6-475F-B9EB-61374A802CF8}" type="datetimeFigureOut">
              <a:rPr lang="ru-RU" smtClean="0"/>
              <a:pPr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51B34-579B-47AB-8674-4D37512FC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шаблоны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37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357166"/>
            <a:ext cx="751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«Детский сад № 5 № «Реченька» г. Орска»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571612"/>
            <a:ext cx="792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«Музыкальная деятельность как один из компонентов приобщения к основам безопасности жизнедеятельности детей дошкольного возраста»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4143380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Опыт работы </a:t>
            </a:r>
          </a:p>
          <a:p>
            <a:pPr algn="ctr"/>
            <a:r>
              <a:rPr lang="ru-RU" sz="2000" b="1" dirty="0" smtClean="0"/>
              <a:t>Немцовой О.М.</a:t>
            </a:r>
          </a:p>
          <a:p>
            <a:pPr algn="ctr"/>
            <a:r>
              <a:rPr lang="ru-RU" sz="2000" b="1" dirty="0" smtClean="0"/>
              <a:t>музыкального руководителя </a:t>
            </a:r>
          </a:p>
          <a:p>
            <a:pPr algn="ctr"/>
            <a:r>
              <a:rPr lang="ru-RU" sz="2000" b="1" dirty="0" smtClean="0"/>
              <a:t>высшей квалификационной категории.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2022 г.           </a:t>
            </a:r>
          </a:p>
          <a:p>
            <a:pPr algn="ctr"/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"/>
            <a:ext cx="9144000" cy="6991350"/>
          </a:xfrm>
          <a:prstGeom prst="rect">
            <a:avLst/>
          </a:prstGeom>
          <a:noFill/>
        </p:spPr>
      </p:pic>
      <p:pic>
        <p:nvPicPr>
          <p:cNvPr id="4101" name="Picture 5" descr="C:\Users\Пользователь\Desktop\мультпросмотр\20190823_0942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04711" cy="3267376"/>
          </a:xfrm>
          <a:prstGeom prst="rect">
            <a:avLst/>
          </a:prstGeom>
          <a:noFill/>
        </p:spPr>
      </p:pic>
      <p:pic>
        <p:nvPicPr>
          <p:cNvPr id="4103" name="Picture 7" descr="C:\Users\Пользователь\Desktop\мультпросмотр\20200828_0947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357298"/>
            <a:ext cx="4500562" cy="3191470"/>
          </a:xfrm>
          <a:prstGeom prst="rect">
            <a:avLst/>
          </a:prstGeom>
          <a:noFill/>
        </p:spPr>
      </p:pic>
      <p:pic>
        <p:nvPicPr>
          <p:cNvPr id="4104" name="Picture 8" descr="C:\Users\Пользователь\Desktop\мультпросмотр\i (2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6190"/>
            <a:ext cx="4714908" cy="307181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714876" y="35716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429124" y="0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Просмотр мультфильмов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3286124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ПДД «Кто едет в машине?»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628" y="785794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«КОШКИН ДОМ»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190" y="614364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571501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«ФИКСИКИ»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i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714619"/>
            <a:ext cx="2571768" cy="4039773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i 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785926"/>
            <a:ext cx="3000396" cy="3945201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i (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285860"/>
            <a:ext cx="2661642" cy="39290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488" y="357166"/>
            <a:ext cx="4071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Летнее развлечение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         «ПОМОГИ РОМАШКЕ»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663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Раздел «Ребёнок и природа»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"/>
            <a:ext cx="9144000" cy="6991350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DSC001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571480"/>
            <a:ext cx="3571900" cy="2530489"/>
          </a:xfrm>
          <a:prstGeom prst="rect">
            <a:avLst/>
          </a:prstGeom>
          <a:noFill/>
        </p:spPr>
      </p:pic>
      <p:pic>
        <p:nvPicPr>
          <p:cNvPr id="6148" name="Picture 4" descr="C:\Users\Пользователь\Desktop\DSC001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14290"/>
            <a:ext cx="2643206" cy="2927600"/>
          </a:xfrm>
          <a:prstGeom prst="rect">
            <a:avLst/>
          </a:prstGeom>
          <a:noFill/>
        </p:spPr>
      </p:pic>
      <p:pic>
        <p:nvPicPr>
          <p:cNvPr id="6149" name="Picture 5" descr="C:\Users\Пользователь\Desktop\20200821_1042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697052"/>
            <a:ext cx="4178739" cy="3018096"/>
          </a:xfrm>
          <a:prstGeom prst="rect">
            <a:avLst/>
          </a:prstGeom>
          <a:noFill/>
        </p:spPr>
      </p:pic>
      <p:pic>
        <p:nvPicPr>
          <p:cNvPr id="6150" name="Picture 6" descr="C:\Users\Пользователь\Desktop\20200821_1030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650694"/>
            <a:ext cx="2714644" cy="32073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0"/>
            <a:ext cx="671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Экологическое </a:t>
            </a:r>
            <a:r>
              <a:rPr lang="ru-RU" sz="2000" b="1" dirty="0" smtClean="0">
                <a:solidFill>
                  <a:srgbClr val="7030A0"/>
                </a:solidFill>
              </a:rPr>
              <a:t>          «День рождение Березки»</a:t>
            </a:r>
          </a:p>
          <a:p>
            <a:r>
              <a:rPr lang="ru-RU" sz="2000" b="1" dirty="0" smtClean="0"/>
              <a:t>Развлечение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430" y="4714884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Злючка-</a:t>
            </a:r>
          </a:p>
          <a:p>
            <a:r>
              <a:rPr lang="ru-RU" sz="2000" b="1" dirty="0" smtClean="0"/>
              <a:t>колючка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28794" y="3143248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                           </a:t>
            </a:r>
            <a:r>
              <a:rPr lang="ru-RU" sz="2000" b="1" dirty="0" smtClean="0">
                <a:solidFill>
                  <a:srgbClr val="00B050"/>
                </a:solidFill>
              </a:rPr>
              <a:t>«В поисках Лета»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i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0"/>
            <a:ext cx="4163785" cy="3429002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i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857364"/>
            <a:ext cx="4286278" cy="321471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29124" y="214290"/>
            <a:ext cx="4714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</a:t>
            </a:r>
            <a:r>
              <a:rPr lang="ru-RU" sz="2400" dirty="0" smtClean="0"/>
              <a:t>Познавательный досуг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« </a:t>
            </a:r>
            <a:r>
              <a:rPr lang="ru-RU" sz="2800" dirty="0" err="1" smtClean="0">
                <a:solidFill>
                  <a:srgbClr val="0070C0"/>
                </a:solidFill>
              </a:rPr>
              <a:t>Фиксики</a:t>
            </a:r>
            <a:r>
              <a:rPr lang="ru-RU" sz="2800" dirty="0" smtClean="0">
                <a:solidFill>
                  <a:srgbClr val="0070C0"/>
                </a:solidFill>
              </a:rPr>
              <a:t> в гостях у ребят».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0562" y="5572140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Безопасность  при использовании  домашних электроприборов.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21429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Раздел  «Ребенок дома» 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DSCF09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4429124" cy="3614855"/>
          </a:xfrm>
          <a:prstGeom prst="rect">
            <a:avLst/>
          </a:prstGeom>
          <a:noFill/>
        </p:spPr>
      </p:pic>
      <p:pic>
        <p:nvPicPr>
          <p:cNvPr id="5125" name="Picture 5" descr="C:\Users\Пользователь\Desktop\DSCF09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204" y="3071810"/>
            <a:ext cx="4932796" cy="3786190"/>
          </a:xfrm>
          <a:prstGeom prst="rect">
            <a:avLst/>
          </a:prstGeom>
          <a:noFill/>
        </p:spPr>
      </p:pic>
      <p:pic>
        <p:nvPicPr>
          <p:cNvPr id="5127" name="Picture 7" descr="C:\Users\Пользователь\Desktop\DSCF09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786190"/>
            <a:ext cx="2393412" cy="307181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1" y="57148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ПОСТАНОВКА </a:t>
            </a:r>
          </a:p>
          <a:p>
            <a:r>
              <a:rPr lang="ru-RU" sz="2000" b="1" dirty="0" smtClean="0"/>
              <a:t>         НА ПОЖАРНУЮ ТЕМАТИКУ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          «НЕ ИГРАЙТЕ С ОГНЁМ»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IMG-2dd6a467380c19923991c2936d4c37dd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642918"/>
            <a:ext cx="2695575" cy="3714750"/>
          </a:xfrm>
          <a:prstGeom prst="rect">
            <a:avLst/>
          </a:prstGeom>
          <a:noFill/>
        </p:spPr>
      </p:pic>
      <p:pic>
        <p:nvPicPr>
          <p:cNvPr id="8196" name="Picture 4" descr="C:\Users\Пользователь\Desktop\пожаркаРимма\IMG_20190327_1004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3918403" cy="3071834"/>
          </a:xfrm>
          <a:prstGeom prst="rect">
            <a:avLst/>
          </a:prstGeom>
          <a:noFill/>
        </p:spPr>
      </p:pic>
      <p:pic>
        <p:nvPicPr>
          <p:cNvPr id="8197" name="Picture 5" descr="C:\Users\Пользователь\Desktop\пожаркаРимма\IMG_20190327_1043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8993"/>
            <a:ext cx="2928926" cy="3008703"/>
          </a:xfrm>
          <a:prstGeom prst="rect">
            <a:avLst/>
          </a:prstGeom>
          <a:noFill/>
        </p:spPr>
      </p:pic>
      <p:pic>
        <p:nvPicPr>
          <p:cNvPr id="8198" name="Picture 6" descr="C:\Users\Пользователь\Desktop\IMG-4664df1a5c5d11490fe2eadd2b9ddebd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1785926"/>
            <a:ext cx="2984351" cy="2571768"/>
          </a:xfrm>
          <a:prstGeom prst="rect">
            <a:avLst/>
          </a:prstGeom>
          <a:noFill/>
        </p:spPr>
      </p:pic>
      <p:pic>
        <p:nvPicPr>
          <p:cNvPr id="8199" name="Picture 7" descr="C:\Users\Пользователь\Desktop\IMG-30c1c15cea7f7316f5ddc206c17f41cd-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4295775"/>
            <a:ext cx="3457575" cy="25622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28992" y="214290"/>
            <a:ext cx="279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ИГРОВАЯ ПРОГРАММА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1000108"/>
            <a:ext cx="3357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«ШКОЛА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ЮНЫХ   ПОЖАРНЫХ»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7170" name="Picture 2" descr="C:\Users\Пользователь\Desktop\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785794"/>
            <a:ext cx="4731984" cy="3268224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488"/>
            <a:ext cx="3957419" cy="2143140"/>
          </a:xfrm>
          <a:prstGeom prst="rect">
            <a:avLst/>
          </a:prstGeom>
          <a:noFill/>
        </p:spPr>
      </p:pic>
      <p:pic>
        <p:nvPicPr>
          <p:cNvPr id="7172" name="Picture 4" descr="C:\Users\Пользователь\Desktop\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44" y="4000502"/>
            <a:ext cx="4309480" cy="2857498"/>
          </a:xfrm>
          <a:prstGeom prst="rect">
            <a:avLst/>
          </a:prstGeom>
          <a:noFill/>
        </p:spPr>
      </p:pic>
      <p:pic>
        <p:nvPicPr>
          <p:cNvPr id="7173" name="Picture 5" descr="C:\Users\Пользователь\Desktop\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357694"/>
            <a:ext cx="3735189" cy="22860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71670" y="0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                                </a:t>
            </a:r>
            <a:r>
              <a:rPr lang="ru-RU" sz="2400" b="1" dirty="0" smtClean="0">
                <a:solidFill>
                  <a:srgbClr val="7030A0"/>
                </a:solidFill>
              </a:rPr>
              <a:t>Тематический  досуг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              «Как Незнайка в пожарные готовился»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12291" name="Picture 3" descr="C:\Users\Пользователь\Desktop\CAM049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44497"/>
            <a:ext cx="3929090" cy="2946818"/>
          </a:xfrm>
          <a:prstGeom prst="rect">
            <a:avLst/>
          </a:prstGeom>
          <a:noFill/>
        </p:spPr>
      </p:pic>
      <p:pic>
        <p:nvPicPr>
          <p:cNvPr id="12292" name="Picture 4" descr="C:\Users\Пользователь\Desktop\201 микро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714752"/>
            <a:ext cx="4572032" cy="2714644"/>
          </a:xfrm>
          <a:prstGeom prst="rect">
            <a:avLst/>
          </a:prstGeom>
          <a:noFill/>
        </p:spPr>
      </p:pic>
      <p:pic>
        <p:nvPicPr>
          <p:cNvPr id="12293" name="Picture 5" descr="C:\Users\Пользователь\Desktop\р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0"/>
            <a:ext cx="2209800" cy="3067050"/>
          </a:xfrm>
          <a:prstGeom prst="rect">
            <a:avLst/>
          </a:prstGeom>
          <a:noFill/>
        </p:spPr>
      </p:pic>
      <p:pic>
        <p:nvPicPr>
          <p:cNvPr id="12294" name="Picture 6" descr="C:\Users\Пользователь\Desktop\IMG_20190819_105424_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236426"/>
            <a:ext cx="3714776" cy="2508071"/>
          </a:xfrm>
          <a:prstGeom prst="rect">
            <a:avLst/>
          </a:prstGeom>
          <a:noFill/>
        </p:spPr>
      </p:pic>
      <p:pic>
        <p:nvPicPr>
          <p:cNvPr id="12296" name="Picture 8" descr="C:\Users\Пользователь\Desktop\IMG_20190819_104004_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0"/>
            <a:ext cx="2206601" cy="32896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00364" y="214290"/>
            <a:ext cx="4000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Оздоровительный досуг</a:t>
            </a:r>
          </a:p>
          <a:p>
            <a:r>
              <a:rPr lang="ru-RU" sz="2000" b="1" dirty="0" smtClean="0"/>
              <a:t>«Путешествие в страну Здоровья»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5206" y="635795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МИКРОБ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321468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Доктор ПИЛЮЛЬКИН»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00364" y="63805"/>
            <a:ext cx="302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Раздел «</a:t>
            </a:r>
            <a:r>
              <a:rPr lang="ru-RU" b="1" dirty="0">
                <a:solidFill>
                  <a:srgbClr val="7030A0"/>
                </a:solidFill>
              </a:rPr>
              <a:t>З</a:t>
            </a:r>
            <a:r>
              <a:rPr lang="ru-RU" b="1" dirty="0" smtClean="0">
                <a:solidFill>
                  <a:srgbClr val="7030A0"/>
                </a:solidFill>
              </a:rPr>
              <a:t>доровье ребенка»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esktop\20220708_095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-1"/>
            <a:ext cx="1978028" cy="3583151"/>
          </a:xfrm>
          <a:prstGeom prst="rect">
            <a:avLst/>
          </a:prstGeom>
          <a:noFill/>
        </p:spPr>
      </p:pic>
      <p:pic>
        <p:nvPicPr>
          <p:cNvPr id="13316" name="Picture 4" descr="C:\Users\Пользователь\Desktop\20220708_0952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876"/>
            <a:ext cx="3740193" cy="3286124"/>
          </a:xfrm>
          <a:prstGeom prst="rect">
            <a:avLst/>
          </a:prstGeom>
          <a:noFill/>
        </p:spPr>
      </p:pic>
      <p:pic>
        <p:nvPicPr>
          <p:cNvPr id="13317" name="Picture 5" descr="C:\Users\Пользователь\Desktop\DSCN23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29066"/>
            <a:ext cx="3618362" cy="2714644"/>
          </a:xfrm>
          <a:prstGeom prst="rect">
            <a:avLst/>
          </a:prstGeom>
          <a:noFill/>
        </p:spPr>
      </p:pic>
      <p:pic>
        <p:nvPicPr>
          <p:cNvPr id="13318" name="Picture 6" descr="C:\Users\Пользователь\Desktop\DSCN23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1071546"/>
            <a:ext cx="2328954" cy="2428892"/>
          </a:xfrm>
          <a:prstGeom prst="rect">
            <a:avLst/>
          </a:prstGeom>
          <a:noFill/>
        </p:spPr>
      </p:pic>
      <p:pic>
        <p:nvPicPr>
          <p:cNvPr id="13319" name="Picture 7" descr="C:\Users\Пользователь\Desktop\DSC_117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1428736"/>
            <a:ext cx="2571769" cy="19944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71670" y="357166"/>
            <a:ext cx="3553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     Спортивное развлечение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«Айболит спешит на помощь»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91350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2014-09-19 11.37.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210046"/>
            <a:ext cx="4065055" cy="2647954"/>
          </a:xfrm>
          <a:prstGeom prst="rect">
            <a:avLst/>
          </a:prstGeom>
          <a:noFill/>
        </p:spPr>
      </p:pic>
      <p:pic>
        <p:nvPicPr>
          <p:cNvPr id="9220" name="Picture 4" descr="C:\Users\Пользователь\Desktop\2014-09-19 11.29.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109403"/>
            <a:ext cx="4071966" cy="2748597"/>
          </a:xfrm>
          <a:prstGeom prst="rect">
            <a:avLst/>
          </a:prstGeom>
          <a:noFill/>
        </p:spPr>
      </p:pic>
      <p:pic>
        <p:nvPicPr>
          <p:cNvPr id="9221" name="Picture 5" descr="C:\Users\Пользователь\Desktop\2014-09-19 11.14.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643050"/>
            <a:ext cx="4071966" cy="2358213"/>
          </a:xfrm>
          <a:prstGeom prst="rect">
            <a:avLst/>
          </a:prstGeom>
          <a:noFill/>
        </p:spPr>
      </p:pic>
      <p:pic>
        <p:nvPicPr>
          <p:cNvPr id="9222" name="Picture 6" descr="C:\Users\Пользователь\Desktop\2014-09-19 11.33.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928670"/>
            <a:ext cx="4000528" cy="30003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71670" y="697943"/>
            <a:ext cx="2510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Развлечение по ПДД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86380" y="428604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«МЫ ПО ГОРОДУ ИДЁМ»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88640"/>
            <a:ext cx="390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7030A0"/>
                </a:solidFill>
              </a:rPr>
              <a:t>Раздел «Ребенок</a:t>
            </a:r>
            <a:r>
              <a:rPr lang="ru-RU" dirty="0" smtClean="0">
                <a:solidFill>
                  <a:srgbClr val="7030A0"/>
                </a:solidFill>
              </a:rPr>
              <a:t>  </a:t>
            </a:r>
            <a:r>
              <a:rPr lang="ru-RU" b="1" dirty="0" smtClean="0">
                <a:solidFill>
                  <a:srgbClr val="7030A0"/>
                </a:solidFill>
              </a:rPr>
              <a:t>на улицах города»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5" y="548680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Сохранение здоровья детей и формирование у них культуры безопасного, ответственного поведения в отношении своей жизни и здоровья на сегодняшний день рассматриваются как одна из основных задач системы образования.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828" y="4077072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5578" y="2060848"/>
            <a:ext cx="792088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Музыка и безопасность </a:t>
            </a:r>
            <a:r>
              <a:rPr lang="ru-RU" dirty="0"/>
              <a:t>– казалось бы, несовместимые направления образовательной деятельности, но в соответствии с Федеральными Государственными Образовательными Стандартами Дошкольного Образования в рамках интеграции образовательных областей мы обязаны объединить эти направления. Поэтому формирование основ культуры безопасности мы интегрируем и в музыкальную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0112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CAM049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4095747" cy="3071810"/>
          </a:xfrm>
          <a:prstGeom prst="rect">
            <a:avLst/>
          </a:prstGeom>
          <a:noFill/>
        </p:spPr>
      </p:pic>
      <p:pic>
        <p:nvPicPr>
          <p:cNvPr id="11268" name="Picture 4" descr="C:\Users\Пользователь\Desktop\CAM049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32"/>
            <a:ext cx="4064000" cy="3048000"/>
          </a:xfrm>
          <a:prstGeom prst="rect">
            <a:avLst/>
          </a:prstGeom>
          <a:noFill/>
        </p:spPr>
      </p:pic>
      <p:pic>
        <p:nvPicPr>
          <p:cNvPr id="11269" name="Picture 5" descr="C:\Users\Пользователь\Desktop\CAM049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072066" y="4013232"/>
            <a:ext cx="3651814" cy="2844767"/>
          </a:xfrm>
          <a:prstGeom prst="rect">
            <a:avLst/>
          </a:prstGeom>
          <a:noFill/>
        </p:spPr>
      </p:pic>
      <p:pic>
        <p:nvPicPr>
          <p:cNvPr id="11271" name="Picture 7" descr="C:\Users\Пользователь\Desktop\CAM049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214686"/>
            <a:ext cx="4068758" cy="34546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3406" y="0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Развлечение по ПДД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     «Наш друг – </a:t>
            </a:r>
            <a:r>
              <a:rPr lang="ru-RU" sz="2000" b="1" dirty="0" err="1" smtClean="0">
                <a:solidFill>
                  <a:srgbClr val="FF0000"/>
                </a:solidFill>
              </a:rPr>
              <a:t>Светофорчик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esktop\20220708_0938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90952"/>
            <a:ext cx="4246134" cy="2867048"/>
          </a:xfrm>
          <a:prstGeom prst="rect">
            <a:avLst/>
          </a:prstGeom>
          <a:noFill/>
        </p:spPr>
      </p:pic>
      <p:pic>
        <p:nvPicPr>
          <p:cNvPr id="10244" name="Picture 4" descr="C:\Users\Пользователь\Desktop\20220708_0937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214818"/>
            <a:ext cx="4114470" cy="2643182"/>
          </a:xfrm>
          <a:prstGeom prst="rect">
            <a:avLst/>
          </a:prstGeom>
          <a:noFill/>
        </p:spPr>
      </p:pic>
      <p:pic>
        <p:nvPicPr>
          <p:cNvPr id="10245" name="Picture 5" descr="C:\Users\Пользователь\Desktop\20220708_0959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357298"/>
            <a:ext cx="4143372" cy="2643206"/>
          </a:xfrm>
          <a:prstGeom prst="rect">
            <a:avLst/>
          </a:prstGeom>
          <a:noFill/>
        </p:spPr>
      </p:pic>
      <p:pic>
        <p:nvPicPr>
          <p:cNvPr id="10246" name="Picture 6" descr="C:\Users\Пользователь\Desktop\20220708_1005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643050"/>
            <a:ext cx="4351414" cy="22761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3108" y="357166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Развлечение    </a:t>
            </a:r>
            <a:r>
              <a:rPr lang="ru-RU" sz="2000" b="1" dirty="0" smtClean="0">
                <a:solidFill>
                  <a:srgbClr val="C00000"/>
                </a:solidFill>
              </a:rPr>
              <a:t>«ДОРОЖНАЯ АЗБУКА»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аблоны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37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582341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Таким образом, </a:t>
            </a:r>
            <a:r>
              <a:rPr lang="ru-RU" dirty="0">
                <a:solidFill>
                  <a:prstClr val="black"/>
                </a:solidFill>
              </a:rPr>
              <a:t>музыкальная деятельность создает необходимые условия для формирования нравственных качеств личности ребенка, закладывает первоначальные основы общей культуры детей. Музыкальное сопровождение различных видов деятельности по формированию безопасного поведения дошкольников представляет ни с чем не сравнимые возможности для решения задач образовательно-воспитательного процесса путем более глубокого эмоционального восприятия </a:t>
            </a:r>
            <a:r>
              <a:rPr lang="ru-RU" dirty="0" smtClean="0">
                <a:solidFill>
                  <a:prstClr val="black"/>
                </a:solidFill>
              </a:rPr>
              <a:t>материала.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вгустовка\Новая папка (4)\b9a7b71fccfc4c5651de8b5004784452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26988"/>
            <a:ext cx="9199563" cy="69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аблоны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378" cy="6858000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23528" y="-268270"/>
            <a:ext cx="8534752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Основными задачами</a:t>
            </a:r>
            <a:r>
              <a:rPr lang="ru-RU" sz="28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 использования музыки для формирования безопасного поведения дошкольников </a:t>
            </a:r>
            <a:r>
              <a:rPr lang="ru-RU" sz="2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являются: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акцентирование внимания детей на возможных опасных ситуациях;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активизация мыслительной деятельности, повышение качества усвоения знаний;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воспитание стремления к выполнению правил и норм безопасного поведения;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вызов эмоционального отклика на полученную 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39204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аблоны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378" cy="6858000"/>
          </a:xfrm>
          <a:prstGeom prst="rect">
            <a:avLst/>
          </a:prstGeom>
          <a:noFill/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85720" y="0"/>
            <a:ext cx="857256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7030A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Формы организации </a:t>
            </a:r>
            <a:r>
              <a:rPr lang="ru-RU" sz="24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деятельности по формированию основ безопасности у детей дошкольного возраста с использованием музыки:</a:t>
            </a:r>
            <a:endParaRPr lang="ru-RU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специальное прослушивание музыкальных произведений или их фрагментов с анализом услышанного;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 smtClean="0">
              <a:solidFill>
                <a:prstClr val="black"/>
              </a:solidFill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музыкальное сопровождение организованной деятельности по основам безопасного поведения (характер музыки соответствует характеру передаваемой информации: опасная ситуация – тревожная музыка);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театрализованная деятельность;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заучивание песен на тему </a:t>
            </a:r>
            <a:r>
              <a:rPr lang="ru-RU" sz="2000" i="1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«безопасности»</a:t>
            </a: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 с последующим пением;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инсценировка песен, танцы;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музыкальные развлечения по теме </a:t>
            </a:r>
            <a:r>
              <a:rPr lang="ru-RU" sz="2000" i="1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«Безопасность»</a:t>
            </a:r>
            <a:r>
              <a:rPr lang="ru-RU" sz="20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аблоны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37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-910649"/>
            <a:ext cx="8568952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программа</a:t>
            </a:r>
            <a:endParaRPr lang="ru-RU" b="1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ОСНОВЫ БЕЗОПАСНОСТИ ДЕТЕЙ ДОШКОЛЬНОГО ВОЗРАСТА»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Р. Б. </a:t>
            </a:r>
            <a:r>
              <a:rPr lang="ru-RU" sz="2400" b="1" dirty="0" err="1">
                <a:solidFill>
                  <a:srgbClr val="FF0000"/>
                </a:solidFill>
              </a:rPr>
              <a:t>Стеркина</a:t>
            </a:r>
            <a:r>
              <a:rPr lang="ru-RU" sz="2400" b="1" dirty="0">
                <a:solidFill>
                  <a:srgbClr val="FF0000"/>
                </a:solidFill>
              </a:rPr>
              <a:t>, Н. Н. Авдеева, О. Л. </a:t>
            </a:r>
            <a:r>
              <a:rPr lang="ru-RU" sz="2400" b="1" dirty="0" smtClean="0">
                <a:solidFill>
                  <a:srgbClr val="FF0000"/>
                </a:solidFill>
              </a:rPr>
              <a:t>Князева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Цель программы </a:t>
            </a:r>
            <a:r>
              <a:rPr lang="ru-RU" dirty="0">
                <a:solidFill>
                  <a:prstClr val="black"/>
                </a:solidFill>
              </a:rPr>
              <a:t>– воспитание у ребенка навыков адекватного поведения в различных неожиданных ситуациях, самостоятельности и ответственности за свое поведение.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Задачи: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Формирование </a:t>
            </a:r>
            <a:r>
              <a:rPr lang="ru-RU" dirty="0">
                <a:solidFill>
                  <a:prstClr val="black"/>
                </a:solidFill>
              </a:rPr>
              <a:t>ценностей здорового образа жизни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2.   Формирование </a:t>
            </a:r>
            <a:r>
              <a:rPr lang="ru-RU" dirty="0">
                <a:solidFill>
                  <a:prstClr val="black"/>
                </a:solidFill>
              </a:rPr>
              <a:t>основ безопасного поведения во дворе, на улице, в </a:t>
            </a:r>
            <a:r>
              <a:rPr lang="ru-RU" dirty="0" smtClean="0">
                <a:solidFill>
                  <a:prstClr val="black"/>
                </a:solidFill>
              </a:rPr>
              <a:t>    общественном </a:t>
            </a:r>
            <a:r>
              <a:rPr lang="ru-RU" dirty="0">
                <a:solidFill>
                  <a:prstClr val="black"/>
                </a:solidFill>
              </a:rPr>
              <a:t>транспорте.</a:t>
            </a:r>
          </a:p>
          <a:p>
            <a:pPr marL="342900" indent="-342900">
              <a:buFontTx/>
              <a:buAutoNum type="arabicPeriod" startAt="3"/>
            </a:pPr>
            <a:r>
              <a:rPr lang="ru-RU" dirty="0" smtClean="0">
                <a:solidFill>
                  <a:prstClr val="black"/>
                </a:solidFill>
              </a:rPr>
              <a:t>Формирование </a:t>
            </a:r>
            <a:r>
              <a:rPr lang="ru-RU" dirty="0">
                <a:solidFill>
                  <a:prstClr val="black"/>
                </a:solidFill>
              </a:rPr>
              <a:t>знаний об осторожном обращении с опасными предметами и правильном поведении при контактах с незнакомыми людьми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Разделы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Ребенок и другие люди»,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Ребенок и природа»,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Ребенок дома»,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Здоровье ребенка»,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Эмоциональное благополучие ребенка»,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Ребенок на улице».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6991350"/>
          </a:xfrm>
          <a:prstGeom prst="rect">
            <a:avLst/>
          </a:prstGeom>
          <a:noFill/>
        </p:spPr>
      </p:pic>
      <p:pic>
        <p:nvPicPr>
          <p:cNvPr id="4101" name="Picture 5" descr="C:\Users\Пользователь\Desktop\i (15)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452812"/>
            <a:ext cx="5000660" cy="2405188"/>
          </a:xfrm>
          <a:prstGeom prst="rect">
            <a:avLst/>
          </a:prstGeom>
          <a:noFill/>
        </p:spPr>
      </p:pic>
      <p:pic>
        <p:nvPicPr>
          <p:cNvPr id="4104" name="Picture 8" descr="C:\Users\Пользователь\Desktop\20220708_10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428868"/>
            <a:ext cx="3500462" cy="2357454"/>
          </a:xfrm>
          <a:prstGeom prst="rect">
            <a:avLst/>
          </a:prstGeom>
          <a:noFill/>
        </p:spPr>
      </p:pic>
      <p:pic>
        <p:nvPicPr>
          <p:cNvPr id="4106" name="Picture 10" descr="C:\Users\Пользователь\Desktop\песн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143116"/>
            <a:ext cx="3857652" cy="2143140"/>
          </a:xfrm>
          <a:prstGeom prst="rect">
            <a:avLst/>
          </a:prstGeom>
          <a:noFill/>
        </p:spPr>
      </p:pic>
      <p:pic>
        <p:nvPicPr>
          <p:cNvPr id="4108" name="Picture 12" descr="C:\Users\Пользователь\Desktop\танец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0"/>
            <a:ext cx="3214710" cy="241103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786182" y="264318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0"/>
            <a:ext cx="17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Формы работы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00826" y="285728"/>
            <a:ext cx="166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«ТАНЕЦ ОГНЯ»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074" y="1428736"/>
            <a:ext cx="292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               Песня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«Отважные пожарные»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000240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282" y="4857760"/>
            <a:ext cx="192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«Песенка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Дорожных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знаков»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мультпросмотр\20190823_0942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3939682" y="-89083210"/>
            <a:ext cx="43891200" cy="29932522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флешмоб\i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929066"/>
            <a:ext cx="3786214" cy="274686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флешмоб\20220708_0948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071546"/>
            <a:ext cx="4214841" cy="2428892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CAM049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929066"/>
            <a:ext cx="4214842" cy="2685798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esktop\флешмоб\1 июн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0"/>
            <a:ext cx="3857625" cy="28098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3438" y="357166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ФЛЕШМОБ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133350"/>
            <a:ext cx="9501222" cy="6991350"/>
          </a:xfrm>
          <a:prstGeom prst="rect">
            <a:avLst/>
          </a:prstGeom>
          <a:noFill/>
        </p:spPr>
      </p:pic>
      <p:pic>
        <p:nvPicPr>
          <p:cNvPr id="15363" name="Picture 3" descr="C:\Users\Пользователь\Desktop\IMG-99cd52ac4c99a1403b5053d17d0e063d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00042"/>
            <a:ext cx="4348278" cy="3078121"/>
          </a:xfrm>
          <a:prstGeom prst="rect">
            <a:avLst/>
          </a:prstGeom>
          <a:noFill/>
        </p:spPr>
      </p:pic>
      <p:pic>
        <p:nvPicPr>
          <p:cNvPr id="15364" name="Picture 4" descr="C:\Users\Пользователь\Desktop\CAM049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2571744"/>
            <a:ext cx="4181085" cy="3071818"/>
          </a:xfrm>
          <a:prstGeom prst="rect">
            <a:avLst/>
          </a:prstGeom>
          <a:noFill/>
        </p:spPr>
      </p:pic>
      <p:pic>
        <p:nvPicPr>
          <p:cNvPr id="15365" name="Picture 5" descr="C:\Users\Пользователь\Desktop\20220708_1003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857628"/>
            <a:ext cx="4506277" cy="23320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714488"/>
            <a:ext cx="4007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Подвижные игры с музыкой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15016"/>
            <a:ext cx="414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   ИГРА</a:t>
            </a:r>
            <a:r>
              <a:rPr lang="ru-RU" b="1" dirty="0" smtClean="0"/>
              <a:t>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«КРАСНЫЙ, ЖЕЛТЫЙ, ЗЕЛЕНЫЙ»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38" y="6357958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ИГРА         </a:t>
            </a:r>
            <a:r>
              <a:rPr lang="ru-RU" sz="2000" b="1" dirty="0" smtClean="0">
                <a:solidFill>
                  <a:srgbClr val="C00000"/>
                </a:solidFill>
              </a:rPr>
              <a:t>«ПЕРЕКРЁСТОК»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7686" y="0"/>
            <a:ext cx="366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ИГРА     </a:t>
            </a:r>
            <a:r>
              <a:rPr lang="ru-RU" sz="2000" b="1" dirty="0" smtClean="0">
                <a:solidFill>
                  <a:srgbClr val="C00000"/>
                </a:solidFill>
              </a:rPr>
              <a:t>«ЛОВКИЙ ПОЖАРНЫЙ»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черновик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91350"/>
          </a:xfrm>
          <a:prstGeom prst="rect">
            <a:avLst/>
          </a:prstGeom>
          <a:noFill/>
        </p:spPr>
      </p:pic>
      <p:pic>
        <p:nvPicPr>
          <p:cNvPr id="14339" name="Picture 3" descr="C:\Users\Пользователь\Desktop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1908" y="3929066"/>
            <a:ext cx="5112092" cy="3122224"/>
          </a:xfrm>
          <a:prstGeom prst="rect">
            <a:avLst/>
          </a:prstGeom>
          <a:noFill/>
        </p:spPr>
      </p:pic>
      <p:pic>
        <p:nvPicPr>
          <p:cNvPr id="14340" name="Picture 4" descr="C:\Users\Пользователь\Desktop\социум\терем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857232"/>
            <a:ext cx="3714776" cy="2467767"/>
          </a:xfrm>
          <a:prstGeom prst="rect">
            <a:avLst/>
          </a:prstGeom>
          <a:noFill/>
        </p:spPr>
      </p:pic>
      <p:pic>
        <p:nvPicPr>
          <p:cNvPr id="14341" name="Picture 5" descr="C:\Users\Пользователь\Desktop\поросят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857364"/>
            <a:ext cx="3286148" cy="1785950"/>
          </a:xfrm>
          <a:prstGeom prst="rect">
            <a:avLst/>
          </a:prstGeom>
          <a:noFill/>
        </p:spPr>
      </p:pic>
      <p:pic>
        <p:nvPicPr>
          <p:cNvPr id="14342" name="Picture 6" descr="C:\Users\Пользователь\Desktop\козлят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941742"/>
            <a:ext cx="2357454" cy="29162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32" y="571480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ТЕАТРАЛИЗАЦИЯ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72132" y="0"/>
            <a:ext cx="11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72132" y="357166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«ТЕРЕМОК»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4" y="4429132"/>
            <a:ext cx="146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   « ВОЛК 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     И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СЕМЕРО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 КОЗЛЯТ»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0232" y="1714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928794" y="1428736"/>
            <a:ext cx="309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«ТРИ   ПОРОСЁНКА»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5852" y="18466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Раздел «Ребёнок и другие люди»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532</Words>
  <Application>Microsoft Office PowerPoint</Application>
  <PresentationFormat>Экран (4:3)</PresentationFormat>
  <Paragraphs>120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Lenovo</cp:lastModifiedBy>
  <cp:revision>83</cp:revision>
  <dcterms:created xsi:type="dcterms:W3CDTF">2022-09-12T15:51:51Z</dcterms:created>
  <dcterms:modified xsi:type="dcterms:W3CDTF">2022-09-14T10:59:52Z</dcterms:modified>
</cp:coreProperties>
</file>