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6" r:id="rId4"/>
    <p:sldId id="297" r:id="rId5"/>
    <p:sldId id="258" r:id="rId6"/>
    <p:sldId id="290" r:id="rId7"/>
    <p:sldId id="292" r:id="rId8"/>
    <p:sldId id="259" r:id="rId9"/>
    <p:sldId id="269" r:id="rId10"/>
    <p:sldId id="260" r:id="rId11"/>
    <p:sldId id="287" r:id="rId12"/>
    <p:sldId id="289" r:id="rId13"/>
    <p:sldId id="266" r:id="rId14"/>
    <p:sldId id="270" r:id="rId15"/>
    <p:sldId id="271" r:id="rId16"/>
    <p:sldId id="272" r:id="rId17"/>
    <p:sldId id="277" r:id="rId18"/>
    <p:sldId id="278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F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60"/>
  </p:normalViewPr>
  <p:slideViewPr>
    <p:cSldViewPr>
      <p:cViewPr varScale="1">
        <p:scale>
          <a:sx n="81" d="100"/>
          <a:sy n="81" d="100"/>
        </p:scale>
        <p:origin x="-145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6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571612"/>
            <a:ext cx="885828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Формирование предпосылок функциональной грамотности у детей старшего дошкольного возраста через квест — </a:t>
            </a: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технологию.</a:t>
            </a:r>
            <a:endParaRPr lang="ru-RU" sz="4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algn="r">
              <a:defRPr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Подготовила: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itchFamily="66" charset="0"/>
            </a:endParaRPr>
          </a:p>
          <a:p>
            <a:pPr algn="r"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воспитатель высшей </a:t>
            </a:r>
          </a:p>
          <a:p>
            <a:pPr algn="r"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квалификационной категории </a:t>
            </a:r>
          </a:p>
          <a:p>
            <a:pPr algn="r"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Шадрина Л.Н.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57166"/>
            <a:ext cx="8786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5 «Реченька» г. Орска»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16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642918"/>
            <a:ext cx="767407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2800" b="1" u="sng" dirty="0">
                <a:solidFill>
                  <a:srgbClr val="C00000"/>
                </a:solidFill>
              </a:rPr>
              <a:t>Форма  </a:t>
            </a:r>
            <a:r>
              <a:rPr lang="ru-RU" sz="2800" b="1" u="sng" dirty="0" smtClean="0">
                <a:solidFill>
                  <a:srgbClr val="C00000"/>
                </a:solidFill>
              </a:rPr>
              <a:t>проведения:</a:t>
            </a:r>
            <a:endParaRPr lang="ru-RU" sz="2800" b="1" u="sng" dirty="0">
              <a:solidFill>
                <a:srgbClr val="C00000"/>
              </a:solidFill>
            </a:endParaRPr>
          </a:p>
          <a:p>
            <a:pPr indent="457200"/>
            <a:r>
              <a:rPr lang="ru-RU" sz="2800" dirty="0">
                <a:solidFill>
                  <a:srgbClr val="002060"/>
                </a:solidFill>
              </a:rPr>
              <a:t>С</a:t>
            </a:r>
            <a:r>
              <a:rPr lang="ru-RU" sz="2800" dirty="0" smtClean="0">
                <a:solidFill>
                  <a:srgbClr val="002060"/>
                </a:solidFill>
              </a:rPr>
              <a:t>оревнования</a:t>
            </a:r>
            <a:r>
              <a:rPr lang="ru-RU" sz="2800" dirty="0">
                <a:solidFill>
                  <a:srgbClr val="002060"/>
                </a:solidFill>
              </a:rPr>
              <a:t>, путешествия (</a:t>
            </a:r>
            <a:r>
              <a:rPr lang="ru-RU" sz="2800" dirty="0" err="1">
                <a:solidFill>
                  <a:srgbClr val="002060"/>
                </a:solidFill>
              </a:rPr>
              <a:t>бродилки</a:t>
            </a:r>
            <a:r>
              <a:rPr lang="ru-RU" sz="2800" dirty="0" smtClean="0">
                <a:solidFill>
                  <a:srgbClr val="002060"/>
                </a:solidFill>
              </a:rPr>
              <a:t>), поиск, </a:t>
            </a:r>
            <a:r>
              <a:rPr lang="ru-RU" sz="2800" dirty="0">
                <a:solidFill>
                  <a:srgbClr val="002060"/>
                </a:solidFill>
              </a:rPr>
              <a:t>исследования, эксперименты, проекты…</a:t>
            </a:r>
          </a:p>
          <a:p>
            <a:pPr indent="457200" algn="ctr"/>
            <a:endParaRPr lang="ru-RU" sz="2800" b="1" u="sng" dirty="0">
              <a:solidFill>
                <a:srgbClr val="FF0000"/>
              </a:solidFill>
            </a:endParaRPr>
          </a:p>
          <a:p>
            <a:pPr indent="457200" algn="ctr"/>
            <a:r>
              <a:rPr lang="ru-RU" sz="2800" b="1" u="sng" dirty="0">
                <a:solidFill>
                  <a:srgbClr val="C00000"/>
                </a:solidFill>
              </a:rPr>
              <a:t>Место  </a:t>
            </a:r>
            <a:r>
              <a:rPr lang="ru-RU" sz="2800" b="1" u="sng" dirty="0" smtClean="0">
                <a:solidFill>
                  <a:srgbClr val="C00000"/>
                </a:solidFill>
              </a:rPr>
              <a:t>проведения:</a:t>
            </a:r>
            <a:endParaRPr lang="ru-RU" sz="2800" b="1" u="sng" dirty="0">
              <a:solidFill>
                <a:srgbClr val="C00000"/>
              </a:solidFill>
            </a:endParaRPr>
          </a:p>
          <a:p>
            <a:pPr indent="457200"/>
            <a:r>
              <a:rPr lang="ru-RU" sz="2800" dirty="0">
                <a:solidFill>
                  <a:srgbClr val="002060"/>
                </a:solidFill>
              </a:rPr>
              <a:t>В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замкнутом помещении - в группе, в зале, на </a:t>
            </a:r>
            <a:r>
              <a:rPr lang="ru-RU" sz="2800" dirty="0" smtClean="0">
                <a:solidFill>
                  <a:srgbClr val="002060"/>
                </a:solidFill>
              </a:rPr>
              <a:t>территории </a:t>
            </a:r>
            <a:r>
              <a:rPr lang="ru-RU" sz="2800" dirty="0">
                <a:solidFill>
                  <a:srgbClr val="002060"/>
                </a:solidFill>
              </a:rPr>
              <a:t>детского </a:t>
            </a:r>
            <a:r>
              <a:rPr lang="ru-RU" sz="2800" dirty="0" smtClean="0">
                <a:solidFill>
                  <a:srgbClr val="002060"/>
                </a:solidFill>
              </a:rPr>
              <a:t>сада; </a:t>
            </a:r>
            <a:r>
              <a:rPr lang="ru-RU" sz="2800" dirty="0" err="1">
                <a:solidFill>
                  <a:srgbClr val="002060"/>
                </a:solidFill>
              </a:rPr>
              <a:t>квесты</a:t>
            </a:r>
            <a:r>
              <a:rPr lang="ru-RU" sz="2800" dirty="0">
                <a:solidFill>
                  <a:srgbClr val="002060"/>
                </a:solidFill>
              </a:rPr>
              <a:t> на </a:t>
            </a:r>
            <a:r>
              <a:rPr lang="ru-RU" sz="2800" dirty="0" smtClean="0">
                <a:solidFill>
                  <a:srgbClr val="002060"/>
                </a:solidFill>
              </a:rPr>
              <a:t>природе, </a:t>
            </a:r>
            <a:r>
              <a:rPr lang="ru-RU" sz="2800" dirty="0">
                <a:solidFill>
                  <a:srgbClr val="002060"/>
                </a:solidFill>
              </a:rPr>
              <a:t>на участке в процессе  </a:t>
            </a:r>
            <a:r>
              <a:rPr lang="ru-RU" sz="2800" dirty="0" smtClean="0">
                <a:solidFill>
                  <a:srgbClr val="002060"/>
                </a:solidFill>
              </a:rPr>
              <a:t>экскурсии; за </a:t>
            </a:r>
            <a:r>
              <a:rPr lang="ru-RU" sz="2800" dirty="0">
                <a:solidFill>
                  <a:srgbClr val="002060"/>
                </a:solidFill>
              </a:rPr>
              <a:t>пределами детского </a:t>
            </a:r>
            <a:r>
              <a:rPr lang="ru-RU" sz="2800" dirty="0" smtClean="0">
                <a:solidFill>
                  <a:srgbClr val="002060"/>
                </a:solidFill>
              </a:rPr>
              <a:t>сада.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16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785794"/>
            <a:ext cx="81439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2800" b="1" u="sng" dirty="0">
                <a:solidFill>
                  <a:srgbClr val="C00000"/>
                </a:solidFill>
              </a:rPr>
              <a:t>ОБРАЗОВАТЕЛЬНЫЕ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002060"/>
                </a:solidFill>
              </a:rPr>
              <a:t>квесты</a:t>
            </a:r>
            <a:r>
              <a:rPr lang="ru-RU" sz="2800" dirty="0">
                <a:solidFill>
                  <a:srgbClr val="002060"/>
                </a:solidFill>
              </a:rPr>
              <a:t> в детском </a:t>
            </a:r>
            <a:r>
              <a:rPr lang="ru-RU" sz="2800" dirty="0" smtClean="0">
                <a:solidFill>
                  <a:srgbClr val="002060"/>
                </a:solidFill>
              </a:rPr>
              <a:t>саду должны </a:t>
            </a:r>
            <a:r>
              <a:rPr lang="ru-RU" sz="2800" dirty="0">
                <a:solidFill>
                  <a:srgbClr val="002060"/>
                </a:solidFill>
              </a:rPr>
              <a:t>выполнять не  только развлекательную функцию, а </a:t>
            </a:r>
            <a:r>
              <a:rPr lang="ru-RU" sz="2800" b="1" u="sng" dirty="0">
                <a:solidFill>
                  <a:srgbClr val="C00000"/>
                </a:solidFill>
              </a:rPr>
              <a:t>реализовывать образовательные  задачи!</a:t>
            </a:r>
          </a:p>
          <a:p>
            <a:pPr marL="137160" indent="0" algn="ctr">
              <a:buNone/>
            </a:pPr>
            <a:endParaRPr lang="ru-RU" sz="2800" b="1" u="sng" dirty="0">
              <a:solidFill>
                <a:srgbClr val="C00000"/>
              </a:solidFill>
            </a:endParaRPr>
          </a:p>
          <a:p>
            <a:pPr marL="137160" indent="0" algn="ctr">
              <a:buNone/>
            </a:pPr>
            <a:r>
              <a:rPr lang="ru-RU" sz="2800" b="1" u="sng" dirty="0">
                <a:solidFill>
                  <a:srgbClr val="C00000"/>
                </a:solidFill>
              </a:rPr>
              <a:t>С этой целью необходим четкий подбор заданий.</a:t>
            </a:r>
          </a:p>
        </p:txBody>
      </p:sp>
      <p:pic>
        <p:nvPicPr>
          <p:cNvPr id="7" name="Рисунок 6" descr="C:\Users\Марина.Марина-ПК\Desktop\фото к квесту\квест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463450"/>
            <a:ext cx="3528392" cy="32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6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928794" y="357166"/>
            <a:ext cx="5786478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Проведение </a:t>
            </a:r>
            <a:r>
              <a:rPr lang="ru-RU" sz="4800" b="1" dirty="0" err="1">
                <a:solidFill>
                  <a:srgbClr val="C00000"/>
                </a:solidFill>
                <a:latin typeface="Monotype Corsiva" pitchFamily="66" charset="0"/>
              </a:rPr>
              <a:t>квеста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00100" y="1500174"/>
            <a:ext cx="2143140" cy="107157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проблемно - игровой ситуации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000100" y="2928934"/>
            <a:ext cx="1928826" cy="71438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Задание 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071538" y="4214818"/>
            <a:ext cx="1857388" cy="85725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Процесс 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1142976" y="5500702"/>
            <a:ext cx="1907102" cy="92869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Завершение </a:t>
            </a:r>
          </a:p>
        </p:txBody>
      </p:sp>
      <p:sp>
        <p:nvSpPr>
          <p:cNvPr id="10" name="Блок-схема: сохраненные данные 9"/>
          <p:cNvSpPr/>
          <p:nvPr/>
        </p:nvSpPr>
        <p:spPr>
          <a:xfrm flipH="1">
            <a:off x="3500430" y="1500174"/>
            <a:ext cx="4357718" cy="1000132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мотивировать участников</a:t>
            </a:r>
          </a:p>
        </p:txBody>
      </p:sp>
      <p:sp>
        <p:nvSpPr>
          <p:cNvPr id="11" name="Блок-схема: сохраненные данные 10"/>
          <p:cNvSpPr/>
          <p:nvPr/>
        </p:nvSpPr>
        <p:spPr>
          <a:xfrm flipH="1">
            <a:off x="3643306" y="2928934"/>
            <a:ext cx="4286280" cy="61264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Реализация  цели</a:t>
            </a:r>
          </a:p>
        </p:txBody>
      </p:sp>
      <p:sp>
        <p:nvSpPr>
          <p:cNvPr id="12" name="Блок-схема: сохраненные данные 11"/>
          <p:cNvSpPr/>
          <p:nvPr/>
        </p:nvSpPr>
        <p:spPr>
          <a:xfrm flipH="1">
            <a:off x="3571868" y="4000504"/>
            <a:ext cx="4429156" cy="1285884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Логически и последовательно построенная цепочка заданий.</a:t>
            </a:r>
          </a:p>
        </p:txBody>
      </p:sp>
      <p:sp>
        <p:nvSpPr>
          <p:cNvPr id="13" name="Блок-схема: сохраненные данные 12"/>
          <p:cNvSpPr/>
          <p:nvPr/>
        </p:nvSpPr>
        <p:spPr>
          <a:xfrm flipH="1">
            <a:off x="3643306" y="5572140"/>
            <a:ext cx="4357718" cy="826962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Подведение   итогов. Презентация игры. </a:t>
            </a:r>
          </a:p>
        </p:txBody>
      </p:sp>
    </p:spTree>
  </p:cSld>
  <p:clrMapOvr>
    <a:masterClrMapping/>
  </p:clrMapOvr>
  <p:transition spd="med" advTm="16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3416406-51D8-4D23-9446-FA2262F00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3D53DEB-71D0-4E03-B07A-8DD11E06E9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DDB5CAAF-B351-4492-A8B4-E1307178F0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714356"/>
            <a:ext cx="77153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ФОТОПРИЛОЖЕНИЕ.</a:t>
            </a:r>
          </a:p>
          <a:p>
            <a:pPr algn="ctr">
              <a:defRPr/>
            </a:pPr>
            <a:r>
              <a: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Образовательный  </a:t>
            </a:r>
            <a:r>
              <a:rPr lang="ru-RU" sz="6000" b="1" dirty="0" err="1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квест</a:t>
            </a:r>
            <a:r>
              <a: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: </a:t>
            </a:r>
          </a:p>
          <a:p>
            <a:pPr algn="ctr">
              <a:defRPr/>
            </a:pP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«В 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поисках  сокровищ»</a:t>
            </a:r>
            <a:endParaRPr lang="ru-RU" sz="36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Участники – воспитанники</a:t>
            </a:r>
          </a:p>
          <a:p>
            <a:pPr algn="ctr">
              <a:defRPr/>
            </a:pPr>
            <a:r>
              <a:rPr lang="ru-RU" sz="3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подготовительной к школе группы</a:t>
            </a:r>
          </a:p>
        </p:txBody>
      </p:sp>
    </p:spTree>
  </p:cSld>
  <p:clrMapOvr>
    <a:masterClrMapping/>
  </p:clrMapOvr>
  <p:transition spd="med" advTm="16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C11EFDE-179F-40A0-85E4-127EEE96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A56E82C-A465-47B5-A2F2-F16EE71A6B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0A8C2F3A-224E-433F-A97F-636EE1B4B5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-44053" y="116632"/>
            <a:ext cx="9232106" cy="6906095"/>
          </a:xfrm>
          <a:prstGeom prst="rect">
            <a:avLst/>
          </a:prstGeom>
          <a:noFill/>
        </p:spPr>
      </p:pic>
      <p:pic>
        <p:nvPicPr>
          <p:cNvPr id="11" name="Рисунок 10" descr="http://v-torrente.ru/_ld/246/026748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58" y="731004"/>
            <a:ext cx="1390651" cy="19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www.hectic-dad.com/hectic-dad/wp-content/uploads/2015/04/question-634903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6462" y="860693"/>
            <a:ext cx="1714512" cy="1714512"/>
          </a:xfrm>
          <a:prstGeom prst="rect">
            <a:avLst/>
          </a:prstGeom>
          <a:noFill/>
        </p:spPr>
      </p:pic>
      <p:pic>
        <p:nvPicPr>
          <p:cNvPr id="11268" name="Picture 4" descr="https://cdn.pixabay.com/photo/2014/01/29/05/49/right-254097_960_7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6296" y="1309178"/>
            <a:ext cx="928694" cy="928694"/>
          </a:xfrm>
          <a:prstGeom prst="rect">
            <a:avLst/>
          </a:prstGeom>
          <a:noFill/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CD43E6B6-0C35-4217-AC26-BA745A6DEA6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5177" r="30633" b="14390"/>
          <a:stretch/>
        </p:blipFill>
        <p:spPr bwMode="auto">
          <a:xfrm>
            <a:off x="4852315" y="326680"/>
            <a:ext cx="3970020" cy="3078480"/>
          </a:xfrm>
          <a:prstGeom prst="rect">
            <a:avLst/>
          </a:prstGeom>
          <a:noFill/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7780" dir="5400000" algn="ctr" rotWithShape="0">
              <a:srgbClr val="000000">
                <a:alpha val="39999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5B677C9-F81C-42CD-BF55-6B0DBA40D28C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t="5576" r="103" b="17372"/>
          <a:stretch/>
        </p:blipFill>
        <p:spPr bwMode="auto">
          <a:xfrm>
            <a:off x="251520" y="3841308"/>
            <a:ext cx="5890260" cy="294894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 advTm="16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26978" y="0"/>
            <a:ext cx="9167812" cy="68580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835696" y="316520"/>
            <a:ext cx="5832648" cy="5539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Кабинет  </a:t>
            </a:r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ИЗОдеятельности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2102BF1-D7A2-4A08-B1D5-5BC9079F7A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3525" r="15793" b="13232"/>
          <a:stretch>
            <a:fillRect/>
          </a:stretch>
        </p:blipFill>
        <p:spPr bwMode="auto">
          <a:xfrm>
            <a:off x="1907704" y="1340768"/>
            <a:ext cx="5998848" cy="462358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med" advTm="16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1371600" y="188640"/>
            <a:ext cx="6944816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Кабинет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старшего воспитателя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BF00A10-5DF5-4612-B5AB-0CA878DA27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" b="10307"/>
          <a:stretch>
            <a:fillRect/>
          </a:stretch>
        </p:blipFill>
        <p:spPr bwMode="auto">
          <a:xfrm>
            <a:off x="161532" y="1183088"/>
            <a:ext cx="4287784" cy="270311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C97E4DA-D605-4E42-B6BF-3B1D7E186B6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" r="16302" b="14491"/>
          <a:stretch>
            <a:fillRect/>
          </a:stretch>
        </p:blipFill>
        <p:spPr bwMode="auto">
          <a:xfrm>
            <a:off x="4742521" y="1916832"/>
            <a:ext cx="4371620" cy="273630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CDE69C5-6BBA-4E87-B29E-B248385652E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" r="11551" b="12141"/>
          <a:stretch>
            <a:fillRect/>
          </a:stretch>
        </p:blipFill>
        <p:spPr bwMode="auto">
          <a:xfrm>
            <a:off x="183597" y="4056856"/>
            <a:ext cx="4338460" cy="273630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med" advTm="16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14290"/>
            <a:ext cx="800105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u="sng" dirty="0">
                <a:solidFill>
                  <a:srgbClr val="7030A0"/>
                </a:solidFill>
              </a:rPr>
              <a:t>достоинства КВЕСТ </a:t>
            </a:r>
            <a:r>
              <a:rPr lang="ru-RU" sz="2800" b="1" u="sng" dirty="0" smtClean="0">
                <a:solidFill>
                  <a:srgbClr val="7030A0"/>
                </a:solidFill>
              </a:rPr>
              <a:t>- технологии </a:t>
            </a:r>
            <a:r>
              <a:rPr lang="ru-RU" sz="2800" b="1" u="sng" dirty="0">
                <a:solidFill>
                  <a:srgbClr val="7030A0"/>
                </a:solidFill>
              </a:rPr>
              <a:t>для детей  дошкольного возраста:</a:t>
            </a:r>
          </a:p>
          <a:p>
            <a:pPr indent="457200" algn="just"/>
            <a:r>
              <a:rPr lang="ru-RU" dirty="0"/>
              <a:t>1.  </a:t>
            </a:r>
            <a:r>
              <a:rPr lang="ru-RU" sz="2400" dirty="0" err="1">
                <a:solidFill>
                  <a:srgbClr val="FF0000"/>
                </a:solidFill>
              </a:rPr>
              <a:t>Квест-игра</a:t>
            </a:r>
            <a:r>
              <a:rPr lang="ru-RU" sz="2400" dirty="0"/>
              <a:t>  </a:t>
            </a:r>
            <a:r>
              <a:rPr lang="ru-RU" sz="2400" dirty="0">
                <a:solidFill>
                  <a:srgbClr val="002060"/>
                </a:solidFill>
              </a:rPr>
              <a:t>является  привлекательной  для  ребёнка,  позволяет активизировать  его  внимание  и  развивать  познавательный  интерес  в  ходе выполнения заданий.</a:t>
            </a:r>
          </a:p>
          <a:p>
            <a:pPr indent="457200" algn="just"/>
            <a:r>
              <a:rPr lang="ru-RU" sz="2400" dirty="0"/>
              <a:t>2.  </a:t>
            </a:r>
            <a:r>
              <a:rPr lang="ru-RU" sz="2400" dirty="0">
                <a:solidFill>
                  <a:srgbClr val="FF0000"/>
                </a:solidFill>
              </a:rPr>
              <a:t>Формирует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2060"/>
                </a:solidFill>
              </a:rPr>
              <a:t>ощущение личной заинтересованности при выполнении заданий.</a:t>
            </a:r>
          </a:p>
          <a:p>
            <a:pPr indent="457200" algn="just"/>
            <a:r>
              <a:rPr lang="ru-RU" sz="2400" dirty="0"/>
              <a:t>3.  </a:t>
            </a:r>
            <a:r>
              <a:rPr lang="ru-RU" sz="2400" dirty="0">
                <a:solidFill>
                  <a:srgbClr val="FF0000"/>
                </a:solidFill>
              </a:rPr>
              <a:t>Обогащает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2060"/>
                </a:solidFill>
              </a:rPr>
              <a:t>сходными впечатлениями для совместного обсуждения.</a:t>
            </a:r>
          </a:p>
          <a:p>
            <a:pPr indent="457200" algn="just"/>
            <a:r>
              <a:rPr lang="ru-RU" sz="2400" dirty="0"/>
              <a:t>4.  </a:t>
            </a:r>
            <a:r>
              <a:rPr lang="ru-RU" sz="2400" dirty="0">
                <a:solidFill>
                  <a:srgbClr val="FF0000"/>
                </a:solidFill>
              </a:rPr>
              <a:t>Формирует</a:t>
            </a:r>
            <a:r>
              <a:rPr lang="ru-RU" sz="2400" dirty="0"/>
              <a:t>  </a:t>
            </a:r>
            <a:r>
              <a:rPr lang="ru-RU" sz="2400" dirty="0">
                <a:solidFill>
                  <a:srgbClr val="002060"/>
                </a:solidFill>
              </a:rPr>
              <a:t>базу  знаний  и  представлений,  к которой можно обращаться во время работы в группе.</a:t>
            </a:r>
          </a:p>
          <a:p>
            <a:pPr indent="457200" algn="just"/>
            <a:r>
              <a:rPr lang="ru-RU" sz="2400" dirty="0"/>
              <a:t>5.  </a:t>
            </a:r>
            <a:r>
              <a:rPr lang="ru-RU" sz="2400" dirty="0">
                <a:solidFill>
                  <a:srgbClr val="FF0000"/>
                </a:solidFill>
              </a:rPr>
              <a:t>Позволяет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2060"/>
                </a:solidFill>
              </a:rPr>
              <a:t>воспитателю выделять для ознакомления те объекты, которые он считает наиболее значимыми с точки зрения </a:t>
            </a:r>
            <a:r>
              <a:rPr lang="ru-RU" sz="2400" dirty="0">
                <a:solidFill>
                  <a:srgbClr val="C00000"/>
                </a:solidFill>
              </a:rPr>
              <a:t>решения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образовательных задач </a:t>
            </a:r>
            <a:r>
              <a:rPr lang="ru-RU" sz="2400" dirty="0">
                <a:solidFill>
                  <a:srgbClr val="002060"/>
                </a:solidFill>
              </a:rPr>
              <a:t>в группе и </a:t>
            </a:r>
            <a:r>
              <a:rPr lang="ru-RU" sz="2400" b="1" u="sng" dirty="0">
                <a:solidFill>
                  <a:srgbClr val="002060"/>
                </a:solidFill>
              </a:rPr>
              <a:t>учитывать</a:t>
            </a:r>
            <a:r>
              <a:rPr lang="ru-RU" sz="2400" dirty="0">
                <a:solidFill>
                  <a:srgbClr val="002060"/>
                </a:solidFill>
              </a:rPr>
              <a:t> при этом </a:t>
            </a:r>
            <a:r>
              <a:rPr lang="ru-RU" sz="2400" b="1" u="sng" dirty="0">
                <a:solidFill>
                  <a:srgbClr val="002060"/>
                </a:solidFill>
              </a:rPr>
              <a:t>интересы детей  </a:t>
            </a:r>
            <a:r>
              <a:rPr lang="ru-RU" sz="2400" dirty="0">
                <a:solidFill>
                  <a:srgbClr val="002060"/>
                </a:solidFill>
              </a:rPr>
              <a:t>в полном объёме.</a:t>
            </a:r>
          </a:p>
        </p:txBody>
      </p:sp>
    </p:spTree>
  </p:cSld>
  <p:clrMapOvr>
    <a:masterClrMapping/>
  </p:clrMapOvr>
  <p:transition spd="med" advTm="16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0684" y="332656"/>
            <a:ext cx="807249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solidFill>
                  <a:srgbClr val="002060"/>
                </a:solidFill>
              </a:rPr>
              <a:t>Сама  </a:t>
            </a:r>
            <a:r>
              <a:rPr lang="ru-RU" sz="2000" dirty="0">
                <a:solidFill>
                  <a:srgbClr val="002060"/>
                </a:solidFill>
              </a:rPr>
              <a:t>форма  </a:t>
            </a:r>
            <a:r>
              <a:rPr lang="ru-RU" sz="2000" dirty="0" err="1">
                <a:solidFill>
                  <a:srgbClr val="002060"/>
                </a:solidFill>
              </a:rPr>
              <a:t>квест</a:t>
            </a:r>
            <a:r>
              <a:rPr lang="ru-RU" sz="2000" dirty="0">
                <a:solidFill>
                  <a:srgbClr val="002060"/>
                </a:solidFill>
              </a:rPr>
              <a:t>- игры  предусматривает  особый,     </a:t>
            </a:r>
            <a:r>
              <a:rPr lang="ru-RU" sz="2000" dirty="0" smtClean="0">
                <a:solidFill>
                  <a:srgbClr val="002060"/>
                </a:solidFill>
              </a:rPr>
              <a:t>многосторонний  </a:t>
            </a:r>
            <a:r>
              <a:rPr lang="ru-RU" sz="2000" dirty="0">
                <a:solidFill>
                  <a:srgbClr val="002060"/>
                </a:solidFill>
              </a:rPr>
              <a:t>тип коммуникации  педагога и  детей,  а  также </a:t>
            </a:r>
            <a:r>
              <a:rPr lang="ru-RU" sz="2000" dirty="0" smtClean="0">
                <a:solidFill>
                  <a:srgbClr val="002060"/>
                </a:solidFill>
              </a:rPr>
              <a:t>общение  </a:t>
            </a:r>
            <a:r>
              <a:rPr lang="ru-RU" sz="2000" dirty="0">
                <a:solidFill>
                  <a:srgbClr val="002060"/>
                </a:solidFill>
              </a:rPr>
              <a:t>между  детьми.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indent="457200" algn="just"/>
            <a:r>
              <a:rPr lang="ru-RU" sz="2000" dirty="0" smtClean="0">
                <a:solidFill>
                  <a:srgbClr val="002060"/>
                </a:solidFill>
              </a:rPr>
              <a:t>В  </a:t>
            </a:r>
            <a:r>
              <a:rPr lang="ru-RU" sz="2000" dirty="0">
                <a:solidFill>
                  <a:srgbClr val="002060"/>
                </a:solidFill>
              </a:rPr>
              <a:t>ходе  реализации  </a:t>
            </a:r>
            <a:r>
              <a:rPr lang="ru-RU" sz="2000" dirty="0" err="1">
                <a:solidFill>
                  <a:srgbClr val="002060"/>
                </a:solidFill>
              </a:rPr>
              <a:t>квест</a:t>
            </a:r>
            <a:r>
              <a:rPr lang="ru-RU" sz="2000" dirty="0">
                <a:solidFill>
                  <a:srgbClr val="002060"/>
                </a:solidFill>
              </a:rPr>
              <a:t>-игры  можно  естественным  </a:t>
            </a:r>
            <a:r>
              <a:rPr lang="ru-RU" sz="2000" dirty="0" smtClean="0">
                <a:solidFill>
                  <a:srgbClr val="002060"/>
                </a:solidFill>
              </a:rPr>
              <a:t>образом</a:t>
            </a:r>
          </a:p>
          <a:p>
            <a:pPr algn="just"/>
            <a:r>
              <a:rPr lang="ru-RU" sz="2000" b="1" u="sng" dirty="0" smtClean="0">
                <a:solidFill>
                  <a:srgbClr val="C00000"/>
                </a:solidFill>
              </a:rPr>
              <a:t>осуществлять  </a:t>
            </a:r>
            <a:r>
              <a:rPr lang="ru-RU" sz="2000" b="1" u="sng" dirty="0">
                <a:solidFill>
                  <a:srgbClr val="C00000"/>
                </a:solidFill>
              </a:rPr>
              <a:t>интеграцию  образовательных  областей</a:t>
            </a:r>
            <a:r>
              <a:rPr lang="ru-RU" sz="2000" u="sng" dirty="0">
                <a:solidFill>
                  <a:srgbClr val="C00000"/>
                </a:solidFill>
              </a:rPr>
              <a:t>, </a:t>
            </a:r>
            <a:r>
              <a:rPr lang="ru-RU" sz="2000" dirty="0">
                <a:solidFill>
                  <a:srgbClr val="002060"/>
                </a:solidFill>
              </a:rPr>
              <a:t>комбинировать разные виды детской деятельности  и  формы  работы  с  детьми,  решать  образовательные  задачи  в  самостоятельной и совместной деятельности детей и </a:t>
            </a:r>
            <a:r>
              <a:rPr lang="ru-RU" sz="2000" dirty="0" smtClean="0">
                <a:solidFill>
                  <a:srgbClr val="002060"/>
                </a:solidFill>
              </a:rPr>
              <a:t>взрослого.</a:t>
            </a:r>
          </a:p>
          <a:p>
            <a:pPr indent="457200" algn="just"/>
            <a:r>
              <a:rPr lang="ru-RU" sz="2000" dirty="0" err="1" smtClean="0">
                <a:solidFill>
                  <a:srgbClr val="002060"/>
                </a:solidFill>
              </a:rPr>
              <a:t>Квест</a:t>
            </a:r>
            <a:r>
              <a:rPr lang="ru-RU" sz="2000" dirty="0" smtClean="0">
                <a:solidFill>
                  <a:srgbClr val="002060"/>
                </a:solidFill>
              </a:rPr>
              <a:t>-игра  </a:t>
            </a:r>
            <a:r>
              <a:rPr lang="ru-RU" sz="2000" dirty="0">
                <a:solidFill>
                  <a:srgbClr val="002060"/>
                </a:solidFill>
              </a:rPr>
              <a:t>создаёт  условия  для  поддержки  и  развития  детских  интересов  и способностей  и  нацелена  на  развитие  индивидуальности  ребёнка,  его самостоятельности,  инициативности,  поисковой  активности. </a:t>
            </a:r>
          </a:p>
          <a:p>
            <a:pPr indent="457200" algn="just"/>
            <a:r>
              <a:rPr lang="ru-RU" sz="2000" dirty="0" err="1" smtClean="0">
                <a:solidFill>
                  <a:srgbClr val="002060"/>
                </a:solidFill>
              </a:rPr>
              <a:t>Квест</a:t>
            </a:r>
            <a:r>
              <a:rPr lang="ru-RU" sz="2000" dirty="0" smtClean="0">
                <a:solidFill>
                  <a:srgbClr val="002060"/>
                </a:solidFill>
              </a:rPr>
              <a:t>  </a:t>
            </a:r>
            <a:r>
              <a:rPr lang="ru-RU" sz="2000" dirty="0">
                <a:solidFill>
                  <a:srgbClr val="002060"/>
                </a:solidFill>
              </a:rPr>
              <a:t>- уникальная возможность  введения  в  игру  разнообразных  </a:t>
            </a:r>
            <a:r>
              <a:rPr lang="ru-RU" sz="2000" dirty="0" smtClean="0">
                <a:solidFill>
                  <a:srgbClr val="002060"/>
                </a:solidFill>
              </a:rPr>
              <a:t>заданий, </a:t>
            </a:r>
            <a:r>
              <a:rPr lang="ru-RU" sz="2000" dirty="0">
                <a:solidFill>
                  <a:srgbClr val="002060"/>
                </a:solidFill>
              </a:rPr>
              <a:t>позволяющих  решать бесчисленное множество интеллектуальных и творческих задач. 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algn="just"/>
            <a:endParaRPr lang="ru-RU" sz="2000" b="1" dirty="0">
              <a:solidFill>
                <a:srgbClr val="002060"/>
              </a:solidFill>
            </a:endParaRPr>
          </a:p>
          <a:p>
            <a:pPr indent="457200" algn="just"/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КВЕСТЕ - создаются  комфортные  условия  обучения,  при  которых  каждый  ребёнок чувствует свою успешность. </a:t>
            </a:r>
          </a:p>
        </p:txBody>
      </p:sp>
    </p:spTree>
  </p:cSld>
  <p:clrMapOvr>
    <a:masterClrMapping/>
  </p:clrMapOvr>
  <p:transition spd="med" advTm="16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2653348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СПАСИБО</a:t>
            </a:r>
            <a:r>
              <a:rPr kumimoji="0" lang="ru-RU" sz="36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ЗА  ВНИМАНИЕ !!!!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6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-23812" y="0"/>
            <a:ext cx="91678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57166"/>
            <a:ext cx="8568952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dirty="0"/>
              <a:t>Современное образование требует новых стратегий и подходов. Одна из важнейших задач современного образования – </a:t>
            </a:r>
            <a:r>
              <a:rPr lang="ru-RU" b="1" u="sng" dirty="0">
                <a:solidFill>
                  <a:srgbClr val="7030A0"/>
                </a:solidFill>
              </a:rPr>
              <a:t>формирование функциональной грамотности дошкольника.</a:t>
            </a:r>
          </a:p>
          <a:p>
            <a:pPr indent="457200" algn="just"/>
            <a:r>
              <a:rPr lang="ru-RU" dirty="0" smtClean="0"/>
              <a:t>ФГОС ДО ставит </a:t>
            </a:r>
            <a:r>
              <a:rPr lang="ru-RU" dirty="0"/>
              <a:t>перед нами задачу </a:t>
            </a:r>
            <a:r>
              <a:rPr lang="ru-RU" dirty="0" smtClean="0"/>
              <a:t>«Формирования </a:t>
            </a:r>
            <a:r>
              <a:rPr lang="ru-RU" dirty="0"/>
              <a:t>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</a:t>
            </a:r>
            <a:r>
              <a:rPr lang="ru-RU" b="1" dirty="0"/>
              <a:t> </a:t>
            </a:r>
            <a:r>
              <a:rPr lang="ru-RU" dirty="0"/>
              <a:t>предпосылок учебной деятельности».</a:t>
            </a:r>
          </a:p>
          <a:p>
            <a:pPr indent="457200" algn="just"/>
            <a:r>
              <a:rPr lang="ru-RU" dirty="0"/>
              <a:t>Стандарт предлагает Целевые ориентиры на этапе завершения </a:t>
            </a:r>
            <a:r>
              <a:rPr lang="ru-RU" dirty="0" smtClean="0"/>
              <a:t>дошкольного образования: </a:t>
            </a:r>
            <a:r>
              <a:rPr lang="ru-RU" dirty="0"/>
              <a:t>«…ребенок способен к принятию собственных решений, опираясь на свои знания и умения в различных видах деятельности, … у ребенка складываются предпосылки </a:t>
            </a:r>
            <a:r>
              <a:rPr lang="ru-RU" dirty="0" smtClean="0"/>
              <a:t>грамотности»</a:t>
            </a:r>
          </a:p>
          <a:p>
            <a:pPr indent="457200" algn="just"/>
            <a:endParaRPr lang="ru-RU" b="1" u="sng" dirty="0">
              <a:solidFill>
                <a:srgbClr val="7030A0"/>
              </a:solidFill>
            </a:endParaRPr>
          </a:p>
          <a:p>
            <a:pPr indent="457200" algn="just"/>
            <a:r>
              <a:rPr lang="ru-RU" b="1" u="sng" dirty="0" smtClean="0">
                <a:solidFill>
                  <a:srgbClr val="7030A0"/>
                </a:solidFill>
              </a:rPr>
              <a:t>Функциональная </a:t>
            </a:r>
            <a:r>
              <a:rPr lang="ru-RU" b="1" u="sng" dirty="0">
                <a:solidFill>
                  <a:srgbClr val="7030A0"/>
                </a:solidFill>
              </a:rPr>
              <a:t>грамотность </a:t>
            </a:r>
            <a:r>
              <a:rPr lang="ru-RU" dirty="0"/>
              <a:t>- это способность использовать все постоянные приобретаемые знания, навыки и умения для решения максимально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pPr indent="457200" algn="just"/>
            <a:endParaRPr lang="ru-RU" b="1" u="sng" dirty="0" smtClean="0">
              <a:solidFill>
                <a:srgbClr val="7030A0"/>
              </a:solidFill>
            </a:endParaRPr>
          </a:p>
          <a:p>
            <a:pPr indent="457200" algn="just"/>
            <a:r>
              <a:rPr lang="ru-RU" b="1" u="sng" dirty="0" smtClean="0">
                <a:solidFill>
                  <a:srgbClr val="7030A0"/>
                </a:solidFill>
              </a:rPr>
              <a:t>Функциональная </a:t>
            </a:r>
            <a:r>
              <a:rPr lang="ru-RU" b="1" u="sng" dirty="0">
                <a:solidFill>
                  <a:srgbClr val="7030A0"/>
                </a:solidFill>
              </a:rPr>
              <a:t>грамотность является одной из важнейших задач дошкольного образования, </a:t>
            </a:r>
            <a:r>
              <a:rPr lang="ru-RU" dirty="0"/>
              <a:t>поскольку подготовка детей к школе требует формирования важнейших компетенций уже в </a:t>
            </a:r>
            <a:r>
              <a:rPr lang="ru-RU" dirty="0" err="1"/>
              <a:t>предшкольный</a:t>
            </a:r>
            <a:r>
              <a:rPr lang="ru-RU" dirty="0"/>
              <a:t> период воспитания. </a:t>
            </a:r>
          </a:p>
          <a:p>
            <a:pPr indent="457200" algn="just">
              <a:defRPr/>
            </a:pPr>
            <a:endParaRPr lang="ru-RU" dirty="0"/>
          </a:p>
          <a:p>
            <a:pPr algn="r">
              <a:defRPr/>
            </a:pPr>
            <a:endParaRPr lang="ru-RU" sz="32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57166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89318615"/>
      </p:ext>
    </p:extLst>
  </p:cSld>
  <p:clrMapOvr>
    <a:masterClrMapping/>
  </p:clrMapOvr>
  <p:transition spd="med" advTm="16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27670" y="1016"/>
            <a:ext cx="91678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6031" y="587998"/>
            <a:ext cx="860562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endParaRPr lang="ru-RU" b="1" u="sng" dirty="0" smtClean="0">
              <a:solidFill>
                <a:srgbClr val="FF0000"/>
              </a:solidFill>
            </a:endParaRPr>
          </a:p>
          <a:p>
            <a:pPr indent="457200" algn="just"/>
            <a:r>
              <a:rPr lang="ru-RU" b="1" u="sng" dirty="0" smtClean="0">
                <a:solidFill>
                  <a:srgbClr val="FF0000"/>
                </a:solidFill>
              </a:rPr>
              <a:t>Функционально </a:t>
            </a:r>
            <a:r>
              <a:rPr lang="ru-RU" b="1" u="sng" dirty="0">
                <a:solidFill>
                  <a:srgbClr val="FF0000"/>
                </a:solidFill>
              </a:rPr>
              <a:t>грамотная личность </a:t>
            </a:r>
            <a:r>
              <a:rPr lang="ru-RU" dirty="0"/>
              <a:t>- это человек, думающий и действующий с высокой степенью самостоятельности и ответственности, умеющий добывать нужные ему знания, способный свободно использовать их для решения жизненно необходимых задач</a:t>
            </a:r>
          </a:p>
          <a:p>
            <a:pPr indent="457200" algn="just"/>
            <a:r>
              <a:rPr lang="ru-RU" dirty="0"/>
              <a:t>Международные образовательные стандарты нацелены на три основных ключевых </a:t>
            </a:r>
            <a:r>
              <a:rPr lang="ru-RU" b="1" dirty="0"/>
              <a:t>грамотностей</a:t>
            </a:r>
            <a:r>
              <a:rPr lang="ru-RU" dirty="0"/>
              <a:t>. Это читательская грамотность, математическая грамотность, естественнонаучная </a:t>
            </a:r>
            <a:r>
              <a:rPr lang="ru-RU" dirty="0" smtClean="0"/>
              <a:t>грамотность.</a:t>
            </a:r>
          </a:p>
          <a:p>
            <a:pPr indent="457200" algn="just"/>
            <a:endParaRPr lang="ru-RU" b="1" u="sng" dirty="0">
              <a:solidFill>
                <a:srgbClr val="7030A0"/>
              </a:solidFill>
            </a:endParaRPr>
          </a:p>
          <a:p>
            <a:pPr indent="457200" algn="just"/>
            <a:r>
              <a:rPr lang="ru-RU" sz="2800" b="1" u="sng" dirty="0" smtClean="0">
                <a:solidFill>
                  <a:srgbClr val="7030A0"/>
                </a:solidFill>
              </a:rPr>
              <a:t>Математическая </a:t>
            </a:r>
            <a:r>
              <a:rPr lang="ru-RU" sz="2800" b="1" u="sng" dirty="0">
                <a:solidFill>
                  <a:srgbClr val="7030A0"/>
                </a:solidFill>
              </a:rPr>
              <a:t>грамотность</a:t>
            </a:r>
          </a:p>
          <a:p>
            <a:pPr indent="457200" algn="just"/>
            <a:endParaRPr lang="ru-RU" sz="2800" b="1" u="sng" dirty="0" smtClean="0">
              <a:solidFill>
                <a:srgbClr val="7030A0"/>
              </a:solidFill>
            </a:endParaRPr>
          </a:p>
          <a:p>
            <a:pPr indent="457200" algn="just"/>
            <a:r>
              <a:rPr lang="ru-RU" sz="2800" b="1" u="sng" dirty="0" smtClean="0">
                <a:solidFill>
                  <a:srgbClr val="7030A0"/>
                </a:solidFill>
              </a:rPr>
              <a:t>Естественнонаучная </a:t>
            </a:r>
            <a:r>
              <a:rPr lang="ru-RU" sz="2800" b="1" u="sng" dirty="0">
                <a:solidFill>
                  <a:srgbClr val="7030A0"/>
                </a:solidFill>
              </a:rPr>
              <a:t>грамотность</a:t>
            </a:r>
          </a:p>
          <a:p>
            <a:pPr indent="457200" algn="just"/>
            <a:endParaRPr lang="ru-RU" sz="2800" b="1" u="sng" dirty="0" smtClean="0">
              <a:solidFill>
                <a:srgbClr val="7030A0"/>
              </a:solidFill>
            </a:endParaRPr>
          </a:p>
          <a:p>
            <a:pPr indent="457200" algn="just"/>
            <a:r>
              <a:rPr lang="ru-RU" sz="2800" b="1" u="sng" dirty="0" smtClean="0">
                <a:solidFill>
                  <a:srgbClr val="7030A0"/>
                </a:solidFill>
              </a:rPr>
              <a:t>Читательская </a:t>
            </a:r>
            <a:r>
              <a:rPr lang="ru-RU" sz="2800" b="1" u="sng" dirty="0">
                <a:solidFill>
                  <a:srgbClr val="7030A0"/>
                </a:solidFill>
              </a:rPr>
              <a:t>грамотность </a:t>
            </a:r>
          </a:p>
          <a:p>
            <a:pPr>
              <a:defRPr/>
            </a:pPr>
            <a:endParaRPr lang="ru-RU" dirty="0"/>
          </a:p>
          <a:p>
            <a:pPr algn="r">
              <a:defRPr/>
            </a:pPr>
            <a:endParaRPr lang="ru-RU" sz="32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57166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5235943"/>
      </p:ext>
    </p:extLst>
  </p:cSld>
  <p:clrMapOvr>
    <a:masterClrMapping/>
  </p:clrMapOvr>
  <p:transition spd="med" advTm="16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-29492" y="-13062"/>
            <a:ext cx="91678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42493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dirty="0"/>
          </a:p>
          <a:p>
            <a:pPr indent="457200" algn="just"/>
            <a:r>
              <a:rPr lang="ru-RU" sz="2000" dirty="0"/>
              <a:t>Для обеспечения продуктивности </a:t>
            </a:r>
            <a:r>
              <a:rPr lang="ru-RU" sz="2000" b="1" u="sng" dirty="0">
                <a:solidFill>
                  <a:srgbClr val="7030A0"/>
                </a:solidFill>
              </a:rPr>
              <a:t>формирования предпосылок функциональной грамотности дошкольников </a:t>
            </a:r>
            <a:r>
              <a:rPr lang="ru-RU" sz="2000" dirty="0"/>
              <a:t>педагогам необходимо применять специальные активные, деятельностные, субъект- </a:t>
            </a:r>
            <a:r>
              <a:rPr lang="ru-RU" sz="2000" dirty="0" smtClean="0"/>
              <a:t>субъектные, </a:t>
            </a:r>
            <a:r>
              <a:rPr lang="ru-RU" sz="2000" dirty="0"/>
              <a:t>личностно-ориентированные, развивающие образовательные технологии.</a:t>
            </a:r>
          </a:p>
          <a:p>
            <a:pPr indent="457200" algn="just"/>
            <a:endParaRPr lang="ru-RU" sz="2400" b="1" dirty="0"/>
          </a:p>
          <a:p>
            <a:pPr indent="457200" algn="just"/>
            <a:r>
              <a:rPr lang="ru-RU" sz="2400" b="1" dirty="0"/>
              <a:t>Идея </a:t>
            </a:r>
            <a:r>
              <a:rPr lang="ru-RU" sz="2400" b="1" dirty="0" err="1" smtClean="0"/>
              <a:t>квест</a:t>
            </a:r>
            <a:r>
              <a:rPr lang="ru-RU" sz="2400" b="1" dirty="0" smtClean="0"/>
              <a:t> - технологии </a:t>
            </a:r>
            <a:r>
              <a:rPr lang="ru-RU" sz="2400" b="1" dirty="0"/>
              <a:t>идеально подходит для формирования функциональной грамотности у детей дошкольного возраста.</a:t>
            </a:r>
          </a:p>
          <a:p>
            <a:pPr indent="457200" algn="just"/>
            <a:endParaRPr lang="ru-RU" sz="2400" b="1" dirty="0"/>
          </a:p>
          <a:p>
            <a:pPr indent="457200" algn="just"/>
            <a:r>
              <a:rPr lang="ru-RU" b="1" u="sng" dirty="0">
                <a:solidFill>
                  <a:srgbClr val="7030A0"/>
                </a:solidFill>
              </a:rPr>
              <a:t>Квест – технология </a:t>
            </a:r>
            <a:r>
              <a:rPr lang="ru-RU" dirty="0"/>
              <a:t>имеет четко поставленную дидактическую задачу, игровой замысел, обязательно имеет руководителя (наставника, четкие правила, и реализуется с целью повышения у детей уровня знаний и умений. Роль педагога-наставника в квест - игре организационная, т. е. педагог определяет образовательные цели квеста, составляет сюжетную линию игры, оценивает процесс деятельности детей и конечный результат, организует поисково-исследовательскую образовательную </a:t>
            </a:r>
            <a:r>
              <a:rPr lang="ru-RU" dirty="0" smtClean="0"/>
              <a:t>деятельность).</a:t>
            </a:r>
            <a:endParaRPr lang="ru-RU" dirty="0"/>
          </a:p>
          <a:p>
            <a:pPr indent="457200" algn="just"/>
            <a:endParaRPr lang="ru-RU" sz="2400" b="1" dirty="0"/>
          </a:p>
          <a:p>
            <a:pPr algn="r">
              <a:defRPr/>
            </a:pPr>
            <a:endParaRPr lang="ru-RU" sz="32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57166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2475891"/>
      </p:ext>
    </p:extLst>
  </p:cSld>
  <p:clrMapOvr>
    <a:masterClrMapping/>
  </p:clrMapOvr>
  <p:transition spd="med" advTm="16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</p:spPr>
      </p:pic>
      <p:pic>
        <p:nvPicPr>
          <p:cNvPr id="6" name="Picture 3" descr="C:\Users\Марина.Марина-ПК\Desktop\фото к квесту\квест карта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7830"/>
          <a:stretch>
            <a:fillRect/>
          </a:stretch>
        </p:blipFill>
        <p:spPr bwMode="auto">
          <a:xfrm>
            <a:off x="6012160" y="4018950"/>
            <a:ext cx="2737737" cy="26982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778674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indent="0"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u="sng" dirty="0">
                <a:solidFill>
                  <a:srgbClr val="FF0000"/>
                </a:solidFill>
                <a:cs typeface="Times New Roman" pitchFamily="18" charset="0"/>
              </a:rPr>
              <a:t>«</a:t>
            </a:r>
            <a:r>
              <a:rPr lang="ru-RU" sz="2000" b="1" u="sng" dirty="0">
                <a:solidFill>
                  <a:srgbClr val="FF0000"/>
                </a:solidFill>
                <a:cs typeface="Times New Roman" pitchFamily="18" charset="0"/>
              </a:rPr>
              <a:t>Квест</a:t>
            </a:r>
            <a:r>
              <a:rPr lang="ru-RU" sz="2000" u="sng" dirty="0">
                <a:solidFill>
                  <a:srgbClr val="FF0000"/>
                </a:solidFill>
                <a:cs typeface="Times New Roman" pitchFamily="18" charset="0"/>
              </a:rPr>
              <a:t>»</a:t>
            </a:r>
            <a:r>
              <a:rPr lang="ru-RU" sz="2000" dirty="0"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– это командная игра. </a:t>
            </a:r>
            <a:endParaRPr lang="ru-RU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457200" algn="just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Идея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игры проста – команда, перемещаясь по точкам,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выполняет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различные задания. </a:t>
            </a:r>
            <a:endParaRPr lang="ru-RU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457200" algn="just"/>
            <a:r>
              <a:rPr lang="ru-RU" sz="2000" dirty="0" err="1" smtClean="0">
                <a:solidFill>
                  <a:srgbClr val="002060"/>
                </a:solidFill>
                <a:cs typeface="Times New Roman" pitchFamily="18" charset="0"/>
              </a:rPr>
              <a:t>Квест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-игры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одно из интересных средств, направленных на самовоспитание и саморазвитие ребёнка как личности творческой, физически здоровой, с активной познавательной позицией. Что и является основным требованием Дошкольного образования.</a:t>
            </a:r>
          </a:p>
          <a:p>
            <a:pPr marL="137160" indent="457200" algn="just"/>
            <a:endParaRPr lang="ru-RU" sz="2000" b="1" dirty="0"/>
          </a:p>
          <a:p>
            <a:pPr marL="137160" indent="457200" algn="just"/>
            <a:r>
              <a:rPr lang="ru-RU" sz="2000" b="1" u="sng" dirty="0" smtClean="0">
                <a:solidFill>
                  <a:srgbClr val="FF0000"/>
                </a:solidFill>
                <a:cs typeface="Times New Roman" pitchFamily="18" charset="0"/>
              </a:rPr>
              <a:t>ОБРАЗОВАТЕЛЬНЫЙ  </a:t>
            </a:r>
            <a:r>
              <a:rPr lang="ru-RU" sz="2000" b="1" u="sng" dirty="0">
                <a:solidFill>
                  <a:srgbClr val="FF0000"/>
                </a:solidFill>
                <a:cs typeface="Times New Roman" pitchFamily="18" charset="0"/>
              </a:rPr>
              <a:t>КВЕСТ</a:t>
            </a:r>
            <a:r>
              <a:rPr lang="ru-RU" sz="2000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детском саду –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реализуется как 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игра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, в которой участники должны решать определённые задачи,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продвигаясь </a:t>
            </a: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определенному сюжету  </a:t>
            </a:r>
            <a:r>
              <a:rPr lang="ru-RU" sz="2000" dirty="0" smtClean="0">
                <a:solidFill>
                  <a:srgbClr val="002060"/>
                </a:solidFill>
              </a:rPr>
              <a:t>для достижения конкретной цели.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6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84938" y="437358"/>
            <a:ext cx="65025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/>
              <a:t>это в игровом виде активизировать познавательные и мыслительные процессы участников, реализовать проектную и игровую деятельность, познакомить с новой информацией, закрепить имеющиеся знания, отработать на практике умения детей.</a:t>
            </a:r>
          </a:p>
        </p:txBody>
      </p:sp>
      <p:sp>
        <p:nvSpPr>
          <p:cNvPr id="6" name="8-конечная звезда 5"/>
          <p:cNvSpPr/>
          <p:nvPr/>
        </p:nvSpPr>
        <p:spPr>
          <a:xfrm>
            <a:off x="357158" y="71414"/>
            <a:ext cx="1785950" cy="1785950"/>
          </a:xfrm>
          <a:prstGeom prst="star8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: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55651" y="1759932"/>
            <a:ext cx="1837553" cy="103796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Задачи:</a:t>
            </a:r>
          </a:p>
        </p:txBody>
      </p:sp>
      <p:sp>
        <p:nvSpPr>
          <p:cNvPr id="9" name="Стрелка вниз 8"/>
          <p:cNvSpPr/>
          <p:nvPr/>
        </p:nvSpPr>
        <p:spPr>
          <a:xfrm rot="3823998">
            <a:off x="2454809" y="2062173"/>
            <a:ext cx="303932" cy="1366998"/>
          </a:xfrm>
          <a:prstGeom prst="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4429132"/>
            <a:ext cx="3714776" cy="2286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азвивающие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в процессе игры происходит повышение образовательной мотивации, развитие творческих способностей и индивидуальных положительных психологических качеств, формирование исследовательских навыков, самореализация детей)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140164" y="2889178"/>
            <a:ext cx="378275" cy="1366998"/>
          </a:xfrm>
          <a:prstGeom prst="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5370" y="3258969"/>
            <a:ext cx="2052373" cy="2143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бразовательные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ru-RU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участники усваивают новые знания и закрепляют имеющиеся)</a:t>
            </a:r>
          </a:p>
        </p:txBody>
      </p:sp>
      <p:sp>
        <p:nvSpPr>
          <p:cNvPr id="14" name="Стрелка вниз 13"/>
          <p:cNvSpPr/>
          <p:nvPr/>
        </p:nvSpPr>
        <p:spPr>
          <a:xfrm rot="17501542">
            <a:off x="5858693" y="2014132"/>
            <a:ext cx="301788" cy="1366998"/>
          </a:xfrm>
          <a:prstGeom prst="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01480" y="3277372"/>
            <a:ext cx="2286016" cy="2143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оспитательные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(формируются навыки взаимодействия со сверстниками, доброжелательность, взаимопомощь и другие)</a:t>
            </a:r>
          </a:p>
        </p:txBody>
      </p:sp>
    </p:spTree>
  </p:cSld>
  <p:clrMapOvr>
    <a:masterClrMapping/>
  </p:clrMapOvr>
  <p:transition spd="med" advTm="2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2071702" cy="785818"/>
          </a:xfrm>
          <a:prstGeom prst="roundRect">
            <a:avLst/>
          </a:prstGeom>
          <a:solidFill>
            <a:srgbClr val="19F319"/>
          </a:solidFill>
          <a:ln>
            <a:solidFill>
              <a:srgbClr val="19F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259327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основных 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</a:t>
            </a: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2071670" y="714356"/>
            <a:ext cx="857256" cy="428628"/>
          </a:xfrm>
          <a:prstGeom prst="bentArrow">
            <a:avLst/>
          </a:prstGeom>
          <a:solidFill>
            <a:srgbClr val="19F319"/>
          </a:solidFill>
          <a:ln>
            <a:solidFill>
              <a:srgbClr val="19F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1142984"/>
            <a:ext cx="2599698" cy="1643074"/>
          </a:xfrm>
          <a:prstGeom prst="roundRect">
            <a:avLst/>
          </a:prstGeom>
          <a:solidFill>
            <a:srgbClr val="19F319"/>
          </a:solidFill>
          <a:ln>
            <a:solidFill>
              <a:srgbClr val="19F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115616" y="1414476"/>
            <a:ext cx="24482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Игры должны быть безопасными. Недопустимо ставить к выполнению задачи, которые связаны с риском для здоровья.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5400000">
            <a:off x="4964909" y="3730268"/>
            <a:ext cx="857256" cy="500066"/>
          </a:xfrm>
          <a:prstGeom prst="bentArrow">
            <a:avLst>
              <a:gd name="adj1" fmla="val 25000"/>
              <a:gd name="adj2" fmla="val 29525"/>
              <a:gd name="adj3" fmla="val 25000"/>
              <a:gd name="adj4" fmla="val 43750"/>
            </a:avLst>
          </a:prstGeom>
          <a:solidFill>
            <a:srgbClr val="19F319"/>
          </a:solidFill>
          <a:ln>
            <a:solidFill>
              <a:srgbClr val="19F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15816" y="3143248"/>
            <a:ext cx="2227688" cy="1071570"/>
          </a:xfrm>
          <a:prstGeom prst="roundRect">
            <a:avLst/>
          </a:prstGeom>
          <a:solidFill>
            <a:srgbClr val="19F319"/>
          </a:solidFill>
          <a:ln>
            <a:solidFill>
              <a:srgbClr val="19F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714612" y="3241087"/>
            <a:ext cx="24288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Вопросы и задания должны соответствовать возрасту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углом 16"/>
          <p:cNvSpPr/>
          <p:nvPr/>
        </p:nvSpPr>
        <p:spPr>
          <a:xfrm rot="5400000">
            <a:off x="3500430" y="2214554"/>
            <a:ext cx="1000132" cy="714380"/>
          </a:xfrm>
          <a:prstGeom prst="bentArrow">
            <a:avLst>
              <a:gd name="adj1" fmla="val 25000"/>
              <a:gd name="adj2" fmla="val 29525"/>
              <a:gd name="adj3" fmla="val 25000"/>
              <a:gd name="adj4" fmla="val 43750"/>
            </a:avLst>
          </a:prstGeom>
          <a:solidFill>
            <a:srgbClr val="19F319"/>
          </a:solidFill>
          <a:ln>
            <a:solidFill>
              <a:srgbClr val="19F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43372" y="4457767"/>
            <a:ext cx="2357454" cy="1357322"/>
          </a:xfrm>
          <a:prstGeom prst="roundRect">
            <a:avLst/>
          </a:prstGeom>
          <a:solidFill>
            <a:srgbClr val="19F319"/>
          </a:solidFill>
          <a:ln>
            <a:solidFill>
              <a:srgbClr val="19F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286248" y="4429132"/>
            <a:ext cx="22145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Недопустимо унижать достоинство ребенка. К примеру, нельзя заставлять танцевать, если ребенок стеснителен.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5400000">
            <a:off x="6322231" y="5174411"/>
            <a:ext cx="857256" cy="500066"/>
          </a:xfrm>
          <a:prstGeom prst="bentArrow">
            <a:avLst>
              <a:gd name="adj1" fmla="val 25000"/>
              <a:gd name="adj2" fmla="val 29525"/>
              <a:gd name="adj3" fmla="val 25000"/>
              <a:gd name="adj4" fmla="val 43750"/>
            </a:avLst>
          </a:prstGeom>
          <a:solidFill>
            <a:srgbClr val="19F319"/>
          </a:solidFill>
          <a:ln>
            <a:solidFill>
              <a:srgbClr val="19F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72198" y="5857892"/>
            <a:ext cx="2428860" cy="785818"/>
          </a:xfrm>
          <a:prstGeom prst="roundRect">
            <a:avLst/>
          </a:prstGeom>
          <a:solidFill>
            <a:srgbClr val="19F319"/>
          </a:solidFill>
          <a:ln>
            <a:solidFill>
              <a:srgbClr val="19F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000760" y="5857892"/>
            <a:ext cx="25002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Споры и конфликты надо решать только мирным путем.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6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4968" y="412789"/>
            <a:ext cx="7715304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</a:rPr>
              <a:t>КВЕСТЫ  ДЕЛЯТСЯ:</a:t>
            </a:r>
          </a:p>
          <a:p>
            <a:r>
              <a:rPr lang="ru-RU" sz="2800" b="1" u="sng" dirty="0">
                <a:solidFill>
                  <a:srgbClr val="7030A0"/>
                </a:solidFill>
              </a:rPr>
              <a:t>по числу участников:</a:t>
            </a:r>
          </a:p>
          <a:p>
            <a:pPr marL="514350" indent="-514350"/>
            <a:r>
              <a:rPr lang="ru-RU" sz="2800" dirty="0">
                <a:solidFill>
                  <a:srgbClr val="00B050"/>
                </a:solidFill>
              </a:rPr>
              <a:t>1.Одиночные</a:t>
            </a:r>
          </a:p>
          <a:p>
            <a:pPr marL="514350" indent="-514350"/>
            <a:r>
              <a:rPr lang="ru-RU" sz="2800" dirty="0">
                <a:solidFill>
                  <a:srgbClr val="00B0F0"/>
                </a:solidFill>
              </a:rPr>
              <a:t>2. Групповые.</a:t>
            </a:r>
          </a:p>
          <a:p>
            <a:pPr marL="514350" indent="-514350"/>
            <a:r>
              <a:rPr lang="ru-RU" sz="2800" dirty="0">
                <a:solidFill>
                  <a:srgbClr val="FF0000"/>
                </a:solidFill>
              </a:rPr>
              <a:t>3.Коллективные.</a:t>
            </a:r>
          </a:p>
          <a:p>
            <a:r>
              <a:rPr lang="ru-RU" sz="2800" dirty="0"/>
              <a:t> </a:t>
            </a:r>
          </a:p>
          <a:p>
            <a:r>
              <a:rPr lang="ru-RU" sz="2800" b="1" u="sng" dirty="0">
                <a:solidFill>
                  <a:srgbClr val="7030A0"/>
                </a:solidFill>
              </a:rPr>
              <a:t>по продолжительности:</a:t>
            </a:r>
          </a:p>
          <a:p>
            <a:r>
              <a:rPr lang="ru-RU" sz="2800" dirty="0">
                <a:solidFill>
                  <a:srgbClr val="FF0000"/>
                </a:solidFill>
              </a:rPr>
              <a:t>1. Кратковременные.</a:t>
            </a:r>
          </a:p>
          <a:p>
            <a:r>
              <a:rPr lang="ru-RU" sz="2800" dirty="0">
                <a:solidFill>
                  <a:srgbClr val="00B050"/>
                </a:solidFill>
              </a:rPr>
              <a:t>2. Долговременные. </a:t>
            </a:r>
          </a:p>
          <a:p>
            <a:r>
              <a:rPr lang="ru-RU" sz="2800" dirty="0"/>
              <a:t> </a:t>
            </a:r>
          </a:p>
          <a:p>
            <a:r>
              <a:rPr lang="ru-RU" sz="2800" b="1" u="sng" dirty="0">
                <a:solidFill>
                  <a:srgbClr val="7030A0"/>
                </a:solidFill>
              </a:rPr>
              <a:t>по содержанию:</a:t>
            </a:r>
          </a:p>
          <a:p>
            <a:r>
              <a:rPr lang="ru-RU" sz="2800" dirty="0">
                <a:solidFill>
                  <a:srgbClr val="FF0000"/>
                </a:solidFill>
              </a:rPr>
              <a:t>1. Сюжетные.</a:t>
            </a:r>
          </a:p>
          <a:p>
            <a:r>
              <a:rPr lang="ru-RU" sz="2800" dirty="0">
                <a:solidFill>
                  <a:srgbClr val="00B0F0"/>
                </a:solidFill>
              </a:rPr>
              <a:t>2. Несюжетные.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http://xn-----7kcablefcdl4h1avobfe.xn--p1ai/wp-content/uploads/2017/10/image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71546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clipartmasters.com/clip-arts/192/clock-half-hour-clip-art-19235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214686"/>
            <a:ext cx="1032679" cy="103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g-fotki.yandex.ru/get/6308/200418627.8f/0_12290e_541f744e_ori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5214950"/>
            <a:ext cx="17145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6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 ВСЕ\Фоны  дала  Галя и Трушин\99841384_fundo_margarida_ceu.jpg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106638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solidFill>
                  <a:srgbClr val="C00000"/>
                </a:solidFill>
              </a:rPr>
              <a:t>По структуре сюжетов: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029968"/>
            <a:ext cx="79581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i="1" u="sng" dirty="0">
                <a:solidFill>
                  <a:srgbClr val="7030A0"/>
                </a:solidFill>
              </a:rPr>
              <a:t>Линейный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- </a:t>
            </a:r>
            <a:r>
              <a:rPr lang="ru-RU" sz="2800" dirty="0">
                <a:solidFill>
                  <a:srgbClr val="002060"/>
                </a:solidFill>
              </a:rPr>
              <a:t>основное содержание </a:t>
            </a:r>
            <a:r>
              <a:rPr lang="ru-RU" sz="2800" dirty="0" err="1">
                <a:solidFill>
                  <a:srgbClr val="002060"/>
                </a:solidFill>
              </a:rPr>
              <a:t>квеста</a:t>
            </a:r>
            <a:r>
              <a:rPr lang="ru-RU" sz="2800" dirty="0">
                <a:solidFill>
                  <a:srgbClr val="002060"/>
                </a:solidFill>
              </a:rPr>
              <a:t> построено </a:t>
            </a:r>
            <a:r>
              <a:rPr lang="ru-RU" sz="2800" dirty="0">
                <a:solidFill>
                  <a:srgbClr val="C00000"/>
                </a:solidFill>
              </a:rPr>
              <a:t>по цепочке</a:t>
            </a:r>
            <a:r>
              <a:rPr lang="ru-RU" sz="2800" dirty="0"/>
              <a:t>. </a:t>
            </a:r>
            <a:r>
              <a:rPr lang="ru-RU" sz="2800" dirty="0">
                <a:solidFill>
                  <a:srgbClr val="002060"/>
                </a:solidFill>
              </a:rPr>
              <a:t>Разгадаешь одно задание – получишь следующее, и так пока не дойдешь до финиша.</a:t>
            </a:r>
          </a:p>
          <a:p>
            <a:pPr indent="457200" algn="just"/>
            <a:endParaRPr lang="ru-RU" sz="2800" dirty="0"/>
          </a:p>
          <a:p>
            <a:pPr indent="457200" algn="just"/>
            <a:r>
              <a:rPr lang="ru-RU" sz="2800" b="1" i="1" u="sng" dirty="0">
                <a:solidFill>
                  <a:srgbClr val="7030A0"/>
                </a:solidFill>
              </a:rPr>
              <a:t>Штурмовой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>
                <a:solidFill>
                  <a:srgbClr val="002060"/>
                </a:solidFill>
              </a:rPr>
              <a:t>каждый игрок решает свою цепочку загадок, чтобы в конце собрать их воедино.</a:t>
            </a:r>
          </a:p>
          <a:p>
            <a:pPr indent="457200" algn="just"/>
            <a:endParaRPr lang="ru-RU" sz="2800" dirty="0"/>
          </a:p>
          <a:p>
            <a:pPr indent="457200" algn="just"/>
            <a:r>
              <a:rPr lang="ru-RU" sz="2800" b="1" i="1" u="sng" dirty="0">
                <a:solidFill>
                  <a:srgbClr val="7030A0"/>
                </a:solidFill>
              </a:rPr>
              <a:t>Кольцевой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>
                <a:solidFill>
                  <a:srgbClr val="002060"/>
                </a:solidFill>
              </a:rPr>
              <a:t>отправляется по кольцевой траектории: выполняя определенные задания он вновь и вновь возвращается в пункт «А».</a:t>
            </a:r>
          </a:p>
        </p:txBody>
      </p:sp>
    </p:spTree>
  </p:cSld>
  <p:clrMapOvr>
    <a:masterClrMapping/>
  </p:clrMapOvr>
  <p:transition spd="med" advTm="16000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939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Lenovo</cp:lastModifiedBy>
  <cp:revision>95</cp:revision>
  <dcterms:created xsi:type="dcterms:W3CDTF">2018-01-24T17:53:50Z</dcterms:created>
  <dcterms:modified xsi:type="dcterms:W3CDTF">2023-03-20T04:48:33Z</dcterms:modified>
</cp:coreProperties>
</file>