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63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532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85635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102051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00223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88314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59827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1943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045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49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5710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3700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8300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6846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303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11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0677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8DC583-7A8F-4047-89AE-1CF2CB06AFCF}" type="datetimeFigureOut">
              <a:rPr lang="ru-RU" smtClean="0"/>
              <a:t>25.02.2024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220B828-8786-4AAC-9413-58558944A0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900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F5DFEC4-DAAA-0B05-7EA2-BF0FD0AAA9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06466" y="2324678"/>
            <a:ext cx="7834521" cy="4065023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«Методика проведения интегрированного занятия»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одготовила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 Шадрина Лариса Николаевна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8F2A125-823C-B99F-3BFC-A78DBF26EB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03177" y="468298"/>
            <a:ext cx="10289219" cy="839209"/>
          </a:xfrm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дошкольное образовательное автономное учреждение </a:t>
            </a:r>
          </a:p>
          <a:p>
            <a:pPr>
              <a:spcBef>
                <a:spcPts val="0"/>
              </a:spcBef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«Детский сад № 5 общеразвивающего вида с приоритетным осуществлением социально-личностного развития воспитанников «Реченька» г. Орска»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003" y="1307507"/>
            <a:ext cx="2054270" cy="20078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39703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7085290E-C40B-5E83-1F1D-0B361D3A3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Методы и </a:t>
            </a:r>
            <a:r>
              <a:rPr lang="ru-RU" sz="2000" b="1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приемы: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B8A86EE-8849-8E76-AB9D-2D10B588533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64312"/>
            <a:ext cx="10363826" cy="3926888"/>
          </a:xfrm>
        </p:spPr>
        <p:txBody>
          <a:bodyPr>
            <a:normAutofit fontScale="92500" lnSpcReduction="10000"/>
          </a:bodyPr>
          <a:lstStyle/>
          <a:p>
            <a:pPr marL="0" indent="45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анализ, сопоставление, поиск, эвристическая деятельность.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Проблемные 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вопросы, использование </a:t>
            </a:r>
            <a:r>
              <a:rPr lang="ru-RU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заданий типа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«Докажи</a:t>
            </a:r>
            <a:r>
              <a:rPr lang="ru-RU" i="1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i="1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Объясни»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«Как ты узнал?»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 др. </a:t>
            </a:r>
            <a:r>
              <a:rPr lang="ru-RU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Ребенок 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приучается спрашивать об одном и том же предмете по-разному.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0000"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Разнообразные речевые дидактические игры для знакомства с культурно-речевыми эталонами, активизация словаря, </a:t>
            </a:r>
            <a:r>
              <a:rPr lang="ru-RU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расширения представления о 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многообразии граней </a:t>
            </a:r>
            <a:r>
              <a:rPr lang="ru-RU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родного языка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воспитания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чувства уверенности </a:t>
            </a:r>
            <a:r>
              <a:rPr lang="ru-RU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своих силах.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783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3BE34C2-6ABC-3C20-DD62-0C952B44C4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 к структуре</a:t>
            </a:r>
            <a:r>
              <a:rPr lang="ru-RU" sz="20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интегрированного </a:t>
            </a:r>
            <a:r>
              <a:rPr lang="ru-RU" sz="2000" b="1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занятия:</a:t>
            </a:r>
            <a:r>
              <a:rPr lang="ru-RU" sz="20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8E1865A-8D80-BE39-6282-38CB3B07E4F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62984"/>
            <a:ext cx="10363826" cy="3928216"/>
          </a:xfrm>
        </p:spPr>
        <p:txBody>
          <a:bodyPr>
            <a:normAutofit fontScale="92500" lnSpcReduction="10000"/>
          </a:bodyPr>
          <a:lstStyle/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четкость, компактность, сжатость учебного материала;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продуманность и логическая взаимосвязь изучаемого материала разделов программы на каждом занятии;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взаимообусловленность, взаимосвязанность материала интегрируемых предметов на каждом занятии;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большая информативная емкость учебного материала, используемого на занятии;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систематичность и доступность изложения материала;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60000"/>
              </a:lnSpc>
              <a:spcBef>
                <a:spcPts val="0"/>
              </a:spcBef>
              <a:buNone/>
            </a:pPr>
            <a:r>
              <a:rPr lang="ru-RU" sz="19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необходимость соблюдения временных рамок занятия.</a:t>
            </a:r>
            <a:endParaRPr lang="ru-RU" sz="19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73678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D3BEFB4-6990-4982-3D60-54CB04BFB7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Примерная структура интегрированного </a:t>
            </a:r>
            <a:r>
              <a:rPr lang="ru-RU" sz="2000" b="1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занятия:</a:t>
            </a:r>
            <a:r>
              <a:rPr lang="ru-RU" sz="20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45A31AC-95BD-3EE4-CFA2-36E9D9E6936D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92067"/>
            <a:ext cx="10363826" cy="4503633"/>
          </a:xfrm>
        </p:spPr>
        <p:txBody>
          <a:bodyPr>
            <a:normAutofit/>
          </a:bodyPr>
          <a:lstStyle/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Вводная часть. 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Создается проблемная ситуация, стимулирующая активность детей к поиску ее решения (Например, </a:t>
            </a:r>
            <a:r>
              <a:rPr lang="ru-RU" sz="1800" u="sng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задается вопрос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sz="180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«Ребята, что произойдет, если на Земле не будет воды?»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800" b="1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Основная </a:t>
            </a:r>
            <a:r>
              <a:rPr lang="ru-RU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часть. 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Детям даются новые знания, необходимые для решения проблемного вопроса </a:t>
            </a:r>
            <a:r>
              <a:rPr lang="ru-RU" sz="180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(например, значение воды в природе и жизни человека и т. д.)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Параллельно идет работа по обогащению и активизации словаря, обучению связной </a:t>
            </a:r>
            <a:r>
              <a:rPr lang="ru-RU" sz="18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речи.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spcBef>
                <a:spcPts val="0"/>
              </a:spcBef>
              <a:buFont typeface="+mj-lt"/>
              <a:buAutoNum type="arabicPeriod"/>
            </a:pPr>
            <a:r>
              <a:rPr lang="ru-RU" sz="1800" b="1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Заключительная </a:t>
            </a:r>
            <a:r>
              <a:rPr lang="ru-RU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часть. 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Детям предлагается любая практическая работа </a:t>
            </a:r>
            <a:r>
              <a:rPr lang="ru-RU" sz="1800" i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(дидактическая игра, рисование и др.)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на закрепление полученной информации или актуализации ранее усвоенной.</a:t>
            </a:r>
            <a:endParaRPr lang="ru-RU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50000"/>
              </a:lnSpc>
              <a:spcBef>
                <a:spcPts val="0"/>
              </a:spcBef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4786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7EDF353-F5A3-200F-0CEC-DF1BB1348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18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Преимущества интегрированного </a:t>
            </a:r>
            <a:r>
              <a:rPr lang="ru-RU" sz="1800" b="1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занятия: 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521B0DA-0B64-C220-28D1-A1373B3161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86758"/>
            <a:ext cx="10363826" cy="4970416"/>
          </a:xfrm>
        </p:spPr>
        <p:txBody>
          <a:bodyPr>
            <a:normAutofit fontScale="55000" lnSpcReduction="20000"/>
          </a:bodyPr>
          <a:lstStyle/>
          <a:p>
            <a:pPr marL="0" indent="4572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7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способствует повышению мотивации обучения, формированию познавательного интереса воспитанников, целостной картины мира и рассмотрению явления с нескольких сторон;</a:t>
            </a:r>
            <a:endParaRPr lang="ru-RU" sz="2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7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в большей степени, чем обычное занятие, способствует развитию речи, формированию умения воспитанников сравнивать, обобщать, делать выводы, снимает перенапряжение, перегрузку;</a:t>
            </a:r>
            <a:endParaRPr lang="ru-RU" sz="2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7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углубляет представление о понятии, закономерностях, связанных с понятием, расширяет кругозор; способствует формированию разносторонне развитой, гармонически и интеллектуально развитой личности;</a:t>
            </a:r>
            <a:endParaRPr lang="ru-RU" sz="2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7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основывается на </a:t>
            </a:r>
            <a:r>
              <a:rPr lang="ru-RU" sz="27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нахождении </a:t>
            </a:r>
            <a:r>
              <a:rPr lang="ru-RU" sz="27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новых связей между фактами, которые подтверждают или углубляют выводы, наблюдения воспитанников в различных предметах;</a:t>
            </a:r>
            <a:endParaRPr lang="ru-RU" sz="2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ru-RU" sz="27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эмоционально развивает детей, т. к. основано на элементах музыки, живописи, литературы, пластики движения и др.</a:t>
            </a:r>
            <a:endParaRPr lang="ru-RU" sz="27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48650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E0CCCC-0B32-43A6-BFD9-37ABF95A5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228600"/>
            <a:r>
              <a:rPr lang="ru-RU" sz="2000" b="1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трудности </a:t>
            </a:r>
            <a:r>
              <a:rPr lang="ru-RU" sz="2000" b="1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проведения интегрированного </a:t>
            </a:r>
            <a:r>
              <a:rPr lang="ru-RU" sz="2000" b="1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занятия: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1CAD9-C8FB-52C5-B361-C619A33A39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956988"/>
            <a:ext cx="10363826" cy="383421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18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сложность 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отбора учебного </a:t>
            </a:r>
            <a:r>
              <a:rPr lang="ru-RU" sz="18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материала;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18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подробное 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структурирование </a:t>
            </a:r>
            <a:r>
              <a:rPr lang="ru-RU" sz="18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занятия;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18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проблема 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личной совместимости </a:t>
            </a:r>
            <a:r>
              <a:rPr lang="ru-RU" sz="18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педагогов;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18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подход к оценке знаний и умений </a:t>
            </a:r>
            <a:r>
              <a:rPr lang="ru-RU" sz="18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детей;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Tx/>
              <a:buChar char="-"/>
            </a:pPr>
            <a:r>
              <a:rPr lang="ru-RU" sz="1800" dirty="0" smtClean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согласованное </a:t>
            </a:r>
            <a:r>
              <a:rPr lang="ru-RU" sz="180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применение одинаковых терминов и понятий.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495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E0CCCC-0B32-43A6-BFD9-37ABF95A5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228600"/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Отбор компонентов </a:t>
            </a:r>
            <a:r>
              <a:rPr lang="ru-RU" sz="2000" b="1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интеграции: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1CAD9-C8FB-52C5-B361-C619A33A39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692067"/>
            <a:ext cx="10363826" cy="4623275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Практика показывает, что хорошие основания для проведения интегрированных занятий дают следующие сочетания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занятий: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музыка +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к обучению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грамоте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музыка;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музыка + изобразительная деятельность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художественная литература;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—математика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изобразительная деятельность;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—физическая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культура + ознакомление с природой,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художественная литература, музыка и другие;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экспериментально-исследовательская деятельность, окружающий мир)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изобразительная деятельность +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речи.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346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3E0CCCC-0B32-43A6-BFD9-37ABF95A5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indent="228600"/>
            <a:r>
              <a:rPr lang="ru-RU" sz="2000" b="1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Формы проведения интегрированных </a:t>
            </a:r>
            <a:r>
              <a:rPr lang="ru-RU" sz="2000" b="1" dirty="0" smtClean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занятий: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1CAD9-C8FB-52C5-B361-C619A33A39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3" y="1692067"/>
            <a:ext cx="10682869" cy="462327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занятие-игра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стихотворению С. Маршака «Цирк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занятие-беседа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«Образ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произведениях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 (стихотворение «Жаворонок» А. Толстого и «Песня жаворонка» П. И. Чайковского);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занятие-беседа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«Сказка в музыке» по сказке П. Ершова «Конек-Горбунок» и одноименному балету Р. Щедрина;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занятие-путешествие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«Сказочный лес зимой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«Машина времени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Семейная реликвия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- праздник;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-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проект;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– эксперимент;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– сюжетно-ролевая игра.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6222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63F1CAD9-C8FB-52C5-B361-C619A33A39E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21907" y="1136590"/>
            <a:ext cx="7936193" cy="390542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Интегрированное занятие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требует от педагога тщательной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подготовки, Профессионального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мастерства и одухотворенности личностного общения,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когда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положительно воспринимают педагога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уважают, любят,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доверяют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педагог, в свою очередь, больше даст детям, если откроется перед ними как личность многогранная и увлеченная.</a:t>
            </a:r>
          </a:p>
        </p:txBody>
      </p:sp>
    </p:spTree>
    <p:extLst>
      <p:ext uri="{BB962C8B-B14F-4D97-AF65-F5344CB8AC3E}">
        <p14:creationId xmlns:p14="http://schemas.microsoft.com/office/powerpoint/2010/main" val="3072090839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156</TotalTime>
  <Words>337</Words>
  <Application>Microsoft Office PowerPoint</Application>
  <PresentationFormat>Широкоэкранный</PresentationFormat>
  <Paragraphs>50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Tw Cen MT</vt:lpstr>
      <vt:lpstr>Wingdings</vt:lpstr>
      <vt:lpstr>Капля</vt:lpstr>
      <vt:lpstr>«Методика проведения интегрированного занятия»   Подготовила воспитатель Шадрина Лариса Николаевна</vt:lpstr>
      <vt:lpstr>Методы и приемы:</vt:lpstr>
      <vt:lpstr>Требования к структуре интегрированного занятия: </vt:lpstr>
      <vt:lpstr>Примерная структура интегрированного занятия: </vt:lpstr>
      <vt:lpstr>Преимущества интегрированного занятия: </vt:lpstr>
      <vt:lpstr>трудности проведения интегрированного занятия: </vt:lpstr>
      <vt:lpstr>Отбор компонентов интеграции:</vt:lpstr>
      <vt:lpstr>Формы проведения интегрированных занятий: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dcterms:created xsi:type="dcterms:W3CDTF">2024-02-21T06:43:41Z</dcterms:created>
  <dcterms:modified xsi:type="dcterms:W3CDTF">2024-02-25T12:37:44Z</dcterms:modified>
</cp:coreProperties>
</file>