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78" r:id="rId7"/>
    <p:sldId id="268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3" r:id="rId16"/>
    <p:sldId id="274" r:id="rId17"/>
    <p:sldId id="275" r:id="rId18"/>
    <p:sldId id="280" r:id="rId19"/>
    <p:sldId id="281" r:id="rId20"/>
    <p:sldId id="269" r:id="rId21"/>
    <p:sldId id="276" r:id="rId22"/>
    <p:sldId id="279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69739-BD64-4B5C-A49D-96A3152B3C4E}" v="64" dt="2022-08-22T17:17:09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-22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DB05B1F-7419-D481-6743-4B2327066A44}"/>
              </a:ext>
            </a:extLst>
          </p:cNvPr>
          <p:cNvSpPr/>
          <p:nvPr/>
        </p:nvSpPr>
        <p:spPr>
          <a:xfrm>
            <a:off x="1754155" y="1978090"/>
            <a:ext cx="86868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Тема: «Использование </a:t>
            </a:r>
            <a:r>
              <a:rPr lang="ru-RU" sz="40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кейс- </a:t>
            </a:r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технологии для формирования</a:t>
            </a:r>
          </a:p>
          <a:p>
            <a:pPr algn="ctr"/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культуры безопасности детей дошкольного возраста»</a:t>
            </a:r>
            <a:endParaRPr lang="ru-RU" sz="4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096B207-1C5C-6724-70AD-B84440BCA17C}"/>
              </a:ext>
            </a:extLst>
          </p:cNvPr>
          <p:cNvSpPr txBox="1"/>
          <p:nvPr/>
        </p:nvSpPr>
        <p:spPr>
          <a:xfrm>
            <a:off x="1857984" y="5229493"/>
            <a:ext cx="85829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Нечаева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Марина Викторовна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 5 «Реченька» г.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Орска».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45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782611A-F834-A99B-C507-D0522CB56770}"/>
              </a:ext>
            </a:extLst>
          </p:cNvPr>
          <p:cNvSpPr/>
          <p:nvPr/>
        </p:nvSpPr>
        <p:spPr>
          <a:xfrm>
            <a:off x="1712069" y="1074509"/>
            <a:ext cx="9270459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Кейс догадки </a:t>
            </a:r>
            <a:endParaRPr lang="ru-RU" sz="5400" b="1" u="sng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Предметная картинка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Серия опорных предметных картинок или игрушек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Кейсы - наоборот</a:t>
            </a:r>
          </a:p>
          <a:p>
            <a:pPr algn="ctr"/>
            <a:endParaRPr lang="ru-RU" sz="5400" b="1" u="sng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6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5186CBD-A1B3-8E42-2C22-D24555604C95}"/>
              </a:ext>
            </a:extLst>
          </p:cNvPr>
          <p:cNvSpPr/>
          <p:nvPr/>
        </p:nvSpPr>
        <p:spPr>
          <a:xfrm>
            <a:off x="301557" y="457200"/>
            <a:ext cx="11605099" cy="58785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организации кейс – технологии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этап погружения ребенка в проблемное поле</a:t>
            </a:r>
          </a:p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зачитывает текст, предъявляет картинку и дает вводный рассказ, привлекает ребенка к драматизации и т.д. в зависимости от типа кейса. Используются такие вопросы, как «Что не правильно делает ребенок?», «Что случилось с ребенком?» Поставленный вопрос всегда направлен на вычленение проблемы.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 этап выявления причинно-следственных связей, условий, влияний</a:t>
            </a:r>
          </a:p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такие вопросы, как «Почему это могло случиться?», «Почему так произошло?»</a:t>
            </a:r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68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DEC52A-1226-BEDE-C360-2B5944CF2D70}"/>
              </a:ext>
            </a:extLst>
          </p:cNvPr>
          <p:cNvSpPr txBox="1"/>
          <p:nvPr/>
        </p:nvSpPr>
        <p:spPr>
          <a:xfrm>
            <a:off x="350196" y="457200"/>
            <a:ext cx="1148836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 этап поиска верных и безопасных вариантов поведения </a:t>
            </a:r>
          </a:p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задает вопросы, такие «Как правильно поступить в этой ситуации?», уточняет, сам ли ребенок решает проблему или прибегает к помощи взрослого человека. Здесь же педагог уточняет, что нужно изменить в окружающей среде, чтобы она стала безопасной и приятной для жизни.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этап – этап формирования правила на основе пережитого обсуждения, опыта </a:t>
            </a:r>
          </a:p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детям-участникам сформировать правило безопасного поведения, которым бы могли воспользоваться и другие дети и даже малыши. На этом этапе происходит оценка работы детей по кейсу со стороны воспитателя.</a:t>
            </a:r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5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1DDA177-3923-E53F-3301-CF84ACA191CC}"/>
              </a:ext>
            </a:extLst>
          </p:cNvPr>
          <p:cNvSpPr txBox="1"/>
          <p:nvPr/>
        </p:nvSpPr>
        <p:spPr>
          <a:xfrm>
            <a:off x="865763" y="1177047"/>
            <a:ext cx="1037941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/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</a:b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✓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Кейс-технологии – это интерактивные технологии, это – форма в которой организуется активное обсуждение и познание жизненных ситуаций. 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Педагог активен в разработке заданий проблемного типа, ориентированных на практическую ситуацию. После инициативу и главенство нужно не бояться отдать.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✓ Главные действующие лица в кейс-обучении – дети, коллектив детей. Педагог находится с ними в равной позиции.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Акцент в образовательной деятельности нужно перенести не на овладение готовым знанием, а на его выработку, на сотворчество детей и педагога. 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При работе с кейсом следует выдерживать технологические этапы. 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лучше наглядно обозначить символами. 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Наглядность – это ведущий дидактический принцип и при работе с кейс-технологиями.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E00C758-843F-38BC-751B-0ADD302AC1EF}"/>
              </a:ext>
            </a:extLst>
          </p:cNvPr>
          <p:cNvSpPr/>
          <p:nvPr/>
        </p:nvSpPr>
        <p:spPr>
          <a:xfrm>
            <a:off x="1935804" y="505838"/>
            <a:ext cx="8326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i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применения кейс -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67215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87B373-5779-FD79-B69F-A50DD75F9523}"/>
              </a:ext>
            </a:extLst>
          </p:cNvPr>
          <p:cNvSpPr txBox="1"/>
          <p:nvPr/>
        </p:nvSpPr>
        <p:spPr>
          <a:xfrm>
            <a:off x="1235413" y="525295"/>
            <a:ext cx="1000976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(применения) разработанных кейсов необходимо следующее оборудование:</a:t>
            </a:r>
          </a:p>
          <a:p>
            <a:pPr algn="ctr">
              <a:defRPr/>
            </a:pP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+mj-lt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Проектор, экран, компьютерная техника (ноутбук);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Аудиосистема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магнитная доска, набор магнитов;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мелких игрушек;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карточек         </a:t>
            </a:r>
          </a:p>
          <a:p>
            <a:pPr>
              <a:defRPr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(может предъявляться на экране). </a:t>
            </a:r>
          </a:p>
        </p:txBody>
      </p:sp>
    </p:spTree>
    <p:extLst>
      <p:ext uri="{BB962C8B-B14F-4D97-AF65-F5344CB8AC3E}">
        <p14:creationId xmlns:p14="http://schemas.microsoft.com/office/powerpoint/2010/main" val="3256652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5AE242-3814-0563-C83B-4AD7A60E938A}"/>
              </a:ext>
            </a:extLst>
          </p:cNvPr>
          <p:cNvSpPr txBox="1"/>
          <p:nvPr/>
        </p:nvSpPr>
        <p:spPr>
          <a:xfrm>
            <a:off x="1031131" y="134913"/>
            <a:ext cx="105971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кейс ситуаций: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«Правильно ли ведет себя девочка?»</a:t>
            </a:r>
          </a:p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рассказ педагога: 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погода переменчива: то светит теплое солнце, то сбивает с ног ветер, то моросит дождь.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вас не раз попадал под теплый веселый летний дождь. Или под осенний моросящий. 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К чему может привести, если не спрятаться от дождя? Ответы детей…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поступить, что нужно сделать? Ответы детей…</a:t>
            </a:r>
          </a:p>
          <a:p>
            <a:pPr>
              <a:defRPr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85120C6-9F95-E211-9EDC-274EE2A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2" y="2392936"/>
            <a:ext cx="4308422" cy="35781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8410E3-4EB3-0B4C-5D05-B54D934ED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80"/>
          <a:stretch/>
        </p:blipFill>
        <p:spPr>
          <a:xfrm>
            <a:off x="8604632" y="2388072"/>
            <a:ext cx="3237210" cy="35781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8AB47D7-327F-3311-1EB6-4A0CFA2BC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" b="12540"/>
          <a:stretch/>
        </p:blipFill>
        <p:spPr>
          <a:xfrm>
            <a:off x="4842065" y="2392936"/>
            <a:ext cx="3593692" cy="3578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C699A3F-BE74-930D-63F8-76FC73921E8A}"/>
              </a:ext>
            </a:extLst>
          </p:cNvPr>
          <p:cNvSpPr txBox="1"/>
          <p:nvPr/>
        </p:nvSpPr>
        <p:spPr>
          <a:xfrm>
            <a:off x="583660" y="6099243"/>
            <a:ext cx="7714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Правило: Не играй под дождём!</a:t>
            </a:r>
          </a:p>
        </p:txBody>
      </p:sp>
    </p:spTree>
    <p:extLst>
      <p:ext uri="{BB962C8B-B14F-4D97-AF65-F5344CB8AC3E}">
        <p14:creationId xmlns:p14="http://schemas.microsoft.com/office/powerpoint/2010/main" val="3455790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1B6A8EC-F1B1-A3BA-2F71-E58D55453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49" y="2395463"/>
            <a:ext cx="4198223" cy="36821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0E722-5294-1A55-ECB0-5445D9D23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93" y="2395463"/>
            <a:ext cx="4684330" cy="36821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3EF54A7-3731-4E83-F201-A1173440CAF7}"/>
              </a:ext>
            </a:extLst>
          </p:cNvPr>
          <p:cNvSpPr/>
          <p:nvPr/>
        </p:nvSpPr>
        <p:spPr>
          <a:xfrm>
            <a:off x="953311" y="165370"/>
            <a:ext cx="10535055" cy="193580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«Железная дорога»</a:t>
            </a:r>
          </a:p>
          <a:p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рассказ: два мальчика решили поиграть на железной дороге. </a:t>
            </a:r>
          </a:p>
          <a:p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них при этом одел наушники и включил громкую музыку, а другой решил отдохнуть присев на рельсы...</a:t>
            </a:r>
          </a:p>
          <a:p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Что может произойти? Ответы детей…</a:t>
            </a:r>
          </a:p>
          <a:p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Как поступить в этой ситуации? Ответы детей…</a:t>
            </a:r>
            <a:endParaRPr lang="ru-RU" sz="2400" b="1" cap="none" spc="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FE50BC6-4937-9191-A96B-F6BDBD9FAB19}"/>
              </a:ext>
            </a:extLst>
          </p:cNvPr>
          <p:cNvSpPr/>
          <p:nvPr/>
        </p:nvSpPr>
        <p:spPr>
          <a:xfrm>
            <a:off x="836579" y="6077582"/>
            <a:ext cx="92412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     Правило: Никогда </a:t>
            </a:r>
            <a:r>
              <a:rPr lang="ru-RU" sz="2400" b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не играй на </a:t>
            </a:r>
            <a:r>
              <a:rPr lang="ru-RU" sz="2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железной дороге!</a:t>
            </a:r>
          </a:p>
          <a:p>
            <a:pPr algn="ctr"/>
            <a:endParaRPr lang="ru-RU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2165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AB2F811-B77F-188B-875A-B07893CF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93" y="3428999"/>
            <a:ext cx="5448299" cy="32733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9D22269-8CDF-D065-3F0A-5B7DBB02C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93" y="155643"/>
            <a:ext cx="5448300" cy="3035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7A32A9B-25B8-9E45-DA0A-12A365567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55643"/>
            <a:ext cx="4312596" cy="43384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2EF71F5-0DE0-7709-0CD5-F9837AF4C375}"/>
              </a:ext>
            </a:extLst>
          </p:cNvPr>
          <p:cNvSpPr/>
          <p:nvPr/>
        </p:nvSpPr>
        <p:spPr>
          <a:xfrm>
            <a:off x="6575897" y="4630366"/>
            <a:ext cx="505270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i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объясните, что случилось? Что необходимо </a:t>
            </a:r>
            <a:r>
              <a:rPr lang="ru-RU" sz="2400" b="1" i="1" u="sng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делать,чтобы</a:t>
            </a:r>
            <a:r>
              <a:rPr lang="ru-RU" sz="2400" b="1" i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не случилось?</a:t>
            </a:r>
          </a:p>
          <a:p>
            <a:pPr algn="ctr"/>
            <a:r>
              <a:rPr lang="ru-RU" sz="24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Правило: Спички детям не</a:t>
            </a:r>
            <a:r>
              <a:rPr lang="ru-RU" sz="2400" b="1" i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игрушка!</a:t>
            </a:r>
            <a:endParaRPr lang="ru-RU" sz="2400" b="1" i="1" u="sng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5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6F8553-86E7-7FCB-BC5F-D4F090231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23170" y="228598"/>
            <a:ext cx="6527259" cy="642025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5AD239F-75DE-EEF1-3D4D-D1431AB4EC37}"/>
              </a:ext>
            </a:extLst>
          </p:cNvPr>
          <p:cNvSpPr/>
          <p:nvPr/>
        </p:nvSpPr>
        <p:spPr>
          <a:xfrm>
            <a:off x="295072" y="457200"/>
            <a:ext cx="510378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Фото – кейс на примере детей из группы.</a:t>
            </a:r>
          </a:p>
          <a:p>
            <a:r>
              <a:rPr lang="ru-RU" sz="2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предлагается рассмотреть фотографию.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что не так на фотографии?</a:t>
            </a:r>
          </a:p>
          <a:p>
            <a:r>
              <a:rPr lang="ru-RU" sz="2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не правильно делает</a:t>
            </a:r>
            <a:r>
              <a:rPr lang="ru-RU" sz="2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Диана? ……</a:t>
            </a:r>
          </a:p>
          <a:p>
            <a:r>
              <a:rPr lang="ru-RU" sz="2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вы решили что это не правильно?...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сделать, чтобы ничего плохого не произошло? (открыть дверцу, или сказать Диане, чтобы она убрала руку).</a:t>
            </a:r>
          </a:p>
          <a:p>
            <a:r>
              <a:rPr lang="ru-RU" sz="2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Дава</a:t>
            </a:r>
            <a:r>
              <a:rPr lang="ru-RU" sz="2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йте с вами придумаем правило, которое поможет другим детям быть аккуратнее.</a:t>
            </a:r>
          </a:p>
          <a:p>
            <a:r>
              <a:rPr lang="ru-RU" sz="20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Правило: Никогда не п</a:t>
            </a:r>
            <a:r>
              <a:rPr lang="ru-RU" sz="2000" b="1" dirty="0">
                <a:ln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одставляй руки в открывшиеся двери!</a:t>
            </a:r>
            <a:r>
              <a:rPr lang="ru-RU" sz="20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4833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91597B3-9BDB-2F24-29DF-B2E799B7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2644" y="136182"/>
            <a:ext cx="6945551" cy="658562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836EC47-AE02-F617-B0C2-C7A9A14649BE}"/>
              </a:ext>
            </a:extLst>
          </p:cNvPr>
          <p:cNvSpPr/>
          <p:nvPr/>
        </p:nvSpPr>
        <p:spPr>
          <a:xfrm>
            <a:off x="7431932" y="437745"/>
            <a:ext cx="463036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Фото – кейс на примере детей группы</a:t>
            </a:r>
          </a:p>
          <a:p>
            <a:r>
              <a:rPr lang="ru-RU" sz="2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посмотрите, на фото. </a:t>
            </a:r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 нём изображен?...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что делают мальчики? (качаются на стуле) Вы считаете это правильно?...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почему это не правильно?(упадут, ударятся, будут плакать)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сделать, чтобы ничего плохого не произошло?(не качаться)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придумаем правило, которое поможет другим детям быть аккуратнее в такой ситуации.</a:t>
            </a:r>
          </a:p>
          <a:p>
            <a:r>
              <a:rPr lang="ru-RU" sz="20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Правило: Никогда нельзя качаться на стуле!</a:t>
            </a:r>
          </a:p>
          <a:p>
            <a:endParaRPr lang="ru-RU" sz="20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61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43FED4-F769-B520-EF05-ECFC1E738ADF}"/>
              </a:ext>
            </a:extLst>
          </p:cNvPr>
          <p:cNvSpPr txBox="1"/>
          <p:nvPr/>
        </p:nvSpPr>
        <p:spPr>
          <a:xfrm>
            <a:off x="3013788" y="1082351"/>
            <a:ext cx="61325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 eaLnBrk="1" hangingPunct="1">
              <a:defRPr/>
            </a:pP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 eaLnBrk="1" hangingPunct="1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– технология: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endParaRPr lang="ru-RU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casus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(лат.) – запутанный необычный случай; </a:t>
            </a:r>
          </a:p>
          <a:p>
            <a:pPr marL="609600" indent="-609600" eaLnBrk="1" hangingPunct="1">
              <a:defRPr/>
            </a:pPr>
            <a:endParaRPr lang="ru-RU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 портфель, чемоданчик</a:t>
            </a:r>
            <a:endParaRPr lang="ru-RU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078312-CA3F-50F8-4509-1F8A458A1D7E}"/>
              </a:ext>
            </a:extLst>
          </p:cNvPr>
          <p:cNvSpPr txBox="1"/>
          <p:nvPr/>
        </p:nvSpPr>
        <p:spPr>
          <a:xfrm>
            <a:off x="486382" y="1614790"/>
            <a:ext cx="1129381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получать необходимую информацию в общении со сверстником, с взрослым; 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научаются соотносить свои устремления с интересами других; 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учатся доказывать свою точку зрения, аргументировать ответ, формулировать вопрос, участвовать в дискуссии; 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учатся воспринимать ситуацию целостно, критически, объективно, применять к себе обстоятельства;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происходит формирование у детей навыков работы в команде;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развивается умение адекватно вести себя в возникающих конфликтных и проблемных ситуациях; 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обеспечивается взаимосвязь с жизнью, практикой и игрой ребенка;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развивается информационная компетентность детей; дети учатся применять самостоятельно, без помощи взрослого полученные знания в реальной жизни без затруднений.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98E8AE-8219-4141-0380-9A98AB76DC12}"/>
              </a:ext>
            </a:extLst>
          </p:cNvPr>
          <p:cNvSpPr txBox="1"/>
          <p:nvPr/>
        </p:nvSpPr>
        <p:spPr>
          <a:xfrm>
            <a:off x="992221" y="282102"/>
            <a:ext cx="103015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пользе кейс-технологии и использовании кейсов в развитии и воспитании дошкольников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10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BB846A-750C-9F99-60CA-416C288437AA}"/>
              </a:ext>
            </a:extLst>
          </p:cNvPr>
          <p:cNvSpPr txBox="1"/>
          <p:nvPr/>
        </p:nvSpPr>
        <p:spPr>
          <a:xfrm>
            <a:off x="1290536" y="379379"/>
            <a:ext cx="961092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Кейс</a:t>
            </a: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однозначных ответов не имеет, он имеет многозначность.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дает возможность приблизиться к практике, 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встать на позицию человека,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 принимающего решения, 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на ошибках других.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кейсов каждый выбирает для себя индивидуально.</a:t>
            </a:r>
          </a:p>
        </p:txBody>
      </p:sp>
    </p:spTree>
    <p:extLst>
      <p:ext uri="{BB962C8B-B14F-4D97-AF65-F5344CB8AC3E}">
        <p14:creationId xmlns:p14="http://schemas.microsoft.com/office/powerpoint/2010/main" val="1687979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3AFA95E-A2E8-4083-D9FE-E41515A4A439}"/>
              </a:ext>
            </a:extLst>
          </p:cNvPr>
          <p:cNvSpPr/>
          <p:nvPr/>
        </p:nvSpPr>
        <p:spPr>
          <a:xfrm>
            <a:off x="1527243" y="817123"/>
            <a:ext cx="8599251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nstantia" panose="02030602050306030303" pitchFamily="18" charset="0"/>
              </a:rPr>
              <a:t>В заключение…</a:t>
            </a:r>
          </a:p>
          <a:p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nstantia" panose="02030602050306030303" pitchFamily="18" charset="0"/>
              </a:rPr>
              <a:t>И всякий из нас, кто предполагает, что может руководить другими, должен постоянно и напряженно учиться. </a:t>
            </a:r>
          </a:p>
          <a:p>
            <a:pPr algn="r"/>
            <a:r>
              <a:rPr lang="ru-RU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nstantia" panose="02030602050306030303" pitchFamily="18" charset="0"/>
              </a:rPr>
              <a:t>А.В. Луначарский</a:t>
            </a:r>
          </a:p>
        </p:txBody>
      </p:sp>
    </p:spTree>
    <p:extLst>
      <p:ext uri="{BB962C8B-B14F-4D97-AF65-F5344CB8AC3E}">
        <p14:creationId xmlns:p14="http://schemas.microsoft.com/office/powerpoint/2010/main" val="606598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4A7551F-E4DE-F1A4-0DDE-E87AF4F7A23D}"/>
              </a:ext>
            </a:extLst>
          </p:cNvPr>
          <p:cNvSpPr/>
          <p:nvPr/>
        </p:nvSpPr>
        <p:spPr>
          <a:xfrm>
            <a:off x="2283096" y="2967335"/>
            <a:ext cx="76258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93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508C5C5-9FB7-EA97-7560-0AF013165BEE}"/>
              </a:ext>
            </a:extLst>
          </p:cNvPr>
          <p:cNvSpPr/>
          <p:nvPr/>
        </p:nvSpPr>
        <p:spPr>
          <a:xfrm>
            <a:off x="1847461" y="895740"/>
            <a:ext cx="8551909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– технология </a:t>
            </a:r>
          </a:p>
          <a:p>
            <a:pPr marL="342900" indent="-342900" algn="ctr">
              <a:buFontTx/>
              <a:buChar char="-"/>
            </a:pP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 интерактивная технология для краткосрочного обучения,</a:t>
            </a:r>
          </a:p>
          <a:p>
            <a:pPr algn="ctr"/>
            <a:r>
              <a:rPr lang="ru-RU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реальных или вымышленных ситуаций, направленная на 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у детей новых качеств,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и навыков.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1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1F162B-B905-3950-13C2-3DBB7B51AE52}"/>
              </a:ext>
            </a:extLst>
          </p:cNvPr>
          <p:cNvSpPr txBox="1"/>
          <p:nvPr/>
        </p:nvSpPr>
        <p:spPr>
          <a:xfrm>
            <a:off x="1156996" y="457200"/>
            <a:ext cx="9787811" cy="6001643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eaLnBrk="1" hangingPunct="1"/>
            <a:r>
              <a:rPr lang="ru-RU" altLang="ru-RU" sz="3200" b="1" i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Цель технологии </a:t>
            </a: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- помочь каждому </a:t>
            </a:r>
            <a:r>
              <a:rPr lang="ru-RU" altLang="ru-RU" sz="3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воспитаннику </a:t>
            </a: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определить собственный уникальный путь освоения знания, которое ему более всего необходимо. Таким образом, наблюдается выход в самообразование обучающегося, что соответствует требованиям к образованию обучающихся любого возраста сегодня. </a:t>
            </a:r>
          </a:p>
          <a:p>
            <a:pPr eaLnBrk="1" hangingPunct="1"/>
            <a:r>
              <a:rPr lang="ru-RU" altLang="ru-RU" sz="3200" b="1" i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Суть метода </a:t>
            </a:r>
            <a:r>
              <a:rPr lang="ru-RU" altLang="ru-RU" sz="3200" b="1" i="1" u="sng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ru-RU" altLang="ru-RU" sz="3200" b="1" i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использовании в обучении конкретных учебных ситуаций, ориентирующих обучающихся на формулирование проблемы и поиск вариантов ее решения с последующим разбором </a:t>
            </a:r>
            <a:r>
              <a:rPr lang="ru-RU" altLang="ru-RU" sz="3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</a:t>
            </a: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2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E96F08-4C47-4296-3486-811B56D889B9}"/>
              </a:ext>
            </a:extLst>
          </p:cNvPr>
          <p:cNvSpPr txBox="1"/>
          <p:nvPr/>
        </p:nvSpPr>
        <p:spPr>
          <a:xfrm>
            <a:off x="942392" y="793102"/>
            <a:ext cx="1027300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нужен кейс? </a:t>
            </a:r>
          </a:p>
          <a:p>
            <a:pPr eaLnBrk="1" hangingPunct="1"/>
            <a:r>
              <a:rPr lang="ru-RU" altLang="ru-RU" sz="28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 достаточно близко подходит к проблемному обучению – и тот и другой  подход ориентированы </a:t>
            </a:r>
            <a:r>
              <a:rPr lang="ru-RU" altLang="ru-RU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активизацию обучающихся. </a:t>
            </a:r>
            <a:r>
              <a:rPr lang="ru-RU" altLang="ru-RU" sz="28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 кейс-методе проблема ставится перед детьми на основе ситуаций из реальной жизни. Причем кейс не предлагает проблему в чистом и устном виде: детям предлагается самостоятельно вычленить её из той ситуации, которую они пронаблюдали, которую увидели на фото или в драматизации. </a:t>
            </a:r>
          </a:p>
          <a:p>
            <a:pPr eaLnBrk="1" hangingPunct="1"/>
            <a:endParaRPr lang="ru-RU" altLang="ru-RU" sz="2800" i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 </a:t>
            </a:r>
            <a:r>
              <a:rPr lang="ru-RU" altLang="ru-RU" sz="28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кейс-метода: </a:t>
            </a:r>
            <a:r>
              <a:rPr lang="ru-RU" altLang="ru-RU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типичных </a:t>
            </a:r>
          </a:p>
          <a:p>
            <a:pPr eaLnBrk="1" hangingPunct="1"/>
            <a:r>
              <a:rPr lang="ru-RU" altLang="ru-RU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ситуаций, примеров – к правилу»</a:t>
            </a:r>
          </a:p>
          <a:p>
            <a:pPr eaLnBrk="1" hangingPunct="1"/>
            <a:endParaRPr lang="ru-RU" altLang="ru-RU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7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AACE702-7D80-F986-7F15-39A8533D26CB}"/>
              </a:ext>
            </a:extLst>
          </p:cNvPr>
          <p:cNvSpPr/>
          <p:nvPr/>
        </p:nvSpPr>
        <p:spPr>
          <a:xfrm>
            <a:off x="1741251" y="476655"/>
            <a:ext cx="85206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Виды кейсов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1C5442C1-31EF-6FBA-49D3-2C25EC01969E}"/>
              </a:ext>
            </a:extLst>
          </p:cNvPr>
          <p:cNvCxnSpPr>
            <a:cxnSpLocks/>
          </p:cNvCxnSpPr>
          <p:nvPr/>
        </p:nvCxnSpPr>
        <p:spPr>
          <a:xfrm flipH="1">
            <a:off x="3521413" y="1399985"/>
            <a:ext cx="982493" cy="7303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50068CB7-1DCA-3BCC-33E5-BE10D78F764D}"/>
              </a:ext>
            </a:extLst>
          </p:cNvPr>
          <p:cNvCxnSpPr>
            <a:stCxn id="2" idx="2"/>
          </p:cNvCxnSpPr>
          <p:nvPr/>
        </p:nvCxnSpPr>
        <p:spPr>
          <a:xfrm>
            <a:off x="6001584" y="1399985"/>
            <a:ext cx="19837" cy="1284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B18736AF-B15A-5A56-DDF3-BFA0070DBB7A}"/>
              </a:ext>
            </a:extLst>
          </p:cNvPr>
          <p:cNvCxnSpPr/>
          <p:nvPr/>
        </p:nvCxnSpPr>
        <p:spPr>
          <a:xfrm>
            <a:off x="7694579" y="1399985"/>
            <a:ext cx="836578" cy="7303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DA4E273-7F9C-3B07-DFFB-0166791199D7}"/>
              </a:ext>
            </a:extLst>
          </p:cNvPr>
          <p:cNvSpPr/>
          <p:nvPr/>
        </p:nvSpPr>
        <p:spPr>
          <a:xfrm>
            <a:off x="661482" y="2130357"/>
            <a:ext cx="316072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u="sng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</a:t>
            </a:r>
          </a:p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ожет со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держать графики, таблицы, диаграммы, иллюстрации, что делает его более наглядным</a:t>
            </a:r>
            <a:endParaRPr lang="ru-RU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1CAE907-3810-A2BF-7108-5E33D1B03314}"/>
              </a:ext>
            </a:extLst>
          </p:cNvPr>
          <p:cNvSpPr/>
          <p:nvPr/>
        </p:nvSpPr>
        <p:spPr>
          <a:xfrm>
            <a:off x="4445922" y="3210127"/>
            <a:ext cx="2750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u="sng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Мультимедиа</a:t>
            </a:r>
          </a:p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Воспроизведение кейсов на экране</a:t>
            </a:r>
            <a:endParaRPr lang="ru-RU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BEDCD03-7B2D-EDC3-F861-CAA6E6E87367}"/>
              </a:ext>
            </a:extLst>
          </p:cNvPr>
          <p:cNvSpPr/>
          <p:nvPr/>
        </p:nvSpPr>
        <p:spPr>
          <a:xfrm>
            <a:off x="8852169" y="2237362"/>
            <a:ext cx="2821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u="sng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</a:t>
            </a:r>
          </a:p>
          <a:p>
            <a:pPr algn="ctr"/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фильмы, аудио, видео материалы.</a:t>
            </a:r>
          </a:p>
        </p:txBody>
      </p:sp>
    </p:spTree>
    <p:extLst>
      <p:ext uri="{BB962C8B-B14F-4D97-AF65-F5344CB8AC3E}">
        <p14:creationId xmlns:p14="http://schemas.microsoft.com/office/powerpoint/2010/main" val="57106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E5F802-9B31-CF14-936C-663243A37DC2}"/>
              </a:ext>
            </a:extLst>
          </p:cNvPr>
          <p:cNvSpPr txBox="1"/>
          <p:nvPr/>
        </p:nvSpPr>
        <p:spPr>
          <a:xfrm>
            <a:off x="3083668" y="525294"/>
            <a:ext cx="6057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классификация кейсов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C883117E-2F03-3B6E-76BB-ADACA8B49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696934"/>
              </p:ext>
            </p:extLst>
          </p:nvPr>
        </p:nvGraphicFramePr>
        <p:xfrm>
          <a:off x="856033" y="1264596"/>
          <a:ext cx="10311318" cy="5068109"/>
        </p:xfrm>
        <a:graphic>
          <a:graphicData uri="http://schemas.openxmlformats.org/drawingml/2006/table">
            <a:tbl>
              <a:tblPr/>
              <a:tblGrid>
                <a:gridCol w="2420825">
                  <a:extLst>
                    <a:ext uri="{9D8B030D-6E8A-4147-A177-3AD203B41FA5}">
                      <a16:colId xmlns="" xmlns:a16="http://schemas.microsoft.com/office/drawing/2014/main" val="1748007983"/>
                    </a:ext>
                  </a:extLst>
                </a:gridCol>
                <a:gridCol w="2314742">
                  <a:extLst>
                    <a:ext uri="{9D8B030D-6E8A-4147-A177-3AD203B41FA5}">
                      <a16:colId xmlns="" xmlns:a16="http://schemas.microsoft.com/office/drawing/2014/main" val="2877955652"/>
                    </a:ext>
                  </a:extLst>
                </a:gridCol>
                <a:gridCol w="2840919">
                  <a:extLst>
                    <a:ext uri="{9D8B030D-6E8A-4147-A177-3AD203B41FA5}">
                      <a16:colId xmlns="" xmlns:a16="http://schemas.microsoft.com/office/drawing/2014/main" val="1784515774"/>
                    </a:ext>
                  </a:extLst>
                </a:gridCol>
                <a:gridCol w="2734832">
                  <a:extLst>
                    <a:ext uri="{9D8B030D-6E8A-4147-A177-3AD203B41FA5}">
                      <a16:colId xmlns="" xmlns:a16="http://schemas.microsoft.com/office/drawing/2014/main" val="1266894724"/>
                    </a:ext>
                  </a:extLst>
                </a:gridCol>
              </a:tblGrid>
              <a:tr h="1350658"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Кейс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Содержание кейса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Цель создания кейса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Основная обучающая, образовательная задача кейса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36041233"/>
                  </a:ext>
                </a:extLst>
              </a:tr>
              <a:tr h="956099"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Практический кейс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Жизненные ситуации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Познание, понимание жизни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Тренинг поведения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3473824"/>
                  </a:ext>
                </a:extLst>
              </a:tr>
              <a:tr h="1380676"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Обучающий кейс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Учебные (условные) ситуации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Понимание типичных характеристик ситуации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Анализ, осмысливание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22172080"/>
                  </a:ext>
                </a:extLst>
              </a:tr>
              <a:tr h="1380676"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Научно-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исследовательский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кейс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Исследовательские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ситуации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Создание моделей ситуаций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714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Исследование, проектирование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8656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54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457FD81-F9AD-3DBD-3E48-8428D0E8A6F3}"/>
              </a:ext>
            </a:extLst>
          </p:cNvPr>
          <p:cNvSpPr/>
          <p:nvPr/>
        </p:nvSpPr>
        <p:spPr>
          <a:xfrm>
            <a:off x="2840477" y="953311"/>
            <a:ext cx="604856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Формы практических кейсов</a:t>
            </a:r>
            <a:endParaRPr lang="ru-RU" sz="5400" b="1" u="sng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E60AE8ED-6ECE-72D5-870C-EE4F0FF665F8}"/>
              </a:ext>
            </a:extLst>
          </p:cNvPr>
          <p:cNvCxnSpPr/>
          <p:nvPr/>
        </p:nvCxnSpPr>
        <p:spPr>
          <a:xfrm>
            <a:off x="7123892" y="3313064"/>
            <a:ext cx="1673158" cy="1225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B3209B78-E314-68BE-1376-92D0CF86CE88}"/>
              </a:ext>
            </a:extLst>
          </p:cNvPr>
          <p:cNvCxnSpPr>
            <a:cxnSpLocks/>
          </p:cNvCxnSpPr>
          <p:nvPr/>
        </p:nvCxnSpPr>
        <p:spPr>
          <a:xfrm flipH="1">
            <a:off x="3187988" y="3313064"/>
            <a:ext cx="1430645" cy="12159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BDCB0C-33B7-EF98-57B2-E38B447B390E}"/>
              </a:ext>
            </a:extLst>
          </p:cNvPr>
          <p:cNvSpPr txBox="1"/>
          <p:nvPr/>
        </p:nvSpPr>
        <p:spPr>
          <a:xfrm flipH="1">
            <a:off x="1099223" y="4708183"/>
            <a:ext cx="3764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Кейс - ситуации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9B5BA42-D742-23A0-CED3-B9F4AEFE31D6}"/>
              </a:ext>
            </a:extLst>
          </p:cNvPr>
          <p:cNvSpPr txBox="1"/>
          <p:nvPr/>
        </p:nvSpPr>
        <p:spPr>
          <a:xfrm flipH="1">
            <a:off x="7451386" y="4708183"/>
            <a:ext cx="3764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Кейс - догадки</a:t>
            </a:r>
          </a:p>
        </p:txBody>
      </p:sp>
    </p:spTree>
    <p:extLst>
      <p:ext uri="{BB962C8B-B14F-4D97-AF65-F5344CB8AC3E}">
        <p14:creationId xmlns:p14="http://schemas.microsoft.com/office/powerpoint/2010/main" val="3300666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7BF15AC-CCDD-3B30-2D96-11890A312E64}"/>
              </a:ext>
            </a:extLst>
          </p:cNvPr>
          <p:cNvSpPr/>
          <p:nvPr/>
        </p:nvSpPr>
        <p:spPr>
          <a:xfrm>
            <a:off x="1605063" y="564204"/>
            <a:ext cx="917318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Кейс – ситуации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5400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Кейсы – иллюстрации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5400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Кейсы – драматизации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5400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Кейсы на основе мультфильмов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ru-RU" sz="5400" i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1190825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496</TotalTime>
  <Words>1097</Words>
  <Application>Microsoft Office PowerPoint</Application>
  <PresentationFormat>Произвольный</PresentationFormat>
  <Paragraphs>126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Нечаева</dc:creator>
  <cp:lastModifiedBy>Lenovo</cp:lastModifiedBy>
  <cp:revision>12</cp:revision>
  <dcterms:created xsi:type="dcterms:W3CDTF">2022-08-16T14:58:32Z</dcterms:created>
  <dcterms:modified xsi:type="dcterms:W3CDTF">2022-09-12T08:30:57Z</dcterms:modified>
</cp:coreProperties>
</file>