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324" r:id="rId3"/>
    <p:sldId id="325" r:id="rId4"/>
    <p:sldId id="326" r:id="rId5"/>
    <p:sldId id="327" r:id="rId6"/>
    <p:sldId id="328" r:id="rId7"/>
    <p:sldId id="341" r:id="rId8"/>
    <p:sldId id="329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2" r:id="rId20"/>
    <p:sldId id="343" r:id="rId21"/>
    <p:sldId id="344" r:id="rId22"/>
    <p:sldId id="345" r:id="rId23"/>
    <p:sldId id="310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2874" autoAdjust="0"/>
  </p:normalViewPr>
  <p:slideViewPr>
    <p:cSldViewPr>
      <p:cViewPr varScale="1">
        <p:scale>
          <a:sx n="73" d="100"/>
          <a:sy n="73" d="100"/>
        </p:scale>
        <p:origin x="107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35635-B000-460B-B471-AA04E7EB306B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0A308-37D6-4D74-864E-1FC4E8201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2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3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5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1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1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85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3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1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01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6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C386F-DF65-4A3B-9BF4-3A32D80E1D74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D5C0A-EFA8-4DC8-A127-954C3D16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eg"/><Relationship Id="rId5" Type="http://schemas.openxmlformats.org/officeDocument/2006/relationships/image" Target="../media/image36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5" Type="http://schemas.openxmlformats.org/officeDocument/2006/relationships/image" Target="../media/image4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opilkaurokov.ru/prochee/prochee/issliedovatiel-skaia-rabota-po-tiemie-muzyka-chuvashiei-s-drievnieishikh-vriemien-do-nashikh-dniei" TargetMode="External"/><Relationship Id="rId3" Type="http://schemas.openxmlformats.org/officeDocument/2006/relationships/hyperlink" Target="https://rosuchebnik.ru/material/mnogolikaya-rossiya-narody-bolshoy-strany/" TargetMode="External"/><Relationship Id="rId7" Type="http://schemas.openxmlformats.org/officeDocument/2006/relationships/hyperlink" Target="https://www.bibliofond.ru/view.aspx?id=9236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e.io/article/16173-etnograficheskiy-interes-pochemu-tatary-lyubyat-garmon-igrayut-na-skripke-i-poyut-grustnye-pesni" TargetMode="External"/><Relationship Id="rId5" Type="http://schemas.openxmlformats.org/officeDocument/2006/relationships/hyperlink" Target="https://ru.wikipedia.org/wiki/&#1053;&#1072;&#1094;&#1080;&#1086;&#1085;&#1072;&#1083;&#1100;&#1085;&#1099;&#1081;_&#1089;&#1086;&#1089;&#1090;&#1072;&#1074;_&#1056;&#1086;&#1089;&#1089;&#1080;&#1080;" TargetMode="External"/><Relationship Id="rId10" Type="http://schemas.openxmlformats.org/officeDocument/2006/relationships/hyperlink" Target="https://ethnomir.ru/articles/gorlovoe-penie/" TargetMode="External"/><Relationship Id="rId4" Type="http://schemas.openxmlformats.org/officeDocument/2006/relationships/hyperlink" Target="https://bigenc.ru/music/text/5563369" TargetMode="External"/><Relationship Id="rId9" Type="http://schemas.openxmlformats.org/officeDocument/2006/relationships/hyperlink" Target="https://www.culture.ru/materials/209039/golosovoe-chud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!  ОБЪЯВЛЕНИЕ -    !!!!!!\! для презентации фон\1614559683_26-p-rossiya-na-belom-fone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068">
            <a:off x="3593046" y="1665443"/>
            <a:ext cx="5663914" cy="3527116"/>
          </a:xfrm>
          <a:prstGeom prst="ellipse">
            <a:avLst/>
          </a:prstGeom>
          <a:noFill/>
          <a:effectLst>
            <a:glow rad="609600">
              <a:schemeClr val="bg1">
                <a:alpha val="23000"/>
              </a:schemeClr>
            </a:glo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 rot="21091966">
            <a:off x="303505" y="850430"/>
            <a:ext cx="4405768" cy="5308124"/>
          </a:xfrm>
          <a:prstGeom prst="verticalScroll">
            <a:avLst>
              <a:gd name="adj" fmla="val 9175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800" b="1" i="1" dirty="0" smtClean="0">
                <a:solidFill>
                  <a:srgbClr val="FF0000"/>
                </a:solidFill>
                <a:latin typeface="+mj-lt"/>
              </a:rPr>
              <a:t>Музыка народов России</a:t>
            </a:r>
            <a:endParaRPr lang="ru-RU" sz="58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80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83" y="498271"/>
            <a:ext cx="3374445" cy="25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r="2050"/>
          <a:stretch/>
        </p:blipFill>
        <p:spPr bwMode="auto">
          <a:xfrm>
            <a:off x="4711192" y="3429000"/>
            <a:ext cx="3594747" cy="25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"/>
          <a:stretch/>
        </p:blipFill>
        <p:spPr bwMode="auto">
          <a:xfrm>
            <a:off x="788216" y="3429000"/>
            <a:ext cx="368878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!  ОБЪЯВЛЕНИЕ -    !!!!!!\! для презентации фон\1623724679_22-phonoteka_org-p-vesele-abstraktsiya-oboi-krasivo-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92" y="498496"/>
            <a:ext cx="359474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216" y="1988840"/>
            <a:ext cx="7517723" cy="1944216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7F0B1C"/>
                </a:solidFill>
              </a:rPr>
              <a:t>Татары, вторая по численности этническая группа, проживают, </a:t>
            </a:r>
            <a:endParaRPr lang="ru-RU" sz="3600" b="1" i="1" dirty="0" smtClean="0">
              <a:solidFill>
                <a:srgbClr val="7F0B1C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7F0B1C"/>
                </a:solidFill>
              </a:rPr>
              <a:t>в </a:t>
            </a:r>
            <a:r>
              <a:rPr lang="ru-RU" sz="3600" b="1" i="1" dirty="0">
                <a:solidFill>
                  <a:srgbClr val="7F0B1C"/>
                </a:solidFill>
              </a:rPr>
              <a:t>основном, в Поволжье. </a:t>
            </a:r>
            <a:endParaRPr lang="en-US" sz="3600" b="1" i="1" dirty="0" smtClean="0">
              <a:solidFill>
                <a:srgbClr val="7F0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594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3140688"/>
            <a:ext cx="6758275" cy="2988612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Почти во всех песнях татар слова не закреплены за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одной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мелодией.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Популярны «кочующие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тексты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Один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и тот же текст может звучать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с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разными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мелодиями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"/>
          <a:stretch/>
        </p:blipFill>
        <p:spPr bwMode="auto">
          <a:xfrm>
            <a:off x="3203848" y="2852936"/>
            <a:ext cx="5421177" cy="34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76672"/>
            <a:ext cx="6624736" cy="3168352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Основные жанры песен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лирические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, обрядовые, трудовые, игровые,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колыбельные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 Протяжные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</a:rPr>
              <a:t>озын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</a:rPr>
              <a:t>көй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), 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короткие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</a:rPr>
              <a:t>кыска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tx2">
                    <a:lumMod val="50000"/>
                  </a:schemeClr>
                </a:solidFill>
              </a:rPr>
              <a:t>көй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деревенские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напевы (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</a:rPr>
              <a:t>авыл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tx2">
                    <a:lumMod val="50000"/>
                  </a:schemeClr>
                </a:solidFill>
              </a:rPr>
              <a:t>көе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).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547687"/>
            <a:ext cx="7686675" cy="57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ат_микширов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81128"/>
            <a:ext cx="1240904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b="5079"/>
          <a:stretch/>
        </p:blipFill>
        <p:spPr bwMode="auto">
          <a:xfrm>
            <a:off x="611560" y="513852"/>
            <a:ext cx="4160056" cy="27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"/>
          <a:stretch/>
        </p:blipFill>
        <p:spPr bwMode="auto">
          <a:xfrm>
            <a:off x="2267744" y="3925660"/>
            <a:ext cx="402579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4"/>
          <a:stretch/>
        </p:blipFill>
        <p:spPr bwMode="auto">
          <a:xfrm>
            <a:off x="4883198" y="513852"/>
            <a:ext cx="3676602" cy="26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132856"/>
            <a:ext cx="7948240" cy="2339244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Башкиры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коренное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население Республики Башкортостан.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Территори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 проживания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 Челябинская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, Оренбургская, Тюменская, Пермская области.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594000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429000"/>
            <a:ext cx="7848872" cy="2837458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Особенность </a:t>
            </a:r>
            <a:r>
              <a:rPr lang="ru-RU" sz="3200" b="1" i="1" dirty="0">
                <a:solidFill>
                  <a:schemeClr val="bg2">
                    <a:lumMod val="10000"/>
                  </a:schemeClr>
                </a:solidFill>
              </a:rPr>
              <a:t>башкирской народной музыки —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 связь </a:t>
            </a:r>
            <a:r>
              <a:rPr lang="ru-RU" sz="3200" b="1" i="1" dirty="0">
                <a:solidFill>
                  <a:schemeClr val="bg2">
                    <a:lumMod val="10000"/>
                  </a:schemeClr>
                </a:solidFill>
              </a:rPr>
              <a:t>народных песен и наигрышей с преданиями и 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легендами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32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Песни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 в основном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 исполняются сольно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ctr"/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</a:rPr>
              <a:t>Музыканты часто импровизируют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r="4690"/>
          <a:stretch/>
        </p:blipFill>
        <p:spPr bwMode="auto">
          <a:xfrm>
            <a:off x="601133" y="764704"/>
            <a:ext cx="794173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югра_микширов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72496"/>
            <a:ext cx="1512168" cy="13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9678" y="3717032"/>
            <a:ext cx="7684643" cy="2547912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Чуваши - народ с богатыми фольклорными традициями. 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Чувашская народная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музыка звучала </a:t>
            </a:r>
            <a:endParaRPr lang="ru-RU" sz="32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во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времена всех важных событий жизни семьи,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на праздниках и обрядах.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4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8" y="775696"/>
            <a:ext cx="338822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8"/>
          <a:stretch/>
        </p:blipFill>
        <p:spPr bwMode="auto">
          <a:xfrm>
            <a:off x="4716016" y="775696"/>
            <a:ext cx="369830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5"/>
          <a:stretch/>
        </p:blipFill>
        <p:spPr bwMode="auto">
          <a:xfrm>
            <a:off x="1333041" y="2348880"/>
            <a:ext cx="6477917" cy="37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5555" y="564084"/>
            <a:ext cx="7992888" cy="2360860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В чувашском народе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популярны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плясовые припевки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- частушки. </a:t>
            </a:r>
            <a:endParaRPr lang="en-US" sz="32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Мелодии часто строятся 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пентатонике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(лад народной музыки)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чув_микширов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92" y="4719352"/>
            <a:ext cx="1384920" cy="13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6"/>
          <a:stretch/>
        </p:blipFill>
        <p:spPr bwMode="auto">
          <a:xfrm>
            <a:off x="804876" y="4147768"/>
            <a:ext cx="3767124" cy="21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" y="490410"/>
            <a:ext cx="377907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38" y="462986"/>
            <a:ext cx="378130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!  ОБЪЯВЛЕНИЕ -    !!!!!!\! для презентации фон\1623724679_22-phonoteka_org-p-vesele-abstraktsiya-oboi-krasivo-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26" y="3741156"/>
            <a:ext cx="377704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4876" y="2204864"/>
            <a:ext cx="7767466" cy="2304256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а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 обширной территории от Алтая до 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Чукотки проживают хакасы, алтайцы, буряты, тувинцы, якуты, чукчи, эвены, коряки, ненцы</a:t>
            </a:r>
            <a:r>
              <a:rPr lang="en-US" sz="3200" b="1" i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353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БРИГАНТИНА\през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9151"/>
          <a:stretch/>
        </p:blipFill>
        <p:spPr bwMode="auto">
          <a:xfrm>
            <a:off x="309182" y="189000"/>
            <a:ext cx="8640000" cy="6480000"/>
          </a:xfrm>
          <a:prstGeom prst="rect">
            <a:avLst/>
          </a:prstGeom>
          <a:noFill/>
          <a:effectLst>
            <a:glow rad="254000">
              <a:schemeClr val="bg1">
                <a:alpha val="42000"/>
              </a:schemeClr>
            </a:glo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ертикальный свиток 6"/>
          <p:cNvSpPr/>
          <p:nvPr/>
        </p:nvSpPr>
        <p:spPr>
          <a:xfrm>
            <a:off x="1136794" y="4509119"/>
            <a:ext cx="6984776" cy="1606205"/>
          </a:xfrm>
          <a:prstGeom prst="verticalScroll">
            <a:avLst>
              <a:gd name="adj" fmla="val 15458"/>
            </a:avLst>
          </a:prstGeom>
          <a:solidFill>
            <a:schemeClr val="accent5">
              <a:lumMod val="50000"/>
              <a:alpha val="74902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/>
              <a:t>«Песня — душа </a:t>
            </a:r>
            <a:r>
              <a:rPr lang="ru-RU" sz="4000" b="1" i="1" dirty="0" smtClean="0"/>
              <a:t>народа</a:t>
            </a:r>
            <a:r>
              <a:rPr lang="en-US" sz="4000" b="1" i="1" dirty="0" smtClean="0"/>
              <a:t>…</a:t>
            </a:r>
            <a:r>
              <a:rPr lang="ru-RU" sz="4000" b="1" i="1" dirty="0" smtClean="0"/>
              <a:t>»</a:t>
            </a:r>
            <a:r>
              <a:rPr lang="ru-RU" sz="4000" i="1" dirty="0" smtClean="0"/>
              <a:t> </a:t>
            </a:r>
          </a:p>
          <a:p>
            <a:pPr algn="r"/>
            <a:r>
              <a:rPr lang="ru-RU" sz="3200" i="1" dirty="0" smtClean="0"/>
              <a:t>А</a:t>
            </a:r>
            <a:r>
              <a:rPr lang="en-US" sz="3200" i="1" dirty="0" smtClean="0"/>
              <a:t>.</a:t>
            </a:r>
            <a:r>
              <a:rPr lang="ru-RU" sz="3200" i="1" dirty="0" smtClean="0"/>
              <a:t> Н</a:t>
            </a:r>
            <a:r>
              <a:rPr lang="en-US" sz="3200" i="1" dirty="0" smtClean="0"/>
              <a:t>.</a:t>
            </a:r>
            <a:r>
              <a:rPr lang="ru-RU" sz="3200" i="1" dirty="0" smtClean="0"/>
              <a:t> Островский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88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6428"/>
            <a:ext cx="52101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7" y="1137928"/>
            <a:ext cx="2808313" cy="4248472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</a:rPr>
              <a:t>Э</a:t>
            </a: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</a:rPr>
              <a:t>ти народы владеют техникой горлового пения</a:t>
            </a:r>
            <a:r>
              <a:rPr lang="en-US" sz="40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246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!  ОБЪЯВЛЕНИЕ -    !!!!!!\! для презентации фон\51717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/>
          <a:stretch/>
        </p:blipFill>
        <p:spPr bwMode="auto">
          <a:xfrm>
            <a:off x="611560" y="444466"/>
            <a:ext cx="7992888" cy="49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861048"/>
            <a:ext cx="7992888" cy="2526836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Горловое пение – имитация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звуков животных и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природы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криков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птиц,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рычания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волка,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свиста ветра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шума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камешков в горном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ручье.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Охотники приманивали таким образом добычу, </a:t>
            </a:r>
            <a:endParaRPr lang="en-US" sz="2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скотоводы управляли своим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стадом… </a:t>
            </a:r>
            <a:endParaRPr lang="en-US" sz="2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горл_микширов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44466"/>
            <a:ext cx="1872208" cy="15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46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4"/>
          <a:stretch/>
        </p:blipFill>
        <p:spPr bwMode="auto">
          <a:xfrm>
            <a:off x="523294" y="602308"/>
            <a:ext cx="809741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7" y="2780928"/>
            <a:ext cx="7776864" cy="3563744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Музыкальная культура народов России имеет богатую и древнюю историю. </a:t>
            </a:r>
            <a:endParaRPr lang="ru-RU" sz="4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</a:rPr>
              <a:t>Народ - творец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</a:rPr>
              <a:t>хранитель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музыкальных </a:t>
            </a: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</a:rPr>
              <a:t>ценностей. </a:t>
            </a:r>
            <a:endParaRPr lang="en-US" sz="44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БРИГАНТИНА\през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9151"/>
          <a:stretch/>
        </p:blipFill>
        <p:spPr bwMode="auto">
          <a:xfrm>
            <a:off x="309182" y="189000"/>
            <a:ext cx="8640000" cy="6480000"/>
          </a:xfrm>
          <a:prstGeom prst="rect">
            <a:avLst/>
          </a:prstGeom>
          <a:noFill/>
          <a:effectLst>
            <a:glow rad="254000">
              <a:schemeClr val="bg1">
                <a:alpha val="42000"/>
              </a:schemeClr>
            </a:glo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403648" y="1268760"/>
            <a:ext cx="6480720" cy="4104456"/>
          </a:xfrm>
          <a:prstGeom prst="ellipse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i="1" dirty="0" smtClean="0">
                <a:solidFill>
                  <a:schemeClr val="tx2">
                    <a:lumMod val="50000"/>
                  </a:schemeClr>
                </a:solidFill>
              </a:rPr>
              <a:t>Спасибо </a:t>
            </a:r>
          </a:p>
          <a:p>
            <a:pPr algn="ctr"/>
            <a:r>
              <a:rPr lang="ru-RU" sz="7200" b="1" i="1" dirty="0" smtClean="0">
                <a:solidFill>
                  <a:schemeClr val="tx2">
                    <a:lumMod val="50000"/>
                  </a:schemeClr>
                </a:solidFill>
              </a:rPr>
              <a:t>за внимание!</a:t>
            </a:r>
            <a:endParaRPr lang="ru-RU" sz="7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030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БРИГАНТИНА\през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91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71600" y="1196752"/>
            <a:ext cx="7416824" cy="4968552"/>
          </a:xfrm>
          <a:prstGeom prst="roundRect">
            <a:avLst>
              <a:gd name="adj" fmla="val 24819"/>
            </a:avLst>
          </a:prstGeom>
          <a:solidFill>
            <a:schemeClr val="accent3">
              <a:lumMod val="40000"/>
              <a:lumOff val="60000"/>
              <a:alpha val="77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en-US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Интернет – ресурсы</a:t>
            </a:r>
            <a:r>
              <a:rPr lang="en-US" sz="2400" b="1" i="1" dirty="0" smtClean="0">
                <a:solidFill>
                  <a:srgbClr val="002060"/>
                </a:solidFill>
              </a:rPr>
              <a:t>: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u="sng" dirty="0">
                <a:hlinkClick r:id="rId3"/>
              </a:rPr>
              <a:t>https://rosuchebnik.ru/material/mnogolikaya-rossiya-narody-bolshoy-strany/</a:t>
            </a:r>
            <a:endParaRPr lang="ru-RU" sz="2000" dirty="0"/>
          </a:p>
          <a:p>
            <a:pPr algn="ctr"/>
            <a:r>
              <a:rPr lang="ru-RU" sz="2000" u="sng" dirty="0">
                <a:hlinkClick r:id="rId4"/>
              </a:rPr>
              <a:t>https://</a:t>
            </a:r>
            <a:r>
              <a:rPr lang="ru-RU" sz="2000" u="sng" dirty="0" smtClean="0">
                <a:hlinkClick r:id="rId4"/>
              </a:rPr>
              <a:t>bigenc.ru/music/text/5563369</a:t>
            </a:r>
            <a:endParaRPr lang="ru-RU" sz="2000" u="sng" dirty="0" smtClean="0"/>
          </a:p>
          <a:p>
            <a:pPr algn="ctr"/>
            <a:r>
              <a:rPr lang="en-US" sz="2000" dirty="0">
                <a:hlinkClick r:id="rId5"/>
              </a:rPr>
              <a:t>https://ru.wikipedia.org/wiki/</a:t>
            </a:r>
            <a:r>
              <a:rPr lang="ru-RU" sz="2000" dirty="0" err="1" smtClean="0">
                <a:hlinkClick r:id="rId5"/>
              </a:rPr>
              <a:t>Национальный_состав_России</a:t>
            </a:r>
            <a:endParaRPr lang="en-US" sz="2000" dirty="0" smtClean="0"/>
          </a:p>
          <a:p>
            <a:pPr algn="ctr"/>
            <a:r>
              <a:rPr lang="en-US" sz="2000" dirty="0">
                <a:hlinkClick r:id="rId6"/>
              </a:rPr>
              <a:t>https://</a:t>
            </a:r>
            <a:r>
              <a:rPr lang="en-US" sz="2000" dirty="0" smtClean="0">
                <a:hlinkClick r:id="rId6"/>
              </a:rPr>
              <a:t>inde.io/article/16173-etnograficheskiy-interes-pochemu-tatary-lyubyat-garmon-igrayut-na-skripke-i-poyut-grustnye-pesni</a:t>
            </a:r>
            <a:endParaRPr lang="en-US" sz="2000" dirty="0" smtClean="0"/>
          </a:p>
          <a:p>
            <a:pPr algn="ctr"/>
            <a:r>
              <a:rPr lang="en-US" sz="2000" dirty="0">
                <a:hlinkClick r:id="rId7"/>
              </a:rPr>
              <a:t>https://</a:t>
            </a:r>
            <a:r>
              <a:rPr lang="en-US" sz="2000" dirty="0" smtClean="0">
                <a:hlinkClick r:id="rId7"/>
              </a:rPr>
              <a:t>www.bibliofond.ru/view.aspx?id=92362</a:t>
            </a:r>
            <a:endParaRPr lang="ru-RU" sz="2000" dirty="0" smtClean="0"/>
          </a:p>
          <a:p>
            <a:pPr algn="ctr"/>
            <a:r>
              <a:rPr lang="en-US" sz="2000" dirty="0">
                <a:hlinkClick r:id="rId8"/>
              </a:rPr>
              <a:t>https://</a:t>
            </a:r>
            <a:r>
              <a:rPr lang="en-US" sz="2000" dirty="0" smtClean="0">
                <a:hlinkClick r:id="rId8"/>
              </a:rPr>
              <a:t>kopilkaurokov.ru/prochee/prochee/issliedovatiel-skaia-rabota-po-tiemie-muzyka-chuvashiei-s-drievnieishikh-vriemien-do-nashikh-dniei</a:t>
            </a:r>
            <a:endParaRPr lang="ru-RU" sz="2000" dirty="0" smtClean="0"/>
          </a:p>
          <a:p>
            <a:pPr algn="ctr"/>
            <a:r>
              <a:rPr lang="en-US" sz="2000" dirty="0">
                <a:hlinkClick r:id="rId9"/>
              </a:rPr>
              <a:t>https://</a:t>
            </a:r>
            <a:r>
              <a:rPr lang="en-US" sz="2000" dirty="0" smtClean="0">
                <a:hlinkClick r:id="rId9"/>
              </a:rPr>
              <a:t>www.culture.ru/materials/209039/golosovoe-chudo</a:t>
            </a:r>
            <a:endParaRPr lang="en-US" sz="2000" dirty="0" smtClean="0"/>
          </a:p>
          <a:p>
            <a:pPr algn="ctr"/>
            <a:r>
              <a:rPr lang="en-US" sz="2000" dirty="0">
                <a:hlinkClick r:id="rId10"/>
              </a:rPr>
              <a:t>https://ethnomir.ru/articles/gorlovoe-penie</a:t>
            </a:r>
            <a:r>
              <a:rPr lang="en-US" sz="2000" dirty="0" smtClean="0">
                <a:hlinkClick r:id="rId10"/>
              </a:rPr>
              <a:t>/</a:t>
            </a:r>
            <a:endParaRPr lang="en-US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en-US" sz="20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!  ОБЪЯВЛЕНИЕ -    !!!!!!\! для презентации фон\ЛИЦО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8"/>
          <a:stretch/>
        </p:blipFill>
        <p:spPr bwMode="auto">
          <a:xfrm rot="1904199">
            <a:off x="5433183" y="3953397"/>
            <a:ext cx="245409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!  ОБЪЯВЛЕНИЕ -    !!!!!!\! для презентации фон\ЛИЦО 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80" r="4107" b="22950"/>
          <a:stretch/>
        </p:blipFill>
        <p:spPr bwMode="auto">
          <a:xfrm>
            <a:off x="5342867" y="606041"/>
            <a:ext cx="229540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!  ОБЪЯВЛЕНИЕ -    !!!!!!\! для презентации фон\ЛИЦО 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r="5761"/>
          <a:stretch/>
        </p:blipFill>
        <p:spPr bwMode="auto">
          <a:xfrm rot="20258155">
            <a:off x="707105" y="3690778"/>
            <a:ext cx="1967490" cy="21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!  ОБЪЯВЛЕНИЕ -    !!!!!!\! для презентации фон\ЛИЦО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7663">
            <a:off x="785447" y="656673"/>
            <a:ext cx="21654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!  ОБЪЯВЛЕНИЕ -    !!!!!!\! для презентации фон\ЛИЦО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058">
            <a:off x="2893083" y="69550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!  ОБЪЯВЛЕНИЕ -    !!!!!!\! для презентации фон\ЛИЦО 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4" r="17555" b="18773"/>
          <a:stretch/>
        </p:blipFill>
        <p:spPr bwMode="auto">
          <a:xfrm rot="2372553">
            <a:off x="6861507" y="2405549"/>
            <a:ext cx="1911927" cy="20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!  ОБЪЯВЛЕНИЕ -    !!!!!!\! для презентации фон\ЛИЦО 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361">
            <a:off x="2893082" y="3953396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5345" y="2331769"/>
            <a:ext cx="6660102" cy="2160240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Народы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разных стран имеют свою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национальную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музыку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Музыкальный язык понятен всем народам без перевода. </a:t>
            </a:r>
          </a:p>
        </p:txBody>
      </p:sp>
    </p:spTree>
    <p:extLst>
      <p:ext uri="{BB962C8B-B14F-4D97-AF65-F5344CB8AC3E}">
        <p14:creationId xmlns:p14="http://schemas.microsoft.com/office/powerpoint/2010/main" val="16876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" b="3352"/>
          <a:stretch/>
        </p:blipFill>
        <p:spPr bwMode="auto">
          <a:xfrm>
            <a:off x="683568" y="1340768"/>
            <a:ext cx="7848871" cy="467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20687"/>
            <a:ext cx="7848871" cy="1911761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Россия —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крупнейшее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в мире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государство 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с богатым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культурным наследием.</a:t>
            </a:r>
          </a:p>
          <a:p>
            <a:pPr algn="ctr"/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В России более 190 национальностей. </a:t>
            </a:r>
          </a:p>
        </p:txBody>
      </p:sp>
    </p:spTree>
    <p:extLst>
      <p:ext uri="{BB962C8B-B14F-4D97-AF65-F5344CB8AC3E}">
        <p14:creationId xmlns:p14="http://schemas.microsoft.com/office/powerpoint/2010/main" val="1687601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653525" y="3032305"/>
            <a:ext cx="3003447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чеченцы</a:t>
            </a:r>
            <a:endParaRPr lang="ru-RU" sz="3600" dirty="0"/>
          </a:p>
        </p:txBody>
      </p:sp>
      <p:sp>
        <p:nvSpPr>
          <p:cNvPr id="7" name="Овал 6"/>
          <p:cNvSpPr/>
          <p:nvPr/>
        </p:nvSpPr>
        <p:spPr>
          <a:xfrm>
            <a:off x="460411" y="2222538"/>
            <a:ext cx="3031470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татары</a:t>
            </a:r>
            <a:endParaRPr lang="ru-RU" sz="3600" dirty="0"/>
          </a:p>
        </p:txBody>
      </p:sp>
      <p:sp>
        <p:nvSpPr>
          <p:cNvPr id="8" name="Овал 7"/>
          <p:cNvSpPr/>
          <p:nvPr/>
        </p:nvSpPr>
        <p:spPr>
          <a:xfrm>
            <a:off x="5114939" y="1700808"/>
            <a:ext cx="3429424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башкиры</a:t>
            </a:r>
            <a:endParaRPr lang="ru-RU" sz="3600" dirty="0"/>
          </a:p>
        </p:txBody>
      </p:sp>
      <p:sp>
        <p:nvSpPr>
          <p:cNvPr id="9" name="Овал 8"/>
          <p:cNvSpPr/>
          <p:nvPr/>
        </p:nvSpPr>
        <p:spPr>
          <a:xfrm>
            <a:off x="3923928" y="666372"/>
            <a:ext cx="3514882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украинцы</a:t>
            </a:r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645008" y="3680377"/>
            <a:ext cx="3096345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чуваши</a:t>
            </a:r>
            <a:endParaRPr lang="ru-RU" sz="3600" dirty="0"/>
          </a:p>
        </p:txBody>
      </p:sp>
      <p:sp>
        <p:nvSpPr>
          <p:cNvPr id="12" name="Овал 11"/>
          <p:cNvSpPr/>
          <p:nvPr/>
        </p:nvSpPr>
        <p:spPr>
          <a:xfrm>
            <a:off x="939108" y="4985940"/>
            <a:ext cx="3096344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</a:rPr>
              <a:t>мордва</a:t>
            </a:r>
            <a:endParaRPr lang="ru-RU" sz="3600" dirty="0"/>
          </a:p>
        </p:txBody>
      </p:sp>
      <p:sp>
        <p:nvSpPr>
          <p:cNvPr id="10" name="Овал 9"/>
          <p:cNvSpPr/>
          <p:nvPr/>
        </p:nvSpPr>
        <p:spPr>
          <a:xfrm>
            <a:off x="5268357" y="4226891"/>
            <a:ext cx="3302246" cy="12961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армяне</a:t>
            </a:r>
            <a:endParaRPr lang="ru-RU" sz="3600" dirty="0"/>
          </a:p>
        </p:txBody>
      </p:sp>
      <p:sp>
        <p:nvSpPr>
          <p:cNvPr id="2" name="Овал 1"/>
          <p:cNvSpPr/>
          <p:nvPr/>
        </p:nvSpPr>
        <p:spPr>
          <a:xfrm>
            <a:off x="578598" y="670521"/>
            <a:ext cx="3462372" cy="16237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50000"/>
                  </a:schemeClr>
                </a:solidFill>
              </a:rPr>
              <a:t>русские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3" y="2438562"/>
            <a:ext cx="3240361" cy="2160239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Самые многочисленные </a:t>
            </a:r>
            <a:r>
              <a:rPr lang="ru-RU" sz="3200" b="1" i="1" dirty="0" smtClean="0">
                <a:solidFill>
                  <a:srgbClr val="C00000"/>
                </a:solidFill>
              </a:rPr>
              <a:t>народы России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45" y="5177158"/>
            <a:ext cx="3533666" cy="15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3118"/>
          <a:stretch/>
        </p:blipFill>
        <p:spPr bwMode="auto">
          <a:xfrm>
            <a:off x="819799" y="476672"/>
            <a:ext cx="762000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9799" y="476672"/>
            <a:ext cx="7620001" cy="750781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chemeClr val="tx2">
                    <a:lumMod val="50000"/>
                  </a:schemeClr>
                </a:solidFill>
              </a:rPr>
              <a:t>Русские народные </a:t>
            </a:r>
            <a:r>
              <a:rPr lang="ru-RU" sz="4400" b="1" i="1" dirty="0" smtClean="0">
                <a:solidFill>
                  <a:schemeClr val="tx2">
                    <a:lumMod val="50000"/>
                  </a:schemeClr>
                </a:solidFill>
              </a:rPr>
              <a:t>песни </a:t>
            </a:r>
            <a:endParaRPr lang="en-US" sz="4400" b="1" i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9799" y="4365104"/>
            <a:ext cx="7620001" cy="1944216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Много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жанров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русских народных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песен: первые песни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которые мы слышим –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колыбельные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растём – </a:t>
            </a:r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</a:rPr>
              <a:t>потешки</a:t>
            </a:r>
            <a:r>
              <a:rPr lang="en-US" sz="2800" b="1" i="1" dirty="0">
                <a:solidFill>
                  <a:schemeClr val="tx2">
                    <a:lumMod val="50000"/>
                  </a:schemeClr>
                </a:solidFill>
              </a:rPr>
              <a:t>;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работаем 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трудовые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отдыхаем – плясовые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23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!  ОБЪЯВЛЕНИЕ -    !!!!!!\! для презентации фон\5171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3" y="606329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!  ОБЪЯВЛЕНИЕ -    !!!!!!\! для презентации фон\1581683475_12-p-zimnyaya-svadba-v-russkom-narodnom-stile-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3035" r="2964" b="3668"/>
          <a:stretch/>
        </p:blipFill>
        <p:spPr bwMode="auto">
          <a:xfrm>
            <a:off x="4858027" y="606329"/>
            <a:ext cx="361039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!  ОБЪЯВЛЕНИЕ -    !!!!!!\! для презентации фон\1623724679_22-phonoteka_org-p-vesele-abstraktsiya-oboi-krasivo-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6" y="3695826"/>
            <a:ext cx="378224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76" y="3717032"/>
            <a:ext cx="36426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77566" y="1902193"/>
            <a:ext cx="3384376" cy="2448272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Лирические</a:t>
            </a:r>
            <a:r>
              <a:rPr lang="en-US" sz="4000" b="1" i="1" dirty="0" smtClean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свадебные</a:t>
            </a:r>
            <a:r>
              <a:rPr lang="ru-RU" sz="4000" b="1" i="1" dirty="0">
                <a:solidFill>
                  <a:srgbClr val="C00000"/>
                </a:solidFill>
              </a:rPr>
              <a:t>, 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хороводные</a:t>
            </a:r>
            <a:r>
              <a:rPr lang="ru-RU" sz="4000" b="1" i="1" dirty="0">
                <a:solidFill>
                  <a:srgbClr val="C00000"/>
                </a:solidFill>
              </a:rPr>
              <a:t>, 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эпические</a:t>
            </a:r>
            <a:r>
              <a:rPr lang="en-US" sz="4000" b="1" i="1" dirty="0" smtClean="0">
                <a:solidFill>
                  <a:srgbClr val="C00000"/>
                </a:solidFill>
              </a:rPr>
              <a:t>…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!  ОБЪЯВЛЕНИЕ -    !!!!!!\! для презентации фон\1613566211_134-p-fon-dlya-prezentatsii-po-muzike-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5" y="1628800"/>
            <a:ext cx="750285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0575" y="540732"/>
            <a:ext cx="7502850" cy="1088068"/>
          </a:xfrm>
          <a:prstGeom prst="rect">
            <a:avLst/>
          </a:prstGeom>
          <a:solidFill>
            <a:schemeClr val="accent6">
              <a:lumMod val="20000"/>
              <a:lumOff val="80000"/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Отличительная 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черта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русской народной песни – распевность</a:t>
            </a:r>
            <a:r>
              <a:rPr lang="ru-RU" sz="3200" b="1" i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923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!  ОБЪЯВЛЕНИЕ -    !!!!!!\! для презентации фон\ру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!  ОБЪЯВЛЕНИЕ -    !!!!!!\! для презентации фон\2c11dec6c94da6311af657dc7262cd8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7" y="764704"/>
            <a:ext cx="7785268" cy="5400000"/>
          </a:xfrm>
          <a:prstGeom prst="rect">
            <a:avLst/>
          </a:prstGeom>
          <a:noFill/>
          <a:effectLst>
            <a:glow rad="152400">
              <a:schemeClr val="bg1">
                <a:alpha val="40000"/>
              </a:schemeClr>
            </a:glo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р_микширов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53136"/>
            <a:ext cx="1152128" cy="10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5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370</Words>
  <Application>Microsoft Office PowerPoint</Application>
  <PresentationFormat>Экран (4:3)</PresentationFormat>
  <Paragraphs>61</Paragraphs>
  <Slides>24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160</cp:revision>
  <dcterms:created xsi:type="dcterms:W3CDTF">2017-05-02T20:57:15Z</dcterms:created>
  <dcterms:modified xsi:type="dcterms:W3CDTF">2021-11-03T13:58:36Z</dcterms:modified>
</cp:coreProperties>
</file>