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8172-E81C-4AC6-9EB8-DBBE996CE51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2E26-E26E-41EC-8C29-4FC8C2E4E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8172-E81C-4AC6-9EB8-DBBE996CE51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2E26-E26E-41EC-8C29-4FC8C2E4E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8172-E81C-4AC6-9EB8-DBBE996CE51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2E26-E26E-41EC-8C29-4FC8C2E4EA4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8172-E81C-4AC6-9EB8-DBBE996CE51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2E26-E26E-41EC-8C29-4FC8C2E4EA4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8172-E81C-4AC6-9EB8-DBBE996CE51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2E26-E26E-41EC-8C29-4FC8C2E4E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8172-E81C-4AC6-9EB8-DBBE996CE51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2E26-E26E-41EC-8C29-4FC8C2E4EA4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8172-E81C-4AC6-9EB8-DBBE996CE51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2E26-E26E-41EC-8C29-4FC8C2E4E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8172-E81C-4AC6-9EB8-DBBE996CE51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2E26-E26E-41EC-8C29-4FC8C2E4E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8172-E81C-4AC6-9EB8-DBBE996CE51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2E26-E26E-41EC-8C29-4FC8C2E4E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8172-E81C-4AC6-9EB8-DBBE996CE51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2E26-E26E-41EC-8C29-4FC8C2E4EA4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8172-E81C-4AC6-9EB8-DBBE996CE51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2E26-E26E-41EC-8C29-4FC8C2E4EA4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868172-E81C-4AC6-9EB8-DBBE996CE51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0632E26-E26E-41EC-8C29-4FC8C2E4EA4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88640"/>
            <a:ext cx="8229600" cy="151216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МДОАУ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114»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54087"/>
            <a:ext cx="6400800" cy="4471257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 по теме: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«Нравственное воспитание дошкольников»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 Карташова Г.Ю.</a:t>
            </a:r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Оренбург</a:t>
            </a:r>
          </a:p>
          <a:p>
            <a:endParaRPr lang="ru-RU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587" y="3284984"/>
            <a:ext cx="3882780" cy="26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9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-1013241"/>
            <a:ext cx="8280920" cy="8169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ru-RU" dirty="0" smtClean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ru-RU" dirty="0"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endParaRPr lang="ru-RU" sz="20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ВОСПИТАНИЕ </a:t>
            </a:r>
            <a:r>
              <a:rPr lang="ru-RU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ДОБРОТЫ.</a:t>
            </a:r>
          </a:p>
          <a:p>
            <a:pPr algn="ctr">
              <a:spcAft>
                <a:spcPts val="10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Упражнение </a:t>
            </a: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«Помоги волшебнику»</a:t>
            </a:r>
            <a:endParaRPr lang="ru-RU" sz="20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Материал:</a:t>
            </a: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три картинки, изображающие девочек с разным выражением лица: злым, равнодушным, добрым.</a:t>
            </a:r>
            <a:endParaRPr lang="ru-RU" sz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Ход игры.</a:t>
            </a:r>
            <a:endParaRPr lang="ru-RU" sz="12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Обратите внимание ребенка на то, что волшебник попал в трудную ситуации, и ему нужно помочь. Сегодня волшебник прочитал два стихотворения, которые хорошо знакомы детям – об игрушках, с которыми волшебник любил играть</a:t>
            </a:r>
            <a:r>
              <a:rPr lang="ru-RU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4000"/>
              </a:lnSpc>
            </a:pPr>
            <a:endParaRPr lang="ru-RU" sz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Зайку бросила хозяйка </a:t>
            </a:r>
            <a:r>
              <a:rPr lang="ru-RU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   2. Уронили </a:t>
            </a: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Мишку на пол.</a:t>
            </a:r>
            <a:endParaRPr lang="ru-RU" sz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 дождем остался зайка, </a:t>
            </a:r>
            <a:r>
              <a:rPr lang="ru-RU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    Оторвали </a:t>
            </a: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Мишке лапу </a:t>
            </a:r>
            <a:endParaRPr lang="ru-RU" sz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 скамейки слезть не смог. </a:t>
            </a:r>
            <a:r>
              <a:rPr lang="ru-RU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   Все </a:t>
            </a: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равно его не брошу,</a:t>
            </a:r>
            <a:endParaRPr lang="ru-RU" sz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Весь до ниточки промок. </a:t>
            </a:r>
            <a:r>
              <a:rPr lang="ru-RU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        Потому </a:t>
            </a: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что он хороший</a:t>
            </a:r>
            <a:r>
              <a:rPr lang="ru-RU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                        А</a:t>
            </a: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sz="12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Барто</a:t>
            </a:r>
            <a:endParaRPr lang="ru-RU" sz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 волшебника есть три фотографии девочек. Он хочет разобраться, какая из девочек бросила Зайку, какая оторвала Мишке лапу, а какая очень жалеет и Зайку, и Мишку.</a:t>
            </a:r>
            <a:endParaRPr lang="ru-RU" sz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Как же нам узнать, ведь здесь не нарисовано, что они делают!</a:t>
            </a:r>
            <a:endParaRPr lang="ru-RU" sz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Предложите ребенку рассмотреть фотографии девочек и помочь волшебнику.</a:t>
            </a:r>
            <a:endParaRPr lang="ru-RU" sz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Одна девочка равнодушная, безразличная. Она играла с Зайкой на улице, а когда ей надоело с ним играть, бросила его и забыла его на улице. Вторая девочка злая, сердитая, драчливая. Она и оторвала лапу Мишке. А третья девочка добрая, заботливая. Такая девочка никогда не обидит игрушки и своих друзей.</a:t>
            </a:r>
            <a:endParaRPr lang="ru-RU" sz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меня на столе лежат предметы. Кто хочет выбрать любой предмет </a:t>
            </a:r>
            <a:r>
              <a:rPr lang="ru-RU" sz="12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(палка, верёвка, книга, камень, др.)</a:t>
            </a: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совершить с ними те действия, о которых можно сказать, что они приносят людям добро, рассказать об этих действиях.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ru-RU" sz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endParaRPr lang="ru-RU" sz="1200" dirty="0" smtClean="0">
              <a:effectLst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366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-2849642"/>
            <a:ext cx="8496944" cy="1037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sz="1200" dirty="0" smtClean="0">
              <a:ea typeface="Times New Roman"/>
            </a:endParaRPr>
          </a:p>
          <a:p>
            <a:pPr algn="just">
              <a:lnSpc>
                <a:spcPct val="150000"/>
              </a:lnSpc>
            </a:pPr>
            <a:endParaRPr lang="ru-RU" sz="1200" dirty="0">
              <a:ea typeface="Times New Roman"/>
            </a:endParaRPr>
          </a:p>
          <a:p>
            <a:pPr algn="just">
              <a:lnSpc>
                <a:spcPct val="150000"/>
              </a:lnSpc>
            </a:pPr>
            <a:endParaRPr lang="ru-RU" sz="1200" dirty="0" smtClean="0">
              <a:ea typeface="Times New Roman"/>
            </a:endParaRPr>
          </a:p>
          <a:p>
            <a:pPr algn="just">
              <a:lnSpc>
                <a:spcPct val="150000"/>
              </a:lnSpc>
            </a:pPr>
            <a:endParaRPr lang="ru-RU" sz="1200" dirty="0">
              <a:ea typeface="Times New Roman"/>
            </a:endParaRPr>
          </a:p>
          <a:p>
            <a:pPr algn="just">
              <a:lnSpc>
                <a:spcPct val="150000"/>
              </a:lnSpc>
            </a:pPr>
            <a:endParaRPr lang="ru-RU" sz="1200" dirty="0" smtClean="0">
              <a:ea typeface="Times New Roman"/>
            </a:endParaRPr>
          </a:p>
          <a:p>
            <a:pPr algn="just">
              <a:lnSpc>
                <a:spcPct val="150000"/>
              </a:lnSpc>
            </a:pPr>
            <a:endParaRPr lang="ru-RU" sz="1200" dirty="0">
              <a:ea typeface="Times New Roman"/>
            </a:endParaRPr>
          </a:p>
          <a:p>
            <a:pPr algn="just">
              <a:lnSpc>
                <a:spcPct val="150000"/>
              </a:lnSpc>
            </a:pPr>
            <a:endParaRPr lang="ru-RU" sz="1200" dirty="0" smtClean="0">
              <a:ea typeface="Times New Roman"/>
            </a:endParaRPr>
          </a:p>
          <a:p>
            <a:pPr algn="just">
              <a:lnSpc>
                <a:spcPct val="150000"/>
              </a:lnSpc>
            </a:pPr>
            <a:endParaRPr lang="ru-RU" sz="1200" dirty="0">
              <a:ea typeface="Times New Roman"/>
            </a:endParaRPr>
          </a:p>
          <a:p>
            <a:pPr algn="just">
              <a:lnSpc>
                <a:spcPct val="150000"/>
              </a:lnSpc>
            </a:pPr>
            <a:endParaRPr lang="ru-RU" sz="1200" dirty="0" smtClean="0">
              <a:ea typeface="Times New Roman"/>
            </a:endParaRPr>
          </a:p>
          <a:p>
            <a:pPr algn="just">
              <a:lnSpc>
                <a:spcPct val="150000"/>
              </a:lnSpc>
            </a:pPr>
            <a:endParaRPr lang="ru-RU" sz="1200" dirty="0">
              <a:ea typeface="Times New Roman"/>
            </a:endParaRPr>
          </a:p>
          <a:p>
            <a:pPr algn="just">
              <a:lnSpc>
                <a:spcPct val="150000"/>
              </a:lnSpc>
            </a:pPr>
            <a:endParaRPr lang="ru-RU" sz="1200" dirty="0" smtClean="0">
              <a:ea typeface="Times New Roman"/>
            </a:endParaRPr>
          </a:p>
          <a:p>
            <a:pPr algn="ctr">
              <a:lnSpc>
                <a:spcPct val="150000"/>
              </a:lnSpc>
            </a:pPr>
            <a:r>
              <a:rPr lang="ru-RU" sz="1400" b="1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Физминутка</a:t>
            </a: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Я </a:t>
            </a: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принесла с собой семечко. Как вы думаете, чьё это семечко?</a:t>
            </a:r>
          </a:p>
          <a:p>
            <a:pPr algn="just">
              <a:lnSpc>
                <a:spcPct val="150000"/>
              </a:lnSpc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Представьте, что вы семечки от яблока. Покажите, что с вами станет, если семечко посадить в землю.</a:t>
            </a:r>
          </a:p>
          <a:p>
            <a:pPr algn="just">
              <a:lnSpc>
                <a:spcPct val="150000"/>
              </a:lnSpc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— Так что же станет с семечком через пять лет, если его посадить в землю? </a:t>
            </a:r>
            <a:r>
              <a:rPr lang="ru-RU" sz="12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(Ответы детей)</a:t>
            </a: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Показ картинки </a:t>
            </a:r>
            <a:r>
              <a:rPr lang="ru-RU" sz="12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«яблоня»</a:t>
            </a: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Чья </a:t>
            </a: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доброта помогла яблоне вырасти? </a:t>
            </a:r>
            <a:r>
              <a:rPr lang="ru-RU" sz="12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(Доброта солнышка, земли, воздуха, ветерка, садовника)</a:t>
            </a: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Вывод: правильно, доброта солнца, земли, дождя, воздуха, людей помогла вырасти яблоне, созреть плодам.</a:t>
            </a:r>
          </a:p>
          <a:p>
            <a:pPr algn="just">
              <a:lnSpc>
                <a:spcPct val="150000"/>
              </a:lnSpc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— А чья доброта помогает расти вам? </a:t>
            </a:r>
            <a:r>
              <a:rPr lang="ru-RU" sz="12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(Доброта родителей, бабушек и дедушек, воспитателей и учителей, друзей)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— Сегодня такой добрый день, все улыбаются. Но я заметила, что у вас на столах лежат изображения каких – то злых персонажей. Пройдите, рассмотрите их.</a:t>
            </a:r>
          </a:p>
          <a:p>
            <a:pPr algn="just">
              <a:lnSpc>
                <a:spcPct val="150000"/>
              </a:lnSpc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— Что надо изменить в облике персонажа, чтобы злой персонаж стал добрым?</a:t>
            </a:r>
          </a:p>
          <a:p>
            <a:pPr algn="just">
              <a:lnSpc>
                <a:spcPct val="150000"/>
              </a:lnSpc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— Стал ли добрым персонаж?</a:t>
            </a:r>
          </a:p>
          <a:p>
            <a:pPr algn="just">
              <a:lnSpc>
                <a:spcPct val="150000"/>
              </a:lnSpc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— Что вы для этого сделали?</a:t>
            </a:r>
          </a:p>
          <a:p>
            <a:pPr algn="just">
              <a:lnSpc>
                <a:spcPct val="150000"/>
              </a:lnSpc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Вывод: вы совершили очень простые действия для того, чтобы доброта взяла верх над злом</a:t>
            </a:r>
            <a: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— Сколько добрых людей вы встретили в своей жизни?</a:t>
            </a:r>
          </a:p>
          <a:p>
            <a:pPr algn="just">
              <a:lnSpc>
                <a:spcPct val="150000"/>
              </a:lnSpc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— У вас на столах лежат рисунки с изображением дерева. Превратите его в дерево доброты. На дереве должно быть столько плодов, сколько добрых людей в своей жизни вы вспомните.</a:t>
            </a:r>
          </a:p>
          <a:p>
            <a:pPr algn="just">
              <a:lnSpc>
                <a:spcPct val="150000"/>
              </a:lnSpc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Сколько вы нарисовали плодов?</a:t>
            </a:r>
          </a:p>
          <a:p>
            <a:pPr algn="just">
              <a:lnSpc>
                <a:spcPct val="150000"/>
              </a:lnSpc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— Замечательно, что в своей жизни вы встречаете много добрых людей.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Оставьте </a:t>
            </a: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дерево доброты на столе, пройдите, пожалуйста, на ковёр.</a:t>
            </a:r>
          </a:p>
          <a:p>
            <a:pPr algn="just">
              <a:lnSpc>
                <a:spcPct val="150000"/>
              </a:lnSpc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Подведение итогов</a:t>
            </a:r>
          </a:p>
          <a:p>
            <a:pPr algn="just">
              <a:lnSpc>
                <a:spcPct val="150000"/>
              </a:lnSpc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— Я уверена, что вы всегда, в любой ситуации будете совершать добрые поступки, делать добрые дела.</a:t>
            </a:r>
          </a:p>
          <a:p>
            <a:pPr algn="just">
              <a:lnSpc>
                <a:spcPct val="150000"/>
              </a:lnSpc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— Помните, что без добрых дел нет доброго имени, жизнь дана на добрые дела.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200" dirty="0">
                <a:ea typeface="Calibri"/>
                <a:cs typeface="Times New Roman"/>
              </a:rPr>
              <a:t> </a:t>
            </a:r>
            <a:endParaRPr lang="ru-RU" sz="105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endParaRPr lang="ru-RU" sz="1200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095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60648"/>
            <a:ext cx="8208912" cy="151216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— Вы любите сказки? Назовите сказочных героев. Поднимите руки у кого герой злой, у кого добрый? Какой вывод можно сделать?</a:t>
            </a:r>
          </a:p>
          <a:p>
            <a:pPr algn="just">
              <a:lnSpc>
                <a:spcPct val="150000"/>
              </a:lnSpc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— Хороших героев больше. В сказках добро всегда побеждает зло.</a:t>
            </a:r>
          </a:p>
          <a:p>
            <a:pPr algn="just">
              <a:lnSpc>
                <a:spcPct val="150000"/>
              </a:lnSpc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Какие пословицы и поговорки о добре вы знаете?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 bwMode="auto">
          <a:xfrm>
            <a:off x="3203848" y="1628800"/>
            <a:ext cx="4914000" cy="403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73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8219256" cy="6227956"/>
          </a:xfrm>
        </p:spPr>
        <p:txBody>
          <a:bodyPr>
            <a:normAutofit fontScale="25000" lnSpcReduction="20000"/>
          </a:bodyPr>
          <a:lstStyle/>
          <a:p>
            <a:pPr marL="0" algn="ctr">
              <a:lnSpc>
                <a:spcPct val="134000"/>
              </a:lnSpc>
              <a:spcBef>
                <a:spcPts val="0"/>
              </a:spcBef>
            </a:pPr>
            <a:endParaRPr lang="ru-RU" sz="4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lnSpc>
                <a:spcPct val="134000"/>
              </a:lnSpc>
              <a:spcBef>
                <a:spcPts val="0"/>
              </a:spcBef>
            </a:pP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lnSpc>
                <a:spcPct val="134000"/>
              </a:lnSpc>
              <a:spcBef>
                <a:spcPts val="0"/>
              </a:spcBef>
            </a:pPr>
            <a:endParaRPr lang="ru-RU" sz="4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lnSpc>
                <a:spcPct val="134000"/>
              </a:lnSpc>
              <a:spcBef>
                <a:spcPts val="0"/>
              </a:spcBef>
            </a:pPr>
            <a:endParaRPr lang="ru-RU" sz="4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lnSpc>
                <a:spcPct val="134000"/>
              </a:lnSpc>
              <a:spcBef>
                <a:spcPts val="0"/>
              </a:spcBef>
            </a:pP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lnSpc>
                <a:spcPct val="134000"/>
              </a:lnSpc>
              <a:spcBef>
                <a:spcPts val="0"/>
              </a:spcBef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  <a:p>
            <a:pPr marL="0" algn="ctr">
              <a:lnSpc>
                <a:spcPct val="134000"/>
              </a:lnSpc>
              <a:spcBef>
                <a:spcPts val="0"/>
              </a:spcBef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такое хорошо и что такое 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плохо».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34000"/>
              </a:lnSpc>
              <a:spcBef>
                <a:spcPts val="0"/>
              </a:spcBef>
            </a:pP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Цели: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Учить детей отличать хорошее поведение от плохого;  Обратить внимание на то, что хорошее поведение приносит радость, здоровье как тебе самому, так и окружающим тебя людям, и, наоборот, плохое  поведение может привести  к  несчастию, болезни. </a:t>
            </a:r>
            <a:b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Демонстрационный материал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Отрывки их художественных произведений,  жизненные факты о хорошем и плохом  поведении человека, детей, группы.</a:t>
            </a:r>
          </a:p>
          <a:p>
            <a:pPr marL="0">
              <a:lnSpc>
                <a:spcPct val="134000"/>
              </a:lnSpc>
              <a:spcBef>
                <a:spcPts val="0"/>
              </a:spcBef>
            </a:pP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мимикой и жестами выражают свое отношение к хорошему и плохому  поведению (плохое поведение - делают сердитое лицо, грозят пальцем;   хорошее - улыбаются, одобрительно кивают головами). Отвечают на  вопросы воспитателя.</a:t>
            </a:r>
          </a:p>
          <a:p>
            <a:pPr marL="0">
              <a:lnSpc>
                <a:spcPct val="134000"/>
              </a:lnSpc>
              <a:spcBef>
                <a:spcPts val="0"/>
              </a:spcBef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>
              <a:lnSpc>
                <a:spcPct val="134000"/>
              </a:lnSpc>
              <a:spcBef>
                <a:spcPts val="0"/>
              </a:spcBef>
            </a:pP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Сережа опять ел снег. Ребята, это хорошо или плохо?  Дети мимикой и жестами показывают, что это плохо. </a:t>
            </a:r>
            <a:b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может случиться с Сережей? Дети отвечают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>
              <a:lnSpc>
                <a:spcPct val="134000"/>
              </a:lnSpc>
              <a:spcBef>
                <a:spcPts val="0"/>
              </a:spcBef>
            </a:pPr>
            <a:endParaRPr lang="ru-RU" sz="4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34000"/>
              </a:lnSpc>
              <a:spcBef>
                <a:spcPts val="0"/>
              </a:spcBef>
            </a:pPr>
            <a:endParaRPr lang="ru-RU" sz="4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4000"/>
              </a:lnSpc>
            </a:pP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«Благородные поступки» 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   </a:t>
            </a:r>
          </a:p>
          <a:p>
            <a:pPr marL="0" algn="just">
              <a:lnSpc>
                <a:spcPct val="134000"/>
              </a:lnSpc>
              <a:spcBef>
                <a:spcPts val="0"/>
              </a:spcBef>
            </a:pP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Воспитывать в детях желание совершать поступки ради других людей. Формировать понимание того, что поступком мы называем не только героизм, но и любое доброе дело ради другого человека.</a:t>
            </a:r>
          </a:p>
          <a:p>
            <a:pPr marL="0" algn="just">
              <a:lnSpc>
                <a:spcPct val="134000"/>
              </a:lnSpc>
              <a:spcBef>
                <a:spcPts val="0"/>
              </a:spcBef>
            </a:pP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мячик</a:t>
            </a:r>
          </a:p>
          <a:p>
            <a:pPr marL="0" algn="just">
              <a:lnSpc>
                <a:spcPct val="134000"/>
              </a:lnSpc>
              <a:spcBef>
                <a:spcPts val="0"/>
              </a:spcBef>
            </a:pP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Детям предлагается перечислить благородные поступки по отношению к девочкам (женщинам) и  мальчикам (мужчинам). Воспитатель кидает в руки  мяч одному из игроков, тот  называет благородный поступок и перекидывает мяч следующему игроку по своему желанию.</a:t>
            </a:r>
          </a:p>
          <a:p>
            <a:pPr marL="0" algn="just">
              <a:lnSpc>
                <a:spcPct val="134000"/>
              </a:lnSpc>
              <a:spcBef>
                <a:spcPts val="0"/>
              </a:spcBef>
            </a:pP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благородные поступки для мальчиков: называть девочку только по имени; при встрече с девочкой первым здороваться; уступать в транспорте место; никогда не обижать девочку; защищать девочку; помогать девочке переносить тяжелые вещи; когда девочка выходит из транспорта, нужно выйти первым и подать ей руку; мальчик должен помочь девочке одеться,  подать пальто и т.д.</a:t>
            </a:r>
          </a:p>
          <a:p>
            <a:pPr marL="0" algn="just">
              <a:lnSpc>
                <a:spcPct val="134000"/>
              </a:lnSpc>
              <a:spcBef>
                <a:spcPts val="0"/>
              </a:spcBef>
            </a:pP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Благородные поступки для девочек:  называть мальчика  только по имени; при встрече с мальчиком   здороваться; хвалить мальчика за проявление внимания; не обижать и не обзывать мальчика, особенно  в присутствии других детей; благодарить мальчика за добрые дела и поступки;  и т.д.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45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332656"/>
            <a:ext cx="8363272" cy="6264696"/>
          </a:xfrm>
        </p:spPr>
        <p:txBody>
          <a:bodyPr>
            <a:normAutofit fontScale="25000" lnSpcReduction="20000"/>
          </a:bodyPr>
          <a:lstStyle/>
          <a:p>
            <a:pPr marL="0" algn="ctr">
              <a:lnSpc>
                <a:spcPct val="134000"/>
              </a:lnSpc>
              <a:spcBef>
                <a:spcPts val="0"/>
              </a:spcBef>
            </a:pPr>
            <a:endParaRPr lang="ru-RU" sz="4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lnSpc>
                <a:spcPct val="134000"/>
              </a:lnSpc>
              <a:spcBef>
                <a:spcPts val="0"/>
              </a:spcBef>
            </a:pP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lnSpc>
                <a:spcPct val="134000"/>
              </a:lnSpc>
              <a:spcBef>
                <a:spcPts val="0"/>
              </a:spcBef>
            </a:pPr>
            <a:endParaRPr lang="ru-RU" sz="4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lnSpc>
                <a:spcPct val="134000"/>
              </a:lnSpc>
              <a:spcBef>
                <a:spcPts val="0"/>
              </a:spcBef>
            </a:pP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lnSpc>
                <a:spcPct val="134000"/>
              </a:lnSpc>
              <a:spcBef>
                <a:spcPts val="0"/>
              </a:spcBef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Пожелания» </a:t>
            </a:r>
          </a:p>
          <a:p>
            <a:pPr marL="0" algn="just">
              <a:lnSpc>
                <a:spcPct val="134000"/>
              </a:lnSpc>
              <a:spcBef>
                <a:spcPts val="0"/>
              </a:spcBef>
            </a:pP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Научить детей быть внимательными друг к другу, уметь проявлять  симпатии к детям своего и противоположного пола. Закреплять знания о качествах мужественности и женственности.</a:t>
            </a:r>
          </a:p>
          <a:p>
            <a:pPr marL="0" algn="just">
              <a:lnSpc>
                <a:spcPct val="134000"/>
              </a:lnSpc>
              <a:spcBef>
                <a:spcPts val="0"/>
              </a:spcBef>
            </a:pP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игрушка-сердечко (любая игрушка)</a:t>
            </a:r>
          </a:p>
          <a:p>
            <a:pPr marL="0" algn="just">
              <a:lnSpc>
                <a:spcPct val="134000"/>
              </a:lnSpc>
              <a:spcBef>
                <a:spcPts val="0"/>
              </a:spcBef>
            </a:pP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Дети встают в круг. Передавая друг другу игрушку, говорят  свои пожелания: « Я желаю тебе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….»</a:t>
            </a:r>
          </a:p>
          <a:p>
            <a:pPr marL="0" algn="just">
              <a:lnSpc>
                <a:spcPct val="134000"/>
              </a:lnSpc>
              <a:spcBef>
                <a:spcPts val="0"/>
              </a:spcBef>
            </a:pP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lnSpc>
                <a:spcPct val="134000"/>
              </a:lnSpc>
              <a:spcBef>
                <a:spcPts val="0"/>
              </a:spcBef>
            </a:pP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«Вежливые слова»  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pPr marL="0" algn="just">
              <a:lnSpc>
                <a:spcPct val="134000"/>
              </a:lnSpc>
              <a:spcBef>
                <a:spcPts val="0"/>
              </a:spcBef>
            </a:pP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Воспитывать в детях культуру поведения, вежливость, уважение друг к другу, желание помочь друг другу.</a:t>
            </a:r>
          </a:p>
          <a:p>
            <a:pPr marL="0" algn="just">
              <a:lnSpc>
                <a:spcPct val="134000"/>
              </a:lnSpc>
              <a:spcBef>
                <a:spcPts val="0"/>
              </a:spcBef>
            </a:pP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сюжетные картинки, на которых изображены разные ситуации: ребенок толкнул другого,  ребенок поднял упавшую вещь, ребенок жалеет другого ребенка, и т.д.</a:t>
            </a:r>
          </a:p>
          <a:p>
            <a:pPr marL="0" algn="just">
              <a:lnSpc>
                <a:spcPct val="134000"/>
              </a:lnSpc>
              <a:spcBef>
                <a:spcPts val="0"/>
              </a:spcBef>
            </a:pP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Дети рассматривают сюжетные картинки и озвучивают их вежливыми словами.</a:t>
            </a:r>
          </a:p>
          <a:p>
            <a:pPr marL="0" algn="just">
              <a:lnSpc>
                <a:spcPct val="134000"/>
              </a:lnSpc>
              <a:spcBef>
                <a:spcPts val="0"/>
              </a:spcBef>
            </a:pP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ребенок затрудняется, задайте ему по картинке наводящие вопросы. Например, какое волшебное слово нужно произнести, чтобы друг дал тебе игрушку?</a:t>
            </a:r>
          </a:p>
          <a:p>
            <a:pPr marL="0" algn="just">
              <a:lnSpc>
                <a:spcPct val="134000"/>
              </a:lnSpc>
              <a:spcBef>
                <a:spcPts val="0"/>
              </a:spcBef>
            </a:pP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ты отблагодаришь человека за помощь?</a:t>
            </a:r>
          </a:p>
          <a:p>
            <a:pPr marL="0" algn="just">
              <a:lnSpc>
                <a:spcPct val="134000"/>
              </a:lnSpc>
              <a:spcBef>
                <a:spcPts val="0"/>
              </a:spcBef>
            </a:pP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нужно обращаться к взрослым людям? (называть по имени отчеству и на Вы)</a:t>
            </a:r>
          </a:p>
          <a:p>
            <a:pPr marL="0" algn="just">
              <a:lnSpc>
                <a:spcPct val="134000"/>
              </a:lnSpc>
              <a:spcBef>
                <a:spcPts val="0"/>
              </a:spcBef>
            </a:pP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говорить при встрече с человеком?</a:t>
            </a:r>
          </a:p>
          <a:p>
            <a:pPr marL="0" algn="just">
              <a:lnSpc>
                <a:spcPct val="134000"/>
              </a:lnSpc>
              <a:spcBef>
                <a:spcPts val="0"/>
              </a:spcBef>
            </a:pP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говорить всем, уходя домой?</a:t>
            </a:r>
          </a:p>
          <a:p>
            <a:pPr marL="0" algn="just">
              <a:lnSpc>
                <a:spcPct val="134000"/>
              </a:lnSpc>
              <a:spcBef>
                <a:spcPts val="0"/>
              </a:spcBef>
            </a:pP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говорить  просыпаясь утром, приходя утром в детский садик? Какие слова  можно пожелать друг другу перед сном?</a:t>
            </a:r>
          </a:p>
          <a:p>
            <a:pPr marL="0" algn="just">
              <a:lnSpc>
                <a:spcPct val="134000"/>
              </a:lnSpc>
              <a:spcBef>
                <a:spcPts val="0"/>
              </a:spcBef>
            </a:pP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ты скажешь, если кого-нибудь нечаянно толкнешь или заденешь? и т.д.</a:t>
            </a:r>
          </a:p>
          <a:p>
            <a:pPr marL="0" algn="just">
              <a:lnSpc>
                <a:spcPct val="134000"/>
              </a:lnSpc>
              <a:spcBef>
                <a:spcPts val="0"/>
              </a:spcBef>
            </a:pP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должны знать и использовать в жизни  следующие слова: здравствуйте, до свидания, до скорой встречи, будьте добры, будьте любезны, пожалуйста, спасибо, извините, спокойной ночи, и др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algn="just">
              <a:lnSpc>
                <a:spcPct val="134000"/>
              </a:lnSpc>
              <a:spcBef>
                <a:spcPts val="0"/>
              </a:spcBef>
            </a:pPr>
            <a:endParaRPr lang="ru-RU" sz="4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4000"/>
              </a:lnSpc>
            </a:pP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«Копилка добрых дел»</a:t>
            </a:r>
            <a:b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Дети получают бумажные сердечки, воспитатель предлагает их складывать в «коробочку добрых дел», но при этом ребёнок должен сказать, что хорошего он сегодня сделает или уже сделал.</a:t>
            </a:r>
            <a:b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Очень хорошо, что так много хороших поступков вы совершаете. Всегда приятно видеть ваше доброе отношение друг к другу. </a:t>
            </a:r>
          </a:p>
          <a:p>
            <a:pPr marL="0" algn="just">
              <a:lnSpc>
                <a:spcPct val="134000"/>
              </a:lnSpc>
              <a:spcBef>
                <a:spcPts val="0"/>
              </a:spcBef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80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8219256" cy="6048672"/>
          </a:xfrm>
        </p:spPr>
        <p:txBody>
          <a:bodyPr>
            <a:noAutofit/>
          </a:bodyPr>
          <a:lstStyle/>
          <a:p>
            <a:pPr marL="0" algn="ctr">
              <a:lnSpc>
                <a:spcPct val="114000"/>
              </a:lnSpc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«Мешок плохих поступков»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algn="just">
              <a:lnSpc>
                <a:spcPct val="114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Дети получают чёрные бумажные кляксы, воспитатель предлагает их сложить в мешок, при этом рассказать какие плохие поступки он сегодня совершил, а так же сложить в этот мешок отрицательные эмоции: злость, обиду, грусть. И когда дети идут гулять, этот мешок выбрасывается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algn="just">
              <a:lnSpc>
                <a:spcPct val="114000"/>
              </a:lnSpc>
              <a:spcBef>
                <a:spcPts val="0"/>
              </a:spcBef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lnSpc>
                <a:spcPct val="114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«Цветок добрых дел»</a:t>
            </a:r>
          </a:p>
          <a:p>
            <a:pPr marL="0" algn="just">
              <a:lnSpc>
                <a:spcPct val="114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цветок из разноцветного картона, лепестки съемные, вставляются в серединку.</a:t>
            </a:r>
          </a:p>
          <a:p>
            <a:pPr marL="0" algn="just">
              <a:lnSpc>
                <a:spcPct val="114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Можно проводить игру индивидуально с ребенком, можно с группой детей. Детям предлагается собрать «Цветок добрых дел», для этого нужно каждому ребенку взять лепесток и говорить, какие - либо добрые дела. Дети перечисляют положительные поступки по очереди, а взрослый соединяет лепестки с серединкой. Когда цветок собран, дети аплодируют друг другу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algn="just">
              <a:lnSpc>
                <a:spcPct val="114000"/>
              </a:lnSpc>
              <a:spcBef>
                <a:spcPts val="0"/>
              </a:spcBef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lnSpc>
                <a:spcPct val="114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 Как я дома помогаю?»</a:t>
            </a:r>
          </a:p>
          <a:p>
            <a:pPr marL="0" algn="just">
              <a:lnSpc>
                <a:spcPct val="114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Формировать представления о домашних обязанностях женщин и мужчин, девочек и мальчиков. Воспитывать  желание оказывать помощь людям.</a:t>
            </a:r>
          </a:p>
          <a:p>
            <a:pPr marL="0" algn="just">
              <a:lnSpc>
                <a:spcPct val="114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цветок из разноцветного картона, лепестки съемные, вставляются в серединку</a:t>
            </a:r>
          </a:p>
          <a:p>
            <a:pPr marL="0" algn="just">
              <a:lnSpc>
                <a:spcPct val="114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Дети по очереди отрывают лепестки от цветочка, называя обязанности, которые они выполняют в семье (поливают цветы, подметают пол, ухаживают за животными, «воспитывают» младших сестер и братьев, чинят игрушки и др.). Можно разнообразить игру. Пусть дети перечислять обязанности, которые выполняют в семье их мамы, а потом папы. 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14000"/>
              </a:lnSpc>
              <a:spcBef>
                <a:spcPts val="0"/>
              </a:spcBef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lnSpc>
                <a:spcPct val="114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«Давайте говорить друг другу комплименты»</a:t>
            </a:r>
          </a:p>
          <a:p>
            <a:pPr marL="0" algn="just">
              <a:lnSpc>
                <a:spcPct val="114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Научить детей быть внимательными друг к другу, уметь проявлять  симпатии к детям своего и противоположного пола. Закреплять знания о качествах мужественности и женственности.</a:t>
            </a:r>
          </a:p>
          <a:p>
            <a:pPr marL="0" algn="just">
              <a:lnSpc>
                <a:spcPct val="114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Любой цветок (лучше, если он будет не искусственный, а живой).</a:t>
            </a:r>
          </a:p>
          <a:p>
            <a:pPr marL="0" algn="just">
              <a:lnSpc>
                <a:spcPct val="114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Воспитатель приносит «Волшебный Цветок», который поможет ребятам выразить свои чувства. Детям предлагается передавать цветок любому ребенку и делать ему комплимент. Если, кто-то, окажется без внимания, воспитатель делает комплимент этим детям.</a:t>
            </a:r>
          </a:p>
          <a:p>
            <a:pPr marL="0" algn="just">
              <a:spcBef>
                <a:spcPts val="0"/>
              </a:spcBef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8947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131</TotalTime>
  <Words>624</Words>
  <Application>Microsoft Office PowerPoint</Application>
  <PresentationFormat>Экран (4:3)</PresentationFormat>
  <Paragraphs>126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МДОАУ  «Детский сад № 114»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Мдоау  «детский сад № 181»</dc:title>
  <dc:creator>Ким Ким</dc:creator>
  <cp:lastModifiedBy>Галина Карташова</cp:lastModifiedBy>
  <cp:revision>13</cp:revision>
  <dcterms:created xsi:type="dcterms:W3CDTF">2015-11-17T17:43:39Z</dcterms:created>
  <dcterms:modified xsi:type="dcterms:W3CDTF">2024-02-13T15:52:28Z</dcterms:modified>
</cp:coreProperties>
</file>