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>
      <p:cViewPr varScale="1">
        <p:scale>
          <a:sx n="72" d="100"/>
          <a:sy n="72" d="100"/>
        </p:scale>
        <p:origin x="1146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D039B4-C6C9-4014-983E-700A81EF04D8}" type="datetimeFigureOut">
              <a:rPr lang="ru-RU"/>
              <a:pPr>
                <a:defRPr/>
              </a:pPr>
              <a:t>05.04.2022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4D528A-13F1-4C46-80B6-D667B8A30BE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BF9F7F-5352-40D1-BD8E-9BA614EAEF03}" type="datetimeFigureOut">
              <a:rPr lang="ru-RU"/>
              <a:pPr>
                <a:defRPr/>
              </a:pPr>
              <a:t>05.04.2022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1B9D75-5F4A-4397-B546-220AD97F79B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BA8855-9A38-465B-8435-939E589A421F}" type="datetimeFigureOut">
              <a:rPr lang="ru-RU"/>
              <a:pPr>
                <a:defRPr/>
              </a:pPr>
              <a:t>05.04.2022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C72D64-D744-4C39-9201-9AD5484F536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7B773A-858B-4ACA-997D-B254E9562280}" type="datetimeFigureOut">
              <a:rPr lang="ru-RU"/>
              <a:pPr>
                <a:defRPr/>
              </a:pPr>
              <a:t>05.04.2022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01C146-BA75-4B7B-86BB-71441EB82E5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B9DAFD-1D76-42C4-857E-A7DE42CCB818}" type="datetimeFigureOut">
              <a:rPr lang="ru-RU"/>
              <a:pPr>
                <a:defRPr/>
              </a:pPr>
              <a:t>05.04.2022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A0668C-9557-4892-BC2C-42735A645FA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9D4239-3145-4FE3-9BF4-6D02C9016048}" type="datetimeFigureOut">
              <a:rPr lang="ru-RU"/>
              <a:pPr>
                <a:defRPr/>
              </a:pPr>
              <a:t>05.04.2022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5385EA-A441-4493-BEC5-677137EACE6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A360F8-2D34-45AE-9C30-B2BC02A8A8F0}" type="datetimeFigureOut">
              <a:rPr lang="ru-RU"/>
              <a:pPr>
                <a:defRPr/>
              </a:pPr>
              <a:t>05.04.2022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0B466D-0730-4723-A816-856EBD3CB1D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5A5BF8-CEFF-4498-9E5B-0659B1BEA140}" type="datetimeFigureOut">
              <a:rPr lang="ru-RU"/>
              <a:pPr>
                <a:defRPr/>
              </a:pPr>
              <a:t>05.04.2022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6411B1-DBE8-4504-9E58-03DE57CD9BB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952A29-64BE-47EC-A752-C8237B6688A4}" type="datetimeFigureOut">
              <a:rPr lang="ru-RU"/>
              <a:pPr>
                <a:defRPr/>
              </a:pPr>
              <a:t>05.04.2022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57791E-071A-435A-9D78-115F50E04F6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0AE6D3-526A-4EA5-9047-E4221578B1B7}" type="datetimeFigureOut">
              <a:rPr lang="ru-RU"/>
              <a:pPr>
                <a:defRPr/>
              </a:pPr>
              <a:t>05.04.2022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3A9D2F-F98D-4F0F-8F02-8D6D8CF8A86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59C37D-6148-4073-A707-89C011CF4259}" type="datetimeFigureOut">
              <a:rPr lang="ru-RU"/>
              <a:pPr>
                <a:defRPr/>
              </a:pPr>
              <a:t>05.04.2022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DF4AC6-615E-4D93-8FB4-7688C78EC8A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A9B792C-5FB1-435C-9C95-B405F1DDDF59}" type="datetimeFigureOut">
              <a:rPr lang="ru-RU"/>
              <a:pPr>
                <a:defRPr/>
              </a:pPr>
              <a:t>05.04.2022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B1530D3-511C-4B54-ADD1-26E4A84C043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ctrTitle"/>
          </p:nvPr>
        </p:nvSpPr>
        <p:spPr>
          <a:xfrm>
            <a:off x="1357290" y="3284985"/>
            <a:ext cx="7358063" cy="2736304"/>
          </a:xfrm>
        </p:spPr>
        <p:txBody>
          <a:bodyPr/>
          <a:lstStyle/>
          <a:p>
            <a:r>
              <a:rPr lang="ru-RU" b="1" i="1" dirty="0"/>
              <a:t> </a:t>
            </a:r>
            <a:r>
              <a:rPr lang="ru-RU" sz="4000" b="1" i="1" dirty="0">
                <a:solidFill>
                  <a:srgbClr val="FF0000"/>
                </a:solidFill>
              </a:rPr>
              <a:t>Развивающая предметно-пространственная среда в разновозрастной группе от 5 до 7 лет.</a:t>
            </a:r>
            <a:br>
              <a:rPr lang="ru-RU" sz="4000" b="1" i="1" dirty="0">
                <a:solidFill>
                  <a:srgbClr val="FF0000"/>
                </a:solidFill>
              </a:rPr>
            </a:br>
            <a:r>
              <a:rPr lang="ru-RU" sz="2400" b="1" i="1" dirty="0">
                <a:solidFill>
                  <a:srgbClr val="002060"/>
                </a:solidFill>
              </a:rPr>
              <a:t>Подготовила: воспитатель Фирсова Л.Д.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C52D18-73F4-4131-94B9-5C14C54D4B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0"/>
            <a:ext cx="8496944" cy="980728"/>
          </a:xfrm>
        </p:spPr>
        <p:txBody>
          <a:bodyPr/>
          <a:lstStyle/>
          <a:p>
            <a:br>
              <a:rPr lang="ru-RU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i="1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«Уголок грамотности», куда включен книжный уголок и все игры, и оборудование для развития речи и подготовки ребенка к освоению чтения и письма»</a:t>
            </a:r>
            <a:br>
              <a:rPr lang="ru-RU" sz="2000" dirty="0">
                <a:solidFill>
                  <a:srgbClr val="00206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000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AFA05635-6DE4-4F9E-854F-182DBD885A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3528" y="1844824"/>
            <a:ext cx="4084674" cy="260931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A8579BF-BC61-4F34-8903-4E00E2212B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0152" y="1988840"/>
            <a:ext cx="2310584" cy="404809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D06E847-757D-49F3-B6C0-A963D98FCB89}"/>
              </a:ext>
            </a:extLst>
          </p:cNvPr>
          <p:cNvSpPr txBox="1"/>
          <p:nvPr/>
        </p:nvSpPr>
        <p:spPr>
          <a:xfrm>
            <a:off x="179512" y="4454138"/>
            <a:ext cx="576064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0" i="0" dirty="0">
                <a:solidFill>
                  <a:srgbClr val="002060"/>
                </a:solidFill>
                <a:effectLst/>
                <a:latin typeface="+mn-lt"/>
              </a:rPr>
              <a:t>В книжном уголке могут знакомиться с книгами, рассматривать иллюстрации. В уголке можно выбрать и почитать любимую сказку, а также полистать познавательную энциклопедию.</a:t>
            </a:r>
            <a:endParaRPr lang="ru-RU" sz="2400" dirty="0">
              <a:solidFill>
                <a:srgbClr val="00206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846222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63F61120-13C2-4D45-8DB9-C3D52690FE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988840"/>
            <a:ext cx="8229600" cy="4608512"/>
          </a:xfrm>
        </p:spPr>
        <p:txBody>
          <a:bodyPr/>
          <a:lstStyle/>
          <a:p>
            <a:pPr marL="0" marR="20955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1800" b="1" dirty="0">
                <a:solidFill>
                  <a:srgbClr val="002060"/>
                </a:solidFill>
                <a:effectLst/>
                <a:ea typeface="Arial Unicode MS" panose="020B0604020202020204" pitchFamily="34" charset="-128"/>
                <a:cs typeface="Times New Roman" panose="02020603050405020304" pitchFamily="18" charset="0"/>
              </a:rPr>
              <a:t>Портреты писателей, демонстрационный материал; наглядное пособие «Герои любимых сказок»</a:t>
            </a:r>
            <a:r>
              <a:rPr lang="ru-RU" sz="1800" b="1" dirty="0">
                <a:solidFill>
                  <a:srgbClr val="002060"/>
                </a:solidFill>
                <a:ea typeface="Arial Unicode MS" panose="020B0604020202020204" pitchFamily="34" charset="-128"/>
                <a:cs typeface="Times New Roman" panose="02020603050405020304" pitchFamily="18" charset="0"/>
              </a:rPr>
              <a:t>                                                                                                               </a:t>
            </a:r>
            <a:r>
              <a:rPr lang="ru-RU" sz="1800" b="1" i="1" dirty="0">
                <a:solidFill>
                  <a:srgbClr val="002060"/>
                </a:solidFill>
                <a:effectLst/>
                <a:ea typeface="Arial Unicode MS" panose="020B0604020202020204" pitchFamily="34" charset="-128"/>
                <a:cs typeface="Times New Roman" panose="02020603050405020304" pitchFamily="18" charset="0"/>
              </a:rPr>
              <a:t>Картотеки:</a:t>
            </a:r>
            <a:r>
              <a:rPr lang="ru-RU" sz="1800" b="1" dirty="0">
                <a:solidFill>
                  <a:srgbClr val="002060"/>
                </a:solidFill>
                <a:effectLst/>
                <a:ea typeface="Arial Unicode MS" panose="020B0604020202020204" pitchFamily="34" charset="-128"/>
                <a:cs typeface="Times New Roman" panose="02020603050405020304" pitchFamily="18" charset="0"/>
              </a:rPr>
              <a:t> дыхательной и артикуляционной гимнастики. </a:t>
            </a:r>
            <a:endParaRPr lang="ru-RU" sz="1800" b="1" dirty="0">
              <a:solidFill>
                <a:srgbClr val="002060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20955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1800" b="1" dirty="0" err="1">
                <a:solidFill>
                  <a:srgbClr val="002060"/>
                </a:solidFill>
                <a:effectLst/>
                <a:ea typeface="Arial Unicode MS" panose="020B0604020202020204" pitchFamily="34" charset="-128"/>
                <a:cs typeface="Times New Roman" panose="02020603050405020304" pitchFamily="18" charset="0"/>
              </a:rPr>
              <a:t>Мнемо</a:t>
            </a:r>
            <a:r>
              <a:rPr lang="ru-RU" sz="1800" b="1" dirty="0">
                <a:solidFill>
                  <a:srgbClr val="002060"/>
                </a:solidFill>
                <a:effectLst/>
                <a:ea typeface="Arial Unicode MS" panose="020B0604020202020204" pitchFamily="34" charset="-128"/>
                <a:cs typeface="Times New Roman" panose="02020603050405020304" pitchFamily="18" charset="0"/>
              </a:rPr>
              <a:t> таблицы для разучивания стихов.</a:t>
            </a:r>
            <a:r>
              <a:rPr lang="ru-RU" sz="1800" b="1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>
                <a:solidFill>
                  <a:srgbClr val="002060"/>
                </a:solidFill>
                <a:effectLst/>
                <a:ea typeface="Arial Unicode MS" panose="020B0604020202020204" pitchFamily="34" charset="-128"/>
                <a:cs typeface="Times New Roman" panose="02020603050405020304" pitchFamily="18" charset="0"/>
              </a:rPr>
              <a:t>Чистоговорки со зрительной опорой.</a:t>
            </a:r>
            <a:r>
              <a:rPr lang="ru-RU" sz="1800" b="1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>
                <a:solidFill>
                  <a:srgbClr val="002060"/>
                </a:solidFill>
                <a:effectLst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ru-RU" sz="1800" b="1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>
                <a:solidFill>
                  <a:srgbClr val="002060"/>
                </a:solidFill>
                <a:effectLst/>
                <a:ea typeface="Arial Unicode MS" panose="020B0604020202020204" pitchFamily="34" charset="-128"/>
                <a:cs typeface="Times New Roman" panose="02020603050405020304" pitchFamily="18" charset="0"/>
              </a:rPr>
              <a:t>Картотека игр для развития речи.</a:t>
            </a:r>
          </a:p>
          <a:p>
            <a:pPr marL="0" marR="20955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1800" b="1" i="1" dirty="0">
                <a:solidFill>
                  <a:srgbClr val="002060"/>
                </a:solidFill>
                <a:effectLst/>
                <a:ea typeface="Arial Unicode MS" panose="020B0604020202020204" pitchFamily="34" charset="-128"/>
                <a:cs typeface="Times New Roman" panose="02020603050405020304" pitchFamily="18" charset="0"/>
              </a:rPr>
              <a:t>Дидактические игры:</a:t>
            </a:r>
            <a:r>
              <a:rPr lang="ru-RU" sz="1800" b="1" i="1" dirty="0">
                <a:solidFill>
                  <a:srgbClr val="002060"/>
                </a:solidFill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ru-RU" sz="1800" b="1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10 игр на развитие речи и увеличение словарного запаса, Речевая игра «Выбери картинку»; «Отнимем колобки у лисы»; Сказки; «Подбери лепесток»; «Домашние животные»; Ориентация в пространстве предлоги; Речевая развивающая игра «Рассели по домикам»; Игра – лото «Собери наоборот»; игра «Вылечи словечко»; Игра «Составь рассказ по картинке».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1800" b="1" dirty="0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Рабочая тетрадь по развитию речи для детей 5-6 лет (19 шт.) Изучаем грамоту (16 </a:t>
            </a:r>
            <a:r>
              <a:rPr lang="ru-RU" sz="1800" b="1" dirty="0" err="1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шт</a:t>
            </a:r>
            <a:r>
              <a:rPr lang="ru-RU" sz="1800" b="1" dirty="0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544157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F28838-1D3A-42B4-A894-3CF9EEC54F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ru-RU" sz="2800" b="1" i="1" dirty="0">
                <a:solidFill>
                  <a:srgbClr val="002060"/>
                </a:solidFill>
                <a:effectLst/>
                <a:latin typeface="+mn-lt"/>
                <a:ea typeface="Calibri" panose="020F0502020204030204" pitchFamily="34" charset="0"/>
              </a:rPr>
              <a:t>«Уголок будущего первоклассника»</a:t>
            </a:r>
            <a:endParaRPr lang="ru-RU" sz="2800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54DEF4DC-085D-4912-AA9E-3ADE1843D9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80112" y="4414258"/>
            <a:ext cx="3264686" cy="244374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4177AE3-EC8A-4324-A008-2361F83CA9BB}"/>
              </a:ext>
            </a:extLst>
          </p:cNvPr>
          <p:cNvSpPr txBox="1"/>
          <p:nvPr/>
        </p:nvSpPr>
        <p:spPr>
          <a:xfrm>
            <a:off x="215516" y="1879569"/>
            <a:ext cx="8712968" cy="30988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</a:pPr>
            <a:r>
              <a:rPr lang="ru-RU" sz="1900" b="1" i="0" dirty="0">
                <a:solidFill>
                  <a:srgbClr val="002060"/>
                </a:solidFill>
                <a:effectLst/>
                <a:latin typeface="+mn-lt"/>
              </a:rPr>
              <a:t>Старшие дошкольники – будущие первоклассники. В уголке будущего первоклассника можно увидеть все необходимые предметы для школы (рабочие тетради по программе, набор для первоклассника, звонок, пенал, счётные палочки, раздаточный материал по математике, </a:t>
            </a:r>
            <a:r>
              <a:rPr lang="ru-RU" sz="1900" b="1" i="0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и</a:t>
            </a:r>
            <a:r>
              <a:rPr lang="ru-RU" sz="1900" b="1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гра «Скоро в школу», раскраска с маркером «Пиши – стирай», учимся писать буквы, обучающая игра «Азбука + арифметика», развивающая игра «Делим слова на слоги», развивающая игра «Азбука», лото «Азбука», </a:t>
            </a:r>
            <a:r>
              <a:rPr lang="ru-RU" sz="1900" b="1" dirty="0">
                <a:solidFill>
                  <a:srgbClr val="002060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ru-RU" sz="1900" b="1" dirty="0">
                <a:solidFill>
                  <a:srgbClr val="00206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трибуты для игры «В школе»</a:t>
            </a:r>
            <a:r>
              <a:rPr lang="ru-RU" sz="1900" b="1" i="0" dirty="0">
                <a:solidFill>
                  <a:srgbClr val="002060"/>
                </a:solidFill>
                <a:effectLst/>
                <a:latin typeface="+mn-lt"/>
              </a:rPr>
              <a:t>). Дети могут проявить своё творчество на доске мелом или выложить узоры, буквы, цифры на магнитной доске.</a:t>
            </a:r>
            <a:endParaRPr lang="ru-RU" sz="1900" b="1" dirty="0">
              <a:solidFill>
                <a:srgbClr val="00206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773636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E3182A-F96E-4367-B2A5-64412491EE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543197"/>
          </a:xfrm>
        </p:spPr>
        <p:txBody>
          <a:bodyPr/>
          <a:lstStyle/>
          <a:p>
            <a:br>
              <a:rPr lang="ru-RU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i="1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«Уголок театрализованной деятельности»</a:t>
            </a:r>
            <a:br>
              <a:rPr lang="ru-RU" sz="2800" dirty="0">
                <a:solidFill>
                  <a:srgbClr val="00206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800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0292C468-3906-4B24-B8C8-EC893440B2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9512" y="1844824"/>
            <a:ext cx="2560542" cy="340795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4A3F34C-49C3-4C58-84DB-E0B7B227B5F8}"/>
              </a:ext>
            </a:extLst>
          </p:cNvPr>
          <p:cNvSpPr txBox="1"/>
          <p:nvPr/>
        </p:nvSpPr>
        <p:spPr>
          <a:xfrm>
            <a:off x="2843808" y="1862653"/>
            <a:ext cx="6120680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i="0" dirty="0">
                <a:solidFill>
                  <a:srgbClr val="002060"/>
                </a:solidFill>
                <a:effectLst/>
                <a:latin typeface="+mn-lt"/>
              </a:rPr>
              <a:t>Дети – это большие артисты, поэтому они с большим удовольствием участвуют в постановках и выступают в роли зрителей. Уголок содержит различные маски, кукольный, настольный, </a:t>
            </a:r>
            <a:r>
              <a:rPr lang="ru-RU" sz="2400" b="1" i="0" dirty="0" err="1">
                <a:solidFill>
                  <a:srgbClr val="002060"/>
                </a:solidFill>
                <a:effectLst/>
                <a:latin typeface="+mn-lt"/>
              </a:rPr>
              <a:t>фланелеграф</a:t>
            </a:r>
            <a:r>
              <a:rPr lang="ru-RU" sz="2400" b="1" i="0" dirty="0">
                <a:solidFill>
                  <a:srgbClr val="002060"/>
                </a:solidFill>
                <a:effectLst/>
                <a:latin typeface="+mn-lt"/>
              </a:rPr>
              <a:t>, теневой и пальчиковый театры. Так как этот уголок стоит на одном месте, в нем имеется переносная ширма, которую можно разместить в любом месте группы и обыграть.</a:t>
            </a:r>
            <a:endParaRPr lang="ru-RU" sz="2400" b="1" dirty="0">
              <a:solidFill>
                <a:srgbClr val="00206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479050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598051-C49D-48EA-A13D-3D3365E9CE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615205"/>
          </a:xfrm>
        </p:spPr>
        <p:txBody>
          <a:bodyPr/>
          <a:lstStyle/>
          <a:p>
            <a:br>
              <a:rPr lang="ru-RU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i="1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«Уголок ИЗО»</a:t>
            </a:r>
            <a:br>
              <a:rPr lang="ru-RU" sz="2800" dirty="0">
                <a:solidFill>
                  <a:srgbClr val="00206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800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107824AE-C0B2-403D-9CD4-48D9A1E474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10570" y="1916832"/>
            <a:ext cx="2448272" cy="325981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CDC186C-2E1F-47F0-BCC0-4676FB7557A5}"/>
              </a:ext>
            </a:extLst>
          </p:cNvPr>
          <p:cNvSpPr txBox="1"/>
          <p:nvPr/>
        </p:nvSpPr>
        <p:spPr>
          <a:xfrm>
            <a:off x="77891" y="1764998"/>
            <a:ext cx="6435993" cy="56434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i="0" dirty="0">
                <a:solidFill>
                  <a:srgbClr val="002060"/>
                </a:solidFill>
                <a:effectLst/>
                <a:latin typeface="+mn-lt"/>
              </a:rPr>
              <a:t>В распоряжении детей есть различные материалы для воплощения своих творческих замыслов: цветные карандаши и фломастеры, восковые мелки, простые карандаши, пластилин, доски для лепки, цветная, белая бумага и картон, акварель, кисти, непроливайки, клей, ножницы, стеки, большой выбор трафаретов, различные схемы для рисования животных, растений, бытовых приборов, схемы для поделок из бумаги, большой выбор раскрасок, магнитные доски для рисования. К центру имеется свободный доступ, в любое свободное время дети могут лепить, рисовать, вырезать, делать поделки из бумаги.</a:t>
            </a:r>
            <a:r>
              <a:rPr lang="ru-RU" b="1" i="1" dirty="0">
                <a:solidFill>
                  <a:srgbClr val="002060"/>
                </a:solidFill>
                <a:effectLst/>
                <a:latin typeface="+mn-lt"/>
                <a:ea typeface="Arial Unicode MS" panose="020B0604020202020204" pitchFamily="34" charset="-128"/>
                <a:cs typeface="Times New Roman" panose="02020603050405020304" pitchFamily="18" charset="0"/>
              </a:rPr>
              <a:t> Дидактические игры, сделанные своими руками (воспитатель Фирсова Л.Д.): «</a:t>
            </a:r>
            <a:r>
              <a:rPr lang="ru-RU" b="1" dirty="0">
                <a:solidFill>
                  <a:srgbClr val="002060"/>
                </a:solidFill>
                <a:effectLst/>
                <a:latin typeface="+mn-lt"/>
                <a:ea typeface="Arial Unicode MS" panose="020B0604020202020204" pitchFamily="34" charset="-128"/>
                <a:cs typeface="Times New Roman" panose="02020603050405020304" pitchFamily="18" charset="0"/>
              </a:rPr>
              <a:t>Собери картинку по цвету», «Найди цветочек для бабочки», «Узнай элементы росписи», «Собери пейзаж», «Собери гусеницу», «Сочетание цветов».</a:t>
            </a:r>
            <a:endParaRPr lang="ru-RU" b="1" dirty="0">
              <a:solidFill>
                <a:srgbClr val="002060"/>
              </a:solidFill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i="1" dirty="0">
                <a:solidFill>
                  <a:srgbClr val="002060"/>
                </a:solidFill>
                <a:effectLst/>
                <a:latin typeface="+mn-lt"/>
                <a:ea typeface="Arial Unicode MS" panose="020B0604020202020204" pitchFamily="34" charset="-128"/>
                <a:cs typeface="Times New Roman" panose="02020603050405020304" pitchFamily="18" charset="0"/>
              </a:rPr>
              <a:t>Н</a:t>
            </a:r>
            <a:r>
              <a:rPr lang="ru-RU" b="1" dirty="0">
                <a:solidFill>
                  <a:srgbClr val="002060"/>
                </a:solidFill>
                <a:effectLst/>
                <a:latin typeface="+mn-lt"/>
                <a:ea typeface="Arial Unicode MS" panose="020B0604020202020204" pitchFamily="34" charset="-128"/>
                <a:cs typeface="Times New Roman" panose="02020603050405020304" pitchFamily="18" charset="0"/>
              </a:rPr>
              <a:t>аглядно дидактическое пособие «Музыкальные инструменты»</a:t>
            </a:r>
            <a:endParaRPr lang="ru-RU" b="1" dirty="0">
              <a:solidFill>
                <a:srgbClr val="002060"/>
              </a:solidFill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2000" b="1" dirty="0">
              <a:solidFill>
                <a:srgbClr val="00206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877499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C32FB7-C804-40C4-AB8E-A91E29418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264" y="116631"/>
            <a:ext cx="8229600" cy="615205"/>
          </a:xfrm>
        </p:spPr>
        <p:txBody>
          <a:bodyPr/>
          <a:lstStyle/>
          <a:p>
            <a:br>
              <a:rPr lang="ru-RU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i="1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«Патриотический уголок»</a:t>
            </a:r>
            <a:br>
              <a:rPr lang="ru-RU" sz="2800" dirty="0">
                <a:solidFill>
                  <a:srgbClr val="00206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800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42D462CB-5375-49F6-9FA0-69220C76F3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9512" y="1916831"/>
            <a:ext cx="2736304" cy="364305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290E424-9019-4948-87C4-E05C760C0EB6}"/>
              </a:ext>
            </a:extLst>
          </p:cNvPr>
          <p:cNvSpPr txBox="1"/>
          <p:nvPr/>
        </p:nvSpPr>
        <p:spPr>
          <a:xfrm>
            <a:off x="2843808" y="1916831"/>
            <a:ext cx="6300192" cy="49350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i="0" dirty="0">
                <a:solidFill>
                  <a:srgbClr val="002060"/>
                </a:solidFill>
                <a:effectLst/>
                <a:latin typeface="+mn-lt"/>
              </a:rPr>
              <a:t>Уголок патриотического воспитания, в котором дети знакомятся с символикой государства, родного города. В нем находятся пособия, отражающие многонациональность нашей Родины, иллюстрационный материал по ознакомлению детей с климатическими зонами России, по декоративно – прикладному искусству. В уголок родного края входит художественная литература по краеведению, </a:t>
            </a:r>
            <a:r>
              <a:rPr lang="ru-RU" b="1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Игра «Поезд дружбы», (Изготовила воспитатель Фирсова Л.Д.)</a:t>
            </a:r>
            <a:endParaRPr lang="ru-RU" b="1" dirty="0">
              <a:solidFill>
                <a:srgbClr val="002060"/>
              </a:solidFill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Игра «Что ты знаешь обо мне?»</a:t>
            </a:r>
            <a:r>
              <a:rPr lang="ru-RU" b="1" dirty="0">
                <a:solidFill>
                  <a:srgbClr val="002060"/>
                </a:solidFill>
                <a:effectLst/>
                <a:latin typeface="+mn-lt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(Изготовила воспитатель Фирсова Л.Д.),</a:t>
            </a:r>
            <a:endParaRPr lang="ru-RU" b="1" dirty="0">
              <a:solidFill>
                <a:srgbClr val="002060"/>
              </a:solidFill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20955"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Образцы предметов народного быта, куклы в национальных костюмах</a:t>
            </a:r>
            <a:endParaRPr lang="ru-RU" b="1" dirty="0">
              <a:solidFill>
                <a:srgbClr val="002060"/>
              </a:solidFill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Альбомы: «Орск», «Оренбургская область»</a:t>
            </a:r>
            <a:endParaRPr lang="ru-RU" b="1" dirty="0">
              <a:solidFill>
                <a:srgbClr val="002060"/>
              </a:solidFill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Карта Оренбургской области</a:t>
            </a:r>
            <a:endParaRPr lang="ru-RU" b="1" dirty="0">
              <a:solidFill>
                <a:srgbClr val="002060"/>
              </a:solidFill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10989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C2B6BA-D9FF-4CDA-8FAF-DDA2BA4769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471189"/>
          </a:xfrm>
        </p:spPr>
        <p:txBody>
          <a:bodyPr/>
          <a:lstStyle/>
          <a:p>
            <a:br>
              <a:rPr lang="ru-RU" sz="1800" b="1" i="1" dirty="0">
                <a:effectLst/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</a:br>
            <a:br>
              <a:rPr lang="ru-RU" sz="1800" b="1" i="1" dirty="0">
                <a:effectLst/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</a:br>
            <a:r>
              <a:rPr lang="ru-RU" sz="3200" b="1" i="1" dirty="0">
                <a:solidFill>
                  <a:srgbClr val="002060"/>
                </a:solidFill>
                <a:effectLst/>
                <a:latin typeface="+mn-lt"/>
                <a:ea typeface="Arial Unicode MS" panose="020B0604020202020204" pitchFamily="34" charset="-128"/>
                <a:cs typeface="Times New Roman" panose="02020603050405020304" pitchFamily="18" charset="0"/>
              </a:rPr>
              <a:t>«Уголок уединения»</a:t>
            </a:r>
            <a:br>
              <a:rPr lang="ru-RU" sz="3200" dirty="0">
                <a:solidFill>
                  <a:srgbClr val="00206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3200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3961DD6F-5E5E-412F-B4EB-C0D94826F1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6632" y="1928748"/>
            <a:ext cx="2165353" cy="288145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3676483-14CE-4F85-BBC4-A2674C4B53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1264" y="1816571"/>
            <a:ext cx="2246742" cy="299363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7CFCC80-7478-4038-9BEA-72A4EEA4C9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7285" y="1943405"/>
            <a:ext cx="2252633" cy="299363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E27B4B0-73BC-4A1E-8080-DC5EAB3B6FFC}"/>
              </a:ext>
            </a:extLst>
          </p:cNvPr>
          <p:cNvSpPr txBox="1"/>
          <p:nvPr/>
        </p:nvSpPr>
        <p:spPr>
          <a:xfrm>
            <a:off x="306750" y="5036622"/>
            <a:ext cx="8229599" cy="12631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В группе есть уголок уединения, там дети могут посидеть в тишине.</a:t>
            </a:r>
            <a:r>
              <a:rPr lang="ru-RU" b="1" dirty="0">
                <a:solidFill>
                  <a:srgbClr val="00206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3 подушки со сменными чехлами, коврик, фотоальбомы «Моя семья», «Вот как весело живем», смайлики с эмоциями, подушки </a:t>
            </a:r>
            <a:r>
              <a:rPr lang="ru-RU" b="1" dirty="0" err="1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антистресс</a:t>
            </a:r>
            <a:r>
              <a:rPr lang="ru-RU" b="1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, мячики светящиеся и с шипами, телефон, шнуровки, книги, картины с пейзажем.</a:t>
            </a:r>
            <a:endParaRPr lang="ru-RU" b="1" dirty="0">
              <a:solidFill>
                <a:srgbClr val="002060"/>
              </a:solidFill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17954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44FC99-3009-4409-84AE-352A557707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57199"/>
          </a:xfrm>
        </p:spPr>
        <p:txBody>
          <a:bodyPr/>
          <a:lstStyle/>
          <a:p>
            <a:r>
              <a:rPr lang="ru-RU" sz="3200" b="1" i="1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</a:rPr>
              <a:t>«Физкультурный уголок»</a:t>
            </a:r>
            <a:endParaRPr lang="ru-RU" sz="3200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AE9577DA-55DF-4425-B68D-7242D87842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04048" y="1988840"/>
            <a:ext cx="3840427" cy="288032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6AA48C5-19D2-4556-A169-BD5686007274}"/>
              </a:ext>
            </a:extLst>
          </p:cNvPr>
          <p:cNvSpPr txBox="1"/>
          <p:nvPr/>
        </p:nvSpPr>
        <p:spPr>
          <a:xfrm>
            <a:off x="279106" y="1988840"/>
            <a:ext cx="4572000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i="0" dirty="0">
                <a:solidFill>
                  <a:srgbClr val="002060"/>
                </a:solidFill>
                <a:effectLst/>
                <a:latin typeface="+mn-lt"/>
              </a:rPr>
              <a:t>В уголке дети могут играть в различные спортивные игры. Имеются обручи, скакалки, мячи большие и маленькие, </a:t>
            </a:r>
            <a:r>
              <a:rPr lang="ru-RU" sz="2000" b="1" i="0" dirty="0" err="1">
                <a:solidFill>
                  <a:srgbClr val="002060"/>
                </a:solidFill>
                <a:effectLst/>
                <a:latin typeface="+mn-lt"/>
              </a:rPr>
              <a:t>кольцеброс</a:t>
            </a:r>
            <a:r>
              <a:rPr lang="ru-RU" sz="2000" b="1" i="0" dirty="0">
                <a:solidFill>
                  <a:srgbClr val="002060"/>
                </a:solidFill>
                <a:effectLst/>
                <a:latin typeface="+mn-lt"/>
              </a:rPr>
              <a:t>, кегли, корзины для эстафетных игр, массажные коврики, также уголок оснащен разными картотеками: подвижных игр, малоподвижных игр, физкультминуток и т. д., иллюстрации с зимними и летними видами спорта. Все это способствует сохранению и укреплению здоровья детей и приобщению их к здоровому образу жизни.</a:t>
            </a:r>
            <a:endParaRPr lang="ru-RU" sz="2000" b="1" dirty="0">
              <a:solidFill>
                <a:srgbClr val="00206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963180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4BF26B-8899-4EA7-96D5-AF548F259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758" y="188640"/>
            <a:ext cx="8229600" cy="457199"/>
          </a:xfrm>
        </p:spPr>
        <p:txBody>
          <a:bodyPr/>
          <a:lstStyle/>
          <a:p>
            <a:r>
              <a:rPr lang="ru-RU" sz="2800" b="1" i="1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</a:rPr>
              <a:t>«Уголок безопасности»</a:t>
            </a:r>
            <a:endParaRPr lang="ru-RU" sz="2800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C7227969-073C-40D0-A62E-6430E7C67E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3758" y="1916832"/>
            <a:ext cx="2883658" cy="384690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A8A9DA2-9C5A-4B6E-91D4-6BFE0D45E013}"/>
              </a:ext>
            </a:extLst>
          </p:cNvPr>
          <p:cNvSpPr txBox="1"/>
          <p:nvPr/>
        </p:nvSpPr>
        <p:spPr>
          <a:xfrm>
            <a:off x="3347416" y="1997839"/>
            <a:ext cx="5796584" cy="40592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b="1" i="0" dirty="0">
                <a:solidFill>
                  <a:srgbClr val="002060"/>
                </a:solidFill>
                <a:effectLst/>
                <a:latin typeface="+mn-lt"/>
              </a:rPr>
              <a:t>Уголок безопасности, в нем имеются необходимые атрибуты для ролевых игр, разнообразный материал по правилам безопасного поведения на дорогах, во время пожара: сюжетные иллюстрации, игры, папки, картотека по ОБЖ, есть игры, сделанные своими руками. С помощью родителей изготовлены макеты по ПДД</a:t>
            </a:r>
            <a:r>
              <a:rPr lang="ru-RU" sz="2400" b="1" dirty="0">
                <a:solidFill>
                  <a:srgbClr val="002060"/>
                </a:solidFill>
                <a:latin typeface="+mn-lt"/>
              </a:rPr>
              <a:t>.</a:t>
            </a:r>
            <a:r>
              <a:rPr lang="ru-RU" sz="2400" b="1" dirty="0">
                <a:solidFill>
                  <a:srgbClr val="002060"/>
                </a:solidFill>
                <a:effectLst/>
                <a:latin typeface="+mn-lt"/>
                <a:ea typeface="Arial Unicode MS" panose="020B0604020202020204" pitchFamily="34" charset="-128"/>
                <a:cs typeface="Times New Roman" panose="02020603050405020304" pitchFamily="18" charset="0"/>
              </a:rPr>
              <a:t>  </a:t>
            </a:r>
            <a:endParaRPr lang="ru-RU" sz="2400" b="1" dirty="0">
              <a:solidFill>
                <a:srgbClr val="002060"/>
              </a:solidFill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2000" b="1" dirty="0">
              <a:solidFill>
                <a:srgbClr val="00206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017309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020DE5DC-59AF-4031-9583-1030A7621C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 algn="ctr">
              <a:buNone/>
            </a:pPr>
            <a:r>
              <a:rPr lang="ru-RU" sz="6000" b="1" dirty="0">
                <a:solidFill>
                  <a:srgbClr val="002060"/>
                </a:solidFill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20878430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Содержимое 2"/>
          <p:cNvSpPr>
            <a:spLocks noGrp="1"/>
          </p:cNvSpPr>
          <p:nvPr>
            <p:ph idx="1"/>
          </p:nvPr>
        </p:nvSpPr>
        <p:spPr>
          <a:xfrm>
            <a:off x="107504" y="1772816"/>
            <a:ext cx="8856984" cy="4968552"/>
          </a:xfrm>
        </p:spPr>
        <p:txBody>
          <a:bodyPr/>
          <a:lstStyle/>
          <a:p>
            <a:pPr indent="0" algn="l">
              <a:buNone/>
            </a:pPr>
            <a:r>
              <a:rPr lang="ru-RU" sz="1600" b="1" i="0" dirty="0">
                <a:solidFill>
                  <a:schemeClr val="tx2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Предметно – пространственная развивающая среда в группе организована с учётом требований ФГОС, где чётко прослеживаются все пять образовательных областей:</a:t>
            </a:r>
            <a:endParaRPr lang="ru-RU" sz="1600" b="1" i="0" dirty="0">
              <a:solidFill>
                <a:schemeClr val="tx2">
                  <a:lumMod val="50000"/>
                </a:schemeClr>
              </a:solidFill>
              <a:effectLst/>
              <a:latin typeface="Calibri" panose="020F0502020204030204" pitchFamily="34" charset="0"/>
            </a:endParaRPr>
          </a:p>
          <a:p>
            <a:pPr indent="228600" algn="l"/>
            <a:r>
              <a:rPr lang="ru-RU" sz="1600" b="1" i="0" u="none" strike="noStrike" dirty="0">
                <a:solidFill>
                  <a:schemeClr val="tx2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1) социально-коммуникативная,</a:t>
            </a:r>
            <a:endParaRPr lang="ru-RU" sz="1600" b="1" i="0" dirty="0">
              <a:solidFill>
                <a:schemeClr val="tx2">
                  <a:lumMod val="50000"/>
                </a:schemeClr>
              </a:solidFill>
              <a:effectLst/>
              <a:latin typeface="Calibri" panose="020F0502020204030204" pitchFamily="34" charset="0"/>
            </a:endParaRPr>
          </a:p>
          <a:p>
            <a:pPr indent="228600" algn="l"/>
            <a:r>
              <a:rPr lang="ru-RU" sz="1600" b="1" i="0" u="none" strike="noStrike" dirty="0">
                <a:solidFill>
                  <a:schemeClr val="tx2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2) познавательная,</a:t>
            </a:r>
            <a:endParaRPr lang="ru-RU" sz="1600" b="1" i="0" dirty="0">
              <a:solidFill>
                <a:schemeClr val="tx2">
                  <a:lumMod val="50000"/>
                </a:schemeClr>
              </a:solidFill>
              <a:effectLst/>
              <a:latin typeface="Calibri" panose="020F0502020204030204" pitchFamily="34" charset="0"/>
            </a:endParaRPr>
          </a:p>
          <a:p>
            <a:pPr indent="228600" algn="l"/>
            <a:r>
              <a:rPr lang="ru-RU" sz="1600" b="1" i="0" u="none" strike="noStrike" dirty="0">
                <a:solidFill>
                  <a:schemeClr val="tx2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3) речевая,</a:t>
            </a:r>
            <a:endParaRPr lang="ru-RU" sz="1600" b="1" i="0" dirty="0">
              <a:solidFill>
                <a:schemeClr val="tx2">
                  <a:lumMod val="50000"/>
                </a:schemeClr>
              </a:solidFill>
              <a:effectLst/>
              <a:latin typeface="Calibri" panose="020F0502020204030204" pitchFamily="34" charset="0"/>
            </a:endParaRPr>
          </a:p>
          <a:p>
            <a:pPr indent="228600" algn="l"/>
            <a:r>
              <a:rPr lang="ru-RU" sz="1600" b="1" i="0" u="none" strike="noStrike" dirty="0">
                <a:solidFill>
                  <a:schemeClr val="tx2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4) художественно-эстетическая,</a:t>
            </a:r>
            <a:endParaRPr lang="ru-RU" sz="1600" b="1" i="0" dirty="0">
              <a:solidFill>
                <a:schemeClr val="tx2">
                  <a:lumMod val="50000"/>
                </a:schemeClr>
              </a:solidFill>
              <a:effectLst/>
              <a:latin typeface="Calibri" panose="020F0502020204030204" pitchFamily="34" charset="0"/>
            </a:endParaRPr>
          </a:p>
          <a:p>
            <a:pPr indent="228600" algn="l"/>
            <a:r>
              <a:rPr lang="ru-RU" sz="1600" b="1" i="0" u="none" strike="noStrike" dirty="0">
                <a:solidFill>
                  <a:schemeClr val="tx2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5) физическая.</a:t>
            </a:r>
            <a:endParaRPr lang="ru-RU" sz="1600" b="1" i="0" dirty="0">
              <a:solidFill>
                <a:schemeClr val="tx2">
                  <a:lumMod val="50000"/>
                </a:schemeClr>
              </a:solidFill>
              <a:effectLst/>
              <a:latin typeface="Calibri" panose="020F0502020204030204" pitchFamily="34" charset="0"/>
            </a:endParaRPr>
          </a:p>
          <a:p>
            <a:pPr indent="0">
              <a:buNone/>
            </a:pPr>
            <a:r>
              <a:rPr lang="ru-RU" sz="1800" b="1" i="0" dirty="0">
                <a:solidFill>
                  <a:schemeClr val="tx2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Развивающая предметно-пространственная среда в группе</a:t>
            </a:r>
            <a:r>
              <a:rPr lang="ru-RU" sz="1800" b="1" i="0" u="none" strike="noStrike" dirty="0">
                <a:solidFill>
                  <a:schemeClr val="tx2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 содержательно-насыщенна, трансформируемая, полифункциональная, вариативная, доступная и безопасная.</a:t>
            </a:r>
            <a:endParaRPr lang="ru-RU" sz="1800" b="1" i="0" dirty="0">
              <a:solidFill>
                <a:schemeClr val="tx2">
                  <a:lumMod val="50000"/>
                </a:schemeClr>
              </a:solidFill>
              <a:effectLst/>
              <a:latin typeface="Calibri" panose="020F0502020204030204" pitchFamily="34" charset="0"/>
            </a:endParaRPr>
          </a:p>
          <a:p>
            <a:pPr indent="228600"/>
            <a:r>
              <a:rPr lang="ru-RU" sz="1800" b="1" i="0" u="none" strike="noStrike" dirty="0">
                <a:solidFill>
                  <a:schemeClr val="tx2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1)Насыщенность среды соответствует возрастным возможностям детей и содержанию Программы.</a:t>
            </a:r>
            <a:endParaRPr lang="ru-RU" sz="1800" b="1" i="0" dirty="0">
              <a:solidFill>
                <a:schemeClr val="tx2">
                  <a:lumMod val="50000"/>
                </a:schemeClr>
              </a:solidFill>
              <a:effectLst/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ru-RU" sz="1800" b="1" dirty="0">
                <a:solidFill>
                  <a:schemeClr val="tx2">
                    <a:lumMod val="50000"/>
                  </a:schemeClr>
                </a:solidFill>
              </a:rPr>
              <a:t>Уголки</a:t>
            </a:r>
            <a:r>
              <a:rPr lang="ru-RU" sz="1800" b="1" i="0" dirty="0">
                <a:solidFill>
                  <a:schemeClr val="tx2">
                    <a:lumMod val="50000"/>
                  </a:schemeClr>
                </a:solidFill>
                <a:effectLst/>
              </a:rPr>
              <a:t> организованы и представлены с учётом индивидуальных особенностей детей, информационного багажа, т. е. теоретической и понятийной осведомлённости ребёнка. Подобранный наглядно дидактический материал дает детям представление о целостной картине мира, о тесных взаимосвязях, и взаимодействии всех объектов.</a:t>
            </a:r>
            <a:endParaRPr lang="ru-RU" sz="1800" b="1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186488" cy="778098"/>
          </a:xfrm>
        </p:spPr>
        <p:txBody>
          <a:bodyPr/>
          <a:lstStyle/>
          <a:p>
            <a:r>
              <a:rPr lang="ru-RU" sz="2400" b="1" i="1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</a:rPr>
              <a:t>«Уголок сюжетно-ролевых и строительных игр»</a:t>
            </a:r>
            <a:endParaRPr lang="ru-RU" sz="2400" b="1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EF527CEB-0E39-44D8-AB59-8E1C1EA39E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51520" y="1196752"/>
            <a:ext cx="3438442" cy="257883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D5E2B0C-C06F-497D-BD66-C83138C32E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1025" y="1700808"/>
            <a:ext cx="3286029" cy="246909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3D48914-4C93-4069-8AC6-0827752447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4191" y="4169902"/>
            <a:ext cx="4322439" cy="2548349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301F78ED-16AC-4DEC-BE39-456ECA3950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1916832"/>
            <a:ext cx="8507288" cy="4824536"/>
          </a:xfrm>
        </p:spPr>
        <p:txBody>
          <a:bodyPr/>
          <a:lstStyle/>
          <a:p>
            <a:pPr marL="0" indent="0">
              <a:buNone/>
            </a:pPr>
            <a:r>
              <a:rPr lang="ru-RU" sz="2200" b="1" i="0" dirty="0">
                <a:solidFill>
                  <a:srgbClr val="002060"/>
                </a:solidFill>
                <a:effectLst/>
              </a:rPr>
              <a:t>Уголок сюжетно-ролевых игр </a:t>
            </a:r>
            <a:r>
              <a:rPr lang="ru-RU" sz="2200" b="1" i="1" dirty="0">
                <a:solidFill>
                  <a:srgbClr val="002060"/>
                </a:solidFill>
                <a:effectLst/>
              </a:rPr>
              <a:t>«Супермаркет»</a:t>
            </a:r>
            <a:r>
              <a:rPr lang="ru-RU" sz="2200" b="1" i="0" dirty="0">
                <a:solidFill>
                  <a:srgbClr val="002060"/>
                </a:solidFill>
                <a:effectLst/>
              </a:rPr>
              <a:t>, </a:t>
            </a:r>
            <a:r>
              <a:rPr lang="ru-RU" sz="2200" b="1" i="1" dirty="0">
                <a:solidFill>
                  <a:srgbClr val="002060"/>
                </a:solidFill>
                <a:effectLst/>
              </a:rPr>
              <a:t>«Салон красоты»</a:t>
            </a:r>
            <a:r>
              <a:rPr lang="ru-RU" sz="2200" b="1" i="0" dirty="0">
                <a:solidFill>
                  <a:srgbClr val="002060"/>
                </a:solidFill>
                <a:effectLst/>
              </a:rPr>
              <a:t>, </a:t>
            </a:r>
            <a:r>
              <a:rPr lang="ru-RU" sz="2200" b="1" i="1" dirty="0">
                <a:solidFill>
                  <a:srgbClr val="002060"/>
                </a:solidFill>
                <a:effectLst/>
              </a:rPr>
              <a:t>«Семья»</a:t>
            </a:r>
            <a:r>
              <a:rPr lang="ru-RU" sz="2200" b="1" i="0" dirty="0">
                <a:solidFill>
                  <a:srgbClr val="002060"/>
                </a:solidFill>
                <a:effectLst/>
              </a:rPr>
              <a:t>, </a:t>
            </a:r>
            <a:r>
              <a:rPr lang="ru-RU" sz="2200" b="1" i="1" dirty="0">
                <a:solidFill>
                  <a:srgbClr val="002060"/>
                </a:solidFill>
                <a:effectLst/>
              </a:rPr>
              <a:t>«Больница»</a:t>
            </a:r>
            <a:r>
              <a:rPr lang="ru-RU" sz="2200" b="1" i="0" dirty="0">
                <a:solidFill>
                  <a:srgbClr val="002060"/>
                </a:solidFill>
                <a:effectLst/>
              </a:rPr>
              <a:t>, </a:t>
            </a:r>
            <a:r>
              <a:rPr lang="ru-RU" sz="2200" b="1" i="1" dirty="0">
                <a:solidFill>
                  <a:srgbClr val="002060"/>
                </a:solidFill>
                <a:effectLst/>
              </a:rPr>
              <a:t>«Школа»</a:t>
            </a:r>
            <a:r>
              <a:rPr lang="ru-RU" sz="2200" b="1" i="0" dirty="0">
                <a:solidFill>
                  <a:srgbClr val="002060"/>
                </a:solidFill>
                <a:effectLst/>
              </a:rPr>
              <a:t> и др. они хоть и стоят на одном месте, но играть в эти игры можно в любом месте группы, так как атрибуты размещены в корзинах, а детская мебель легко переносится. В этом уголке любят играть не только девочки, но и мальчики. Атрибуты к играм постоянно пополняются.</a:t>
            </a:r>
          </a:p>
          <a:p>
            <a:pPr marL="0" indent="0">
              <a:buNone/>
            </a:pPr>
            <a:r>
              <a:rPr lang="ru-RU" sz="2200" b="1" i="0" dirty="0">
                <a:solidFill>
                  <a:srgbClr val="002060"/>
                </a:solidFill>
                <a:effectLst/>
              </a:rPr>
              <a:t>Уголок конструирования, в котором находится различный строительный материал (конструкторы различного вида, </a:t>
            </a:r>
            <a:r>
              <a:rPr lang="ru-RU" sz="2200" b="1" i="0" dirty="0" err="1">
                <a:solidFill>
                  <a:srgbClr val="002060"/>
                </a:solidFill>
                <a:effectLst/>
              </a:rPr>
              <a:t>лего</a:t>
            </a:r>
            <a:r>
              <a:rPr lang="ru-RU" sz="2200" b="1" i="0" dirty="0">
                <a:solidFill>
                  <a:srgbClr val="002060"/>
                </a:solidFill>
                <a:effectLst/>
              </a:rPr>
              <a:t>, деревянный, здесь мальчишки воплощают свои замыслы. Имеется и конструктор для девочек. Весь материал помещен в пластиковые контейнеры и корзины, что делает уголок мобильным. Конструктор можно перемещать в любое место группы и заниматься строительством подгруппой или индивидуально.</a:t>
            </a:r>
            <a:endParaRPr lang="ru-RU" sz="2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34965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E5C6C7-1C8C-4BF0-A1A3-4D46A977D9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6388" y="165368"/>
            <a:ext cx="7931224" cy="562074"/>
          </a:xfrm>
        </p:spPr>
        <p:txBody>
          <a:bodyPr/>
          <a:lstStyle/>
          <a:p>
            <a:r>
              <a:rPr lang="ru-RU" sz="3600" b="1" i="1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</a:rPr>
              <a:t>«Уголок дежурных»</a:t>
            </a:r>
            <a:endParaRPr lang="ru-RU" sz="3600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BC37183F-326D-4041-A039-ACE8879D59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1520" y="2060847"/>
            <a:ext cx="3249450" cy="243861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7482F71-377C-4B42-A6C0-A1F8DF27552A}"/>
              </a:ext>
            </a:extLst>
          </p:cNvPr>
          <p:cNvSpPr txBox="1"/>
          <p:nvPr/>
        </p:nvSpPr>
        <p:spPr>
          <a:xfrm>
            <a:off x="3707904" y="2060847"/>
            <a:ext cx="5112568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i="0" dirty="0">
                <a:solidFill>
                  <a:srgbClr val="002060"/>
                </a:solidFill>
                <a:effectLst/>
                <a:latin typeface="+mn-lt"/>
              </a:rPr>
              <a:t>Большое значение в развитии личностных качеств ребенка имеет труд. Трудовые поручения и дежурства становятся неотъемлемой частью образовательного процесса в старшей группе. Для дежурства по столовой в группе есть центр дежурства, где дети сами видят, кто дежурный. В данном центре имеется схема дежурства, специальные фартуки и колпачки для дежурства, набор принадлежностей для дежурных.</a:t>
            </a:r>
            <a:endParaRPr lang="ru-RU" sz="2000" b="1" dirty="0">
              <a:solidFill>
                <a:srgbClr val="00206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083394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F1ECFD-F9DA-4BC1-98E1-E368BDC393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569" y="227781"/>
            <a:ext cx="8229600" cy="504056"/>
          </a:xfrm>
        </p:spPr>
        <p:txBody>
          <a:bodyPr/>
          <a:lstStyle/>
          <a:p>
            <a:br>
              <a:rPr lang="ru-RU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ru-RU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800" b="1" i="1" dirty="0">
                <a:solidFill>
                  <a:srgbClr val="00206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«Уголок развивающих игр»</a:t>
            </a:r>
            <a:br>
              <a:rPr lang="ru-RU" sz="2800" dirty="0">
                <a:solidFill>
                  <a:srgbClr val="00206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800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75C2FA51-9BC3-4328-8CF4-FBDD422C7F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04048" y="1844824"/>
            <a:ext cx="3931315" cy="273630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8B931C3-6AB9-4FC3-8F2F-657697053AE3}"/>
              </a:ext>
            </a:extLst>
          </p:cNvPr>
          <p:cNvSpPr txBox="1"/>
          <p:nvPr/>
        </p:nvSpPr>
        <p:spPr>
          <a:xfrm>
            <a:off x="221754" y="1844824"/>
            <a:ext cx="4638278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i="0" dirty="0">
                <a:solidFill>
                  <a:srgbClr val="002060"/>
                </a:solidFill>
                <a:effectLst/>
                <a:latin typeface="+mn-lt"/>
              </a:rPr>
              <a:t>Уголок настольно-печатных и дидактических игр содержит различные мозаики, в том числе магнитная мозаика, широкий выбор </a:t>
            </a:r>
            <a:r>
              <a:rPr lang="ru-RU" sz="2000" b="1" i="0" dirty="0" err="1">
                <a:solidFill>
                  <a:srgbClr val="002060"/>
                </a:solidFill>
                <a:effectLst/>
                <a:latin typeface="+mn-lt"/>
              </a:rPr>
              <a:t>пазлов</a:t>
            </a:r>
            <a:r>
              <a:rPr lang="ru-RU" sz="2000" b="1" i="0" dirty="0">
                <a:solidFill>
                  <a:srgbClr val="002060"/>
                </a:solidFill>
                <a:effectLst/>
                <a:latin typeface="+mn-lt"/>
              </a:rPr>
              <a:t>, игры на развитие мелкой моторики и т. д. Каждый из ребят может найти себе игру и перейти за стол или на ковер и с удовольствием провести время. Уголок постоянно пополняется новыми играми. Все игры соответствуют возрасту, находятся в свободном доступе и безопасны для детей.</a:t>
            </a:r>
            <a:endParaRPr lang="ru-RU" sz="2000" b="1" dirty="0">
              <a:solidFill>
                <a:srgbClr val="00206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235042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B7E4EF-8A36-4617-89E7-EBF0D15E2E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57199"/>
          </a:xfrm>
        </p:spPr>
        <p:txBody>
          <a:bodyPr/>
          <a:lstStyle/>
          <a:p>
            <a:r>
              <a:rPr lang="ru-RU" sz="3600" b="1" i="1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</a:rPr>
              <a:t>«Уголок природы»</a:t>
            </a:r>
            <a:endParaRPr lang="ru-RU" sz="3600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7E9C404F-123B-4DC1-A4D0-92F34478D3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7504" y="1700808"/>
            <a:ext cx="3237257" cy="242641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462C86F-7EB3-4EF5-8B01-85C556BDED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4761" y="1988840"/>
            <a:ext cx="3347864" cy="251089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8AC128C-8721-4464-9669-A51B40C812F6}"/>
              </a:ext>
            </a:extLst>
          </p:cNvPr>
          <p:cNvSpPr txBox="1"/>
          <p:nvPr/>
        </p:nvSpPr>
        <p:spPr>
          <a:xfrm>
            <a:off x="318356" y="4557276"/>
            <a:ext cx="8507288" cy="21537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7000"/>
              </a:lnSpc>
              <a:spcBef>
                <a:spcPct val="20000"/>
              </a:spcBef>
              <a:spcAft>
                <a:spcPts val="80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 уголке природы имеется календарь природы, дидактические игры, картотека животных, растений, природных явлений, серия картин </a:t>
            </a: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«Времена года»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 </a:t>
            </a: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«Животный и растительный мир»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коллекции природного материала, муляжей овощей и фруктов, насекомых. Имеется песочница с кинетическим, т. е. живым песком, он безопасен для детей и используется также в уголке экспериментирования. Еще песок используется для снятия напряжения у детей и для развития мелкой моторики. </a:t>
            </a:r>
          </a:p>
        </p:txBody>
      </p:sp>
    </p:spTree>
    <p:extLst>
      <p:ext uri="{BB962C8B-B14F-4D97-AF65-F5344CB8AC3E}">
        <p14:creationId xmlns:p14="http://schemas.microsoft.com/office/powerpoint/2010/main" val="12080880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213EF938-258B-4779-A8B2-85A0F8183F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2060848"/>
            <a:ext cx="8568952" cy="4797152"/>
          </a:xfrm>
        </p:spPr>
        <p:txBody>
          <a:bodyPr/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2000" b="1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Наглядно-дидактическое пособие: «Птицы России», «Млекопитающие», «Насекомые», «Деревья»; «Животные России», «Грибы и ягоды»; </a:t>
            </a:r>
            <a:r>
              <a:rPr lang="ru-RU" sz="2000" b="1" dirty="0">
                <a:solidFill>
                  <a:srgbClr val="002060"/>
                </a:solidFill>
                <a:effectLst/>
                <a:ea typeface="Arial Unicode MS" panose="020B0604020202020204" pitchFamily="34" charset="-128"/>
                <a:cs typeface="Times New Roman" panose="02020603050405020304" pitchFamily="18" charset="0"/>
              </a:rPr>
              <a:t>Набор домашние животные; Набор дикие животные; Набор динозавры, морские обитатели, пресмыкающиеся, насекомые</a:t>
            </a:r>
            <a:endParaRPr lang="ru-RU" sz="2000" b="1" dirty="0">
              <a:solidFill>
                <a:srgbClr val="002060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2000" b="1" dirty="0">
                <a:solidFill>
                  <a:srgbClr val="002060"/>
                </a:solidFill>
                <a:effectLst/>
                <a:ea typeface="Times New Roman" panose="02020603050405020304" pitchFamily="18" charset="0"/>
              </a:rPr>
              <a:t>Комнатные растения: хлорофитум, каланхоэ, папоротник, декабрист; традесканция, </a:t>
            </a:r>
            <a:r>
              <a:rPr lang="ru-RU" sz="2000" b="1" dirty="0" err="1">
                <a:solidFill>
                  <a:srgbClr val="002060"/>
                </a:solidFill>
                <a:effectLst/>
                <a:ea typeface="Times New Roman" panose="02020603050405020304" pitchFamily="18" charset="0"/>
              </a:rPr>
              <a:t>толстянка</a:t>
            </a:r>
            <a:r>
              <a:rPr lang="ru-RU" sz="2000" b="1" dirty="0">
                <a:solidFill>
                  <a:srgbClr val="002060"/>
                </a:solidFill>
                <a:effectLst/>
                <a:ea typeface="Times New Roman" panose="02020603050405020304" pitchFamily="18" charset="0"/>
              </a:rPr>
              <a:t>.</a:t>
            </a:r>
            <a:r>
              <a:rPr lang="ru-RU" sz="2000" b="1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Инвентарь по уходу за растениями</a:t>
            </a:r>
            <a:r>
              <a:rPr lang="ru-RU" sz="2000" b="1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</a:t>
            </a:r>
            <a:r>
              <a:rPr lang="ru-RU" sz="2000" b="1" i="1" dirty="0">
                <a:solidFill>
                  <a:srgbClr val="002060"/>
                </a:solidFill>
                <a:effectLst/>
                <a:ea typeface="Arial Unicode MS" panose="020B0604020202020204" pitchFamily="34" charset="-128"/>
                <a:cs typeface="Times New Roman" panose="02020603050405020304" pitchFamily="18" charset="0"/>
              </a:rPr>
              <a:t>Дидактические игры:</a:t>
            </a:r>
            <a:r>
              <a:rPr lang="ru-RU" sz="2000" b="1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rgbClr val="002060"/>
                </a:solidFill>
                <a:effectLst/>
                <a:ea typeface="Arial Unicode MS" panose="020B0604020202020204" pitchFamily="34" charset="-128"/>
                <a:cs typeface="Times New Roman" panose="02020603050405020304" pitchFamily="18" charset="0"/>
              </a:rPr>
              <a:t>Игра «С какого дерева листок», «Цветик семи цветик».</a:t>
            </a:r>
            <a:r>
              <a:rPr lang="ru-RU" sz="2000" b="1" i="1" dirty="0">
                <a:solidFill>
                  <a:srgbClr val="002060"/>
                </a:solidFill>
                <a:effectLst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rgbClr val="002060"/>
                </a:solidFill>
                <a:effectLst/>
                <a:ea typeface="Arial Unicode MS" panose="020B0604020202020204" pitchFamily="34" charset="-128"/>
                <a:cs typeface="Times New Roman" panose="02020603050405020304" pitchFamily="18" charset="0"/>
              </a:rPr>
              <a:t>  «Зима-хорошо, зима-плохо», «Семья ежей», </a:t>
            </a:r>
            <a:r>
              <a:rPr lang="ru-RU" sz="2000" b="1" dirty="0" err="1">
                <a:solidFill>
                  <a:srgbClr val="002060"/>
                </a:solidFill>
                <a:effectLst/>
                <a:ea typeface="Arial Unicode MS" panose="020B0604020202020204" pitchFamily="34" charset="-128"/>
                <a:cs typeface="Times New Roman" panose="02020603050405020304" pitchFamily="18" charset="0"/>
              </a:rPr>
              <a:t>дид.пособие</a:t>
            </a:r>
            <a:r>
              <a:rPr lang="ru-RU" sz="2000" b="1" dirty="0">
                <a:solidFill>
                  <a:srgbClr val="002060"/>
                </a:solidFill>
                <a:effectLst/>
                <a:ea typeface="Arial Unicode MS" panose="020B0604020202020204" pitchFamily="34" charset="-128"/>
                <a:cs typeface="Times New Roman" panose="02020603050405020304" pitchFamily="18" charset="0"/>
              </a:rPr>
              <a:t> «Дерево времена года», тактильно пособие «Злаки»  (Изготовила воспитатель Фирсова Л.Д.)</a:t>
            </a:r>
            <a:r>
              <a:rPr lang="ru-RU" sz="2000" b="1" dirty="0">
                <a:solidFill>
                  <a:srgbClr val="002060"/>
                </a:solidFill>
                <a:ea typeface="Arial Unicode MS" panose="020B0604020202020204" pitchFamily="34" charset="-128"/>
                <a:cs typeface="Times New Roman" panose="02020603050405020304" pitchFamily="18" charset="0"/>
              </a:rPr>
              <a:t>                                                   </a:t>
            </a:r>
            <a:r>
              <a:rPr lang="ru-RU" sz="2000" b="1" i="1" dirty="0">
                <a:solidFill>
                  <a:srgbClr val="002060"/>
                </a:solidFill>
                <a:effectLst/>
                <a:ea typeface="Arial Unicode MS" panose="020B0604020202020204" pitchFamily="34" charset="-128"/>
                <a:cs typeface="Times New Roman" panose="02020603050405020304" pitchFamily="18" charset="0"/>
              </a:rPr>
              <a:t>Настольные игры:</a:t>
            </a:r>
            <a:r>
              <a:rPr lang="ru-RU" sz="2000" b="1" dirty="0">
                <a:solidFill>
                  <a:srgbClr val="002060"/>
                </a:solidFill>
                <a:effectLst/>
                <a:ea typeface="Arial Unicode MS" panose="020B0604020202020204" pitchFamily="34" charset="-128"/>
                <a:cs typeface="Times New Roman" panose="02020603050405020304" pitchFamily="18" charset="0"/>
              </a:rPr>
              <a:t> «Животный мир», «Четыре сезона»,</a:t>
            </a:r>
            <a:r>
              <a:rPr lang="ru-RU" sz="2000" b="1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rgbClr val="002060"/>
                </a:solidFill>
                <a:effectLst/>
                <a:ea typeface="Arial Unicode MS" panose="020B0604020202020204" pitchFamily="34" charset="-128"/>
                <a:cs typeface="Times New Roman" panose="02020603050405020304" pitchFamily="18" charset="0"/>
              </a:rPr>
              <a:t>«</a:t>
            </a:r>
            <a:r>
              <a:rPr lang="ru-RU" sz="2000" b="1" dirty="0" err="1">
                <a:solidFill>
                  <a:srgbClr val="002060"/>
                </a:solidFill>
                <a:effectLst/>
                <a:ea typeface="Arial Unicode MS" panose="020B0604020202020204" pitchFamily="34" charset="-128"/>
                <a:cs typeface="Times New Roman" panose="02020603050405020304" pitchFamily="18" charset="0"/>
              </a:rPr>
              <a:t>Зоологическо</a:t>
            </a:r>
            <a:r>
              <a:rPr lang="ru-RU" sz="2000" b="1" dirty="0">
                <a:solidFill>
                  <a:srgbClr val="002060"/>
                </a:solidFill>
                <a:effectLst/>
                <a:ea typeface="Arial Unicode MS" panose="020B0604020202020204" pitchFamily="34" charset="-128"/>
                <a:cs typeface="Times New Roman" panose="02020603050405020304" pitchFamily="18" charset="0"/>
              </a:rPr>
              <a:t> лото»,</a:t>
            </a:r>
            <a:r>
              <a:rPr lang="ru-RU" sz="2000" b="1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rgbClr val="002060"/>
                </a:solidFill>
                <a:effectLst/>
                <a:ea typeface="Arial Unicode MS" panose="020B0604020202020204" pitchFamily="34" charset="-128"/>
                <a:cs typeface="Times New Roman" panose="02020603050405020304" pitchFamily="18" charset="0"/>
              </a:rPr>
              <a:t>«Кто в домике живёт».</a:t>
            </a:r>
            <a:endParaRPr lang="ru-RU" sz="2000" b="1" dirty="0">
              <a:solidFill>
                <a:srgbClr val="002060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20955" indent="0" algn="just">
              <a:lnSpc>
                <a:spcPct val="107000"/>
              </a:lnSpc>
              <a:spcAft>
                <a:spcPts val="800"/>
              </a:spcAft>
              <a:buNone/>
            </a:pPr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4200875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927AF6-758B-44CE-A5E5-7DC2824927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br>
              <a:rPr lang="ru-RU" sz="44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i="1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«Уголок экспериментирования»</a:t>
            </a:r>
            <a:br>
              <a:rPr lang="ru-RU" sz="3600" dirty="0">
                <a:solidFill>
                  <a:srgbClr val="00206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3600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831AA84D-8FC8-468F-B91C-DF09014B99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76056" y="1916832"/>
            <a:ext cx="4006417" cy="273630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1091839-C987-45AB-9F0B-8A88A0DA0918}"/>
              </a:ext>
            </a:extLst>
          </p:cNvPr>
          <p:cNvSpPr txBox="1"/>
          <p:nvPr/>
        </p:nvSpPr>
        <p:spPr>
          <a:xfrm>
            <a:off x="251520" y="1997839"/>
            <a:ext cx="4824536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2000" b="1" i="0" dirty="0">
                <a:solidFill>
                  <a:srgbClr val="002060"/>
                </a:solidFill>
                <a:effectLst/>
                <a:latin typeface="+mn-lt"/>
              </a:rPr>
              <a:t>В уголке экспериментирования размещены разные камни,</a:t>
            </a:r>
          </a:p>
          <a:p>
            <a:pPr algn="l"/>
            <a:r>
              <a:rPr lang="ru-RU" sz="2000" b="1" i="0" dirty="0">
                <a:solidFill>
                  <a:srgbClr val="002060"/>
                </a:solidFill>
                <a:effectLst/>
                <a:latin typeface="+mn-lt"/>
              </a:rPr>
              <a:t>минералы, семена, крупы и т. д. ; находится материал для осуществления опытной деятельности: лупы, мензурки, колбы, мерные стаканчики, лейки, песочные часы и т. д. В процессе экспериментальной деятельности по выращиванию растений ведутся дневники наблюдений, в которых воспитатель фиксирует сделанные детьми выводы по результатам ежедневного наблюдения.</a:t>
            </a:r>
          </a:p>
        </p:txBody>
      </p:sp>
    </p:spTree>
    <p:extLst>
      <p:ext uri="{BB962C8B-B14F-4D97-AF65-F5344CB8AC3E}">
        <p14:creationId xmlns:p14="http://schemas.microsoft.com/office/powerpoint/2010/main" val="1337216049"/>
      </p:ext>
    </p:extLst>
  </p:cSld>
  <p:clrMapOvr>
    <a:masterClrMapping/>
  </p:clrMapOvr>
</p:sld>
</file>

<file path=ppt/theme/theme1.xml><?xml version="1.0" encoding="utf-8"?>
<a:theme xmlns:a="http://schemas.openxmlformats.org/drawingml/2006/main" name="лица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Шаблон 2</Template>
  <TotalTime>169</TotalTime>
  <Words>1518</Words>
  <Application>Microsoft Office PowerPoint</Application>
  <PresentationFormat>Экран (4:3)</PresentationFormat>
  <Paragraphs>52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3" baseType="lpstr">
      <vt:lpstr>Arial</vt:lpstr>
      <vt:lpstr>Calibri</vt:lpstr>
      <vt:lpstr>Times New Roman</vt:lpstr>
      <vt:lpstr>лица</vt:lpstr>
      <vt:lpstr> Развивающая предметно-пространственная среда в разновозрастной группе от 5 до 7 лет. Подготовила: воспитатель Фирсова Л.Д.</vt:lpstr>
      <vt:lpstr>Презентация PowerPoint</vt:lpstr>
      <vt:lpstr>«Уголок сюжетно-ролевых и строительных игр»</vt:lpstr>
      <vt:lpstr>Презентация PowerPoint</vt:lpstr>
      <vt:lpstr>«Уголок дежурных»</vt:lpstr>
      <vt:lpstr>  «Уголок развивающих игр» </vt:lpstr>
      <vt:lpstr>«Уголок природы»</vt:lpstr>
      <vt:lpstr>Презентация PowerPoint</vt:lpstr>
      <vt:lpstr> «Уголок экспериментирования» </vt:lpstr>
      <vt:lpstr>  «Уголок грамотности», куда включен книжный уголок и все игры, и оборудование для развития речи и подготовки ребенка к освоению чтения и письма» </vt:lpstr>
      <vt:lpstr>Презентация PowerPoint</vt:lpstr>
      <vt:lpstr>«Уголок будущего первоклассника»</vt:lpstr>
      <vt:lpstr> «Уголок театрализованной деятельности» </vt:lpstr>
      <vt:lpstr>  «Уголок ИЗО» </vt:lpstr>
      <vt:lpstr> «Патриотический уголок» </vt:lpstr>
      <vt:lpstr>  «Уголок уединения» </vt:lpstr>
      <vt:lpstr>«Физкультурный уголок»</vt:lpstr>
      <vt:lpstr>«Уголок безопасности»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презентации</dc:title>
  <dc:creator>jul</dc:creator>
  <cp:lastModifiedBy>любава и багатырь</cp:lastModifiedBy>
  <cp:revision>2</cp:revision>
  <dcterms:created xsi:type="dcterms:W3CDTF">2016-05-11T09:30:30Z</dcterms:created>
  <dcterms:modified xsi:type="dcterms:W3CDTF">2022-04-05T17:23:14Z</dcterms:modified>
</cp:coreProperties>
</file>