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63" r:id="rId6"/>
    <p:sldId id="264" r:id="rId7"/>
    <p:sldId id="259" r:id="rId8"/>
    <p:sldId id="260" r:id="rId9"/>
    <p:sldId id="265" r:id="rId10"/>
    <p:sldId id="266" r:id="rId11"/>
    <p:sldId id="267" r:id="rId12"/>
    <p:sldId id="261"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9AD6F"/>
    <a:srgbClr val="F89D52"/>
    <a:srgbClr val="CAC7C0"/>
    <a:srgbClr val="3333FF"/>
    <a:srgbClr val="FF0066"/>
    <a:srgbClr val="FF33CC"/>
    <a:srgbClr val="CC00CC"/>
    <a:srgbClr val="66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6" autoAdjust="0"/>
    <p:restoredTop sz="94660" autoAdjust="0"/>
  </p:normalViewPr>
  <p:slideViewPr>
    <p:cSldViewPr>
      <p:cViewPr>
        <p:scale>
          <a:sx n="71" d="100"/>
          <a:sy n="71" d="100"/>
        </p:scale>
        <p:origin x="-2382" y="-10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Segnaposto data 14"/>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16" name="Segnaposto numero diapositiva 15"/>
          <p:cNvSpPr>
            <a:spLocks noGrp="1"/>
          </p:cNvSpPr>
          <p:nvPr>
            <p:ph type="sldNum" sz="quarter" idx="11"/>
          </p:nvPr>
        </p:nvSpPr>
        <p:spPr/>
        <p:txBody>
          <a:bodyPr/>
          <a:lstStyle/>
          <a:p>
            <a:fld id="{BED8EDFC-383B-4924-98A0-0E65214C6569}" type="slidenum">
              <a:rPr lang="it-IT" smtClean="0"/>
              <a:pPr/>
              <a:t>‹N›</a:t>
            </a:fld>
            <a:endParaRPr lang="it-IT" dirty="0"/>
          </a:p>
        </p:txBody>
      </p:sp>
      <p:sp>
        <p:nvSpPr>
          <p:cNvPr id="17" name="Segnaposto piè di pagina 16"/>
          <p:cNvSpPr>
            <a:spLocks noGrp="1"/>
          </p:cNvSpPr>
          <p:nvPr>
            <p:ph type="ftr" sz="quarter" idx="12"/>
          </p:nvPr>
        </p:nvSpPr>
        <p:spPr/>
        <p:txBody>
          <a:bodyPr/>
          <a:lstStyle/>
          <a:p>
            <a:endParaRPr lang="it-IT"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BE1324A0-74E2-4D51-B7B6-9D0D0337B6D6}" type="datetimeFigureOut">
              <a:rPr lang="it-IT" smtClean="0"/>
              <a:pPr/>
              <a:t>20/03/2018</a:t>
            </a:fld>
            <a:endParaRPr lang="it-IT" dirty="0"/>
          </a:p>
        </p:txBody>
      </p:sp>
      <p:sp>
        <p:nvSpPr>
          <p:cNvPr id="15" name="Segnaposto numero diapositiva 14"/>
          <p:cNvSpPr>
            <a:spLocks noGrp="1"/>
          </p:cNvSpPr>
          <p:nvPr>
            <p:ph type="sldNum" sz="quarter" idx="15"/>
          </p:nvPr>
        </p:nvSpPr>
        <p:spPr/>
        <p:txBody>
          <a:bodyPr/>
          <a:lstStyle>
            <a:lvl1pPr algn="ctr">
              <a:defRPr/>
            </a:lvl1pPr>
          </a:lstStyle>
          <a:p>
            <a:fld id="{BED8EDFC-383B-4924-98A0-0E65214C6569}" type="slidenum">
              <a:rPr lang="it-IT" smtClean="0"/>
              <a:pPr/>
              <a:t>‹N›</a:t>
            </a:fld>
            <a:endParaRPr lang="it-IT" dirty="0"/>
          </a:p>
        </p:txBody>
      </p:sp>
      <p:sp>
        <p:nvSpPr>
          <p:cNvPr id="16" name="Segnaposto piè di pagina 15"/>
          <p:cNvSpPr>
            <a:spLocks noGrp="1"/>
          </p:cNvSpPr>
          <p:nvPr>
            <p:ph type="ftr" sz="quarter" idx="16"/>
          </p:nvPr>
        </p:nvSpPr>
        <p:spPr/>
        <p:txBody>
          <a:bodyPr/>
          <a:lstStyle/>
          <a:p>
            <a:endParaRPr lang="it-IT" dirty="0"/>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ED8EDFC-383B-4924-98A0-0E65214C6569}" type="slidenum">
              <a:rPr lang="it-IT" smtClean="0"/>
              <a:pPr/>
              <a:t>‹N›</a:t>
            </a:fld>
            <a:endParaRPr lang="it-IT" dirty="0"/>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BED8EDFC-383B-4924-98A0-0E65214C6569}" type="slidenum">
              <a:rPr lang="it-IT" smtClean="0"/>
              <a:pPr/>
              <a:t>‹N›</a:t>
            </a:fld>
            <a:endParaRPr lang="it-IT" dirty="0"/>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BED8EDFC-383B-4924-98A0-0E65214C6569}" type="slidenum">
              <a:rPr lang="it-IT" smtClean="0"/>
              <a:pPr/>
              <a:t>‹N›</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7" name="Segnaposto data 6"/>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BED8EDFC-383B-4924-98A0-0E65214C6569}" type="slidenum">
              <a:rPr lang="it-IT" smtClean="0"/>
              <a:pPr/>
              <a:t>‹N›</a:t>
            </a:fld>
            <a:endParaRPr lang="it-IT" dirty="0"/>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BED8EDFC-383B-4924-98A0-0E65214C6569}" type="slidenum">
              <a:rPr lang="it-IT" smtClean="0"/>
              <a:pPr/>
              <a:t>‹N›</a:t>
            </a:fld>
            <a:endParaRPr lang="it-IT"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BE1324A0-74E2-4D51-B7B6-9D0D0337B6D6}" type="datetimeFigureOut">
              <a:rPr lang="it-IT" smtClean="0"/>
              <a:pPr/>
              <a:t>20/03/2018</a:t>
            </a:fld>
            <a:endParaRPr lang="it-IT" dirty="0"/>
          </a:p>
        </p:txBody>
      </p:sp>
      <p:sp>
        <p:nvSpPr>
          <p:cNvPr id="9" name="Segnaposto numero diapositiva 8"/>
          <p:cNvSpPr>
            <a:spLocks noGrp="1"/>
          </p:cNvSpPr>
          <p:nvPr>
            <p:ph type="sldNum" sz="quarter" idx="15"/>
          </p:nvPr>
        </p:nvSpPr>
        <p:spPr/>
        <p:txBody>
          <a:bodyPr/>
          <a:lstStyle/>
          <a:p>
            <a:fld id="{BED8EDFC-383B-4924-98A0-0E65214C6569}" type="slidenum">
              <a:rPr lang="it-IT" smtClean="0"/>
              <a:pPr/>
              <a:t>‹N›</a:t>
            </a:fld>
            <a:endParaRPr lang="it-IT" dirty="0"/>
          </a:p>
        </p:txBody>
      </p:sp>
      <p:sp>
        <p:nvSpPr>
          <p:cNvPr id="10" name="Segnaposto piè di pagina 9"/>
          <p:cNvSpPr>
            <a:spLocks noGrp="1"/>
          </p:cNvSpPr>
          <p:nvPr>
            <p:ph type="ftr" sz="quarter" idx="16"/>
          </p:nvPr>
        </p:nvSpPr>
        <p:spPr/>
        <p:txBody>
          <a:bodyPr/>
          <a:lstStyle/>
          <a:p>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dirty="0" smtClean="0"/>
              <a:t>Fare clic sull'icona per inserire un'immagine</a:t>
            </a:r>
            <a:endParaRPr kumimoji="0" lang="en-US" dirty="0"/>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9" name="Segnaposto numero diapositiva 8"/>
          <p:cNvSpPr>
            <a:spLocks noGrp="1"/>
          </p:cNvSpPr>
          <p:nvPr>
            <p:ph type="sldNum" sz="quarter" idx="11"/>
          </p:nvPr>
        </p:nvSpPr>
        <p:spPr/>
        <p:txBody>
          <a:bodyPr/>
          <a:lstStyle/>
          <a:p>
            <a:fld id="{BED8EDFC-383B-4924-98A0-0E65214C6569}" type="slidenum">
              <a:rPr lang="it-IT" smtClean="0"/>
              <a:pPr/>
              <a:t>‹N›</a:t>
            </a:fld>
            <a:endParaRPr lang="it-IT" dirty="0"/>
          </a:p>
        </p:txBody>
      </p:sp>
      <p:sp>
        <p:nvSpPr>
          <p:cNvPr id="10" name="Segnaposto piè di pagina 9"/>
          <p:cNvSpPr>
            <a:spLocks noGrp="1"/>
          </p:cNvSpPr>
          <p:nvPr>
            <p:ph type="ftr" sz="quarter" idx="12"/>
          </p:nvPr>
        </p:nvSpPr>
        <p:spPr/>
        <p:txBody>
          <a:bodyPr/>
          <a:lstStyle/>
          <a:p>
            <a:endParaRPr lang="it-IT"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ED8EDFC-383B-4924-98A0-0E65214C6569}" type="slidenum">
              <a:rPr lang="it-IT" smtClean="0"/>
              <a:pPr/>
              <a:t>‹N›</a:t>
            </a:fld>
            <a:endParaRPr lang="it-IT"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E1324A0-74E2-4D51-B7B6-9D0D0337B6D6}" type="datetimeFigureOut">
              <a:rPr lang="it-IT" smtClean="0"/>
              <a:pPr/>
              <a:t>20/03/2018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BED8EDFC-383B-4924-98A0-0E65214C6569}"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60358C-5812-42E7-8E17-8472FA96B286}" type="datetimeFigureOut">
              <a:rPr lang="it-IT" smtClean="0"/>
              <a:pPr/>
              <a:t>20/03/2018</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5733A896-A12A-4C3C-A48B-128AD3B7F149}"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0358C-5812-42E7-8E17-8472FA96B286}" type="datetimeFigureOut">
              <a:rPr lang="it-IT" smtClean="0"/>
              <a:pPr/>
              <a:t>20/03/2018</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3A896-A12A-4C3C-A48B-128AD3B7F149}"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E1324A0-74E2-4D51-B7B6-9D0D0337B6D6}" type="datetimeFigureOut">
              <a:rPr lang="it-IT" smtClean="0"/>
              <a:pPr/>
              <a:t>20/03/2018</a:t>
            </a:fld>
            <a:endParaRPr lang="it-IT" dirty="0"/>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dirty="0"/>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ED8EDFC-383B-4924-98A0-0E65214C6569}" type="slidenum">
              <a:rPr lang="it-IT" smtClean="0"/>
              <a:pPr/>
              <a:t>‹N›</a:t>
            </a:fld>
            <a:endParaRPr lang="it-IT" dirty="0"/>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75656" y="2060848"/>
            <a:ext cx="6408712" cy="1224136"/>
          </a:xfrm>
        </p:spPr>
        <p:txBody>
          <a:bodyPr/>
          <a:lstStyle/>
          <a:p>
            <a:r>
              <a:rPr lang="it-IT" b="1" dirty="0" smtClean="0">
                <a:solidFill>
                  <a:schemeClr val="bg2">
                    <a:lumMod val="10000"/>
                  </a:schemeClr>
                </a:solidFill>
                <a:latin typeface="Copperplate Gothic Bold" pitchFamily="34" charset="0"/>
              </a:rPr>
              <a:t>Il disastro avvenne il 26 aprile 1986 alle ore 1.23</a:t>
            </a:r>
            <a:endParaRPr lang="it-IT" b="1" dirty="0">
              <a:solidFill>
                <a:schemeClr val="bg2">
                  <a:lumMod val="10000"/>
                </a:schemeClr>
              </a:solidFill>
              <a:latin typeface="Copperplate Gothic Bold" pitchFamily="34" charset="0"/>
            </a:endParaRPr>
          </a:p>
        </p:txBody>
      </p:sp>
      <p:sp>
        <p:nvSpPr>
          <p:cNvPr id="2" name="Titolo 1"/>
          <p:cNvSpPr>
            <a:spLocks noGrp="1"/>
          </p:cNvSpPr>
          <p:nvPr>
            <p:ph type="ctrTitle"/>
          </p:nvPr>
        </p:nvSpPr>
        <p:spPr>
          <a:xfrm>
            <a:off x="683568" y="476672"/>
            <a:ext cx="7772400" cy="1470025"/>
          </a:xfrm>
        </p:spPr>
        <p:txBody>
          <a:bodyPr>
            <a:normAutofit/>
          </a:bodyPr>
          <a:lstStyle/>
          <a:p>
            <a:r>
              <a:rPr lang="it-IT" sz="6000" dirty="0" smtClean="0">
                <a:solidFill>
                  <a:schemeClr val="bg2">
                    <a:lumMod val="10000"/>
                  </a:schemeClr>
                </a:solidFill>
                <a:latin typeface="Bernard MT Condensed" pitchFamily="18" charset="0"/>
              </a:rPr>
              <a:t>DISASTRO DÌ CHERNOBYL</a:t>
            </a:r>
            <a:endParaRPr lang="it-IT" sz="6000" dirty="0">
              <a:solidFill>
                <a:schemeClr val="bg2">
                  <a:lumMod val="10000"/>
                </a:schemeClr>
              </a:solidFill>
              <a:latin typeface="Bernard MT Condensed" pitchFamily="18" charset="0"/>
            </a:endParaRPr>
          </a:p>
        </p:txBody>
      </p:sp>
      <p:pic>
        <p:nvPicPr>
          <p:cNvPr id="1028" name="Picture 4" descr="Immagine correlata"/>
          <p:cNvPicPr>
            <a:picLocks noChangeAspect="1" noChangeArrowheads="1"/>
          </p:cNvPicPr>
          <p:nvPr/>
        </p:nvPicPr>
        <p:blipFill>
          <a:blip r:embed="rId2" cstate="print"/>
          <a:srcRect/>
          <a:stretch>
            <a:fillRect/>
          </a:stretch>
        </p:blipFill>
        <p:spPr bwMode="auto">
          <a:xfrm>
            <a:off x="1475656" y="3429000"/>
            <a:ext cx="5760640" cy="3132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980728"/>
            <a:ext cx="8229600" cy="4572000"/>
          </a:xfrm>
        </p:spPr>
        <p:txBody>
          <a:bodyPr/>
          <a:lstStyle/>
          <a:p>
            <a:r>
              <a:rPr lang="it-IT" dirty="0" smtClean="0"/>
              <a:t>I liquidatori  erano  volontari  che  ripulirono  dalle macerie  il reattore per poi costruire un sarcofago  sopra al nocciolo questi eroi morirono pochi giorni dopo a causa delle radiazioni. </a:t>
            </a:r>
            <a:r>
              <a:rPr lang="it-IT" dirty="0"/>
              <a:t>I governi dei paesi dell'ex Unione Sovietica non hanno mostrato negli anni successivi particolare e necessaria gratitudine ai liquidatori e tuttora, nel mondo intero, rimangono a molti sconosciute le loro coraggiose imprese</a:t>
            </a:r>
          </a:p>
        </p:txBody>
      </p:sp>
      <p:sp>
        <p:nvSpPr>
          <p:cNvPr id="3" name="Titolo 2"/>
          <p:cNvSpPr>
            <a:spLocks noGrp="1"/>
          </p:cNvSpPr>
          <p:nvPr>
            <p:ph type="title"/>
          </p:nvPr>
        </p:nvSpPr>
        <p:spPr>
          <a:xfrm>
            <a:off x="395536" y="-243408"/>
            <a:ext cx="8229600" cy="1219200"/>
          </a:xfrm>
        </p:spPr>
        <p:txBody>
          <a:bodyPr>
            <a:normAutofit/>
          </a:bodyPr>
          <a:lstStyle/>
          <a:p>
            <a:r>
              <a:rPr lang="it-IT" dirty="0" smtClean="0"/>
              <a:t>  Liquidatori,eroi dimenticati   </a:t>
            </a: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399328"/>
            <a:ext cx="2880320" cy="203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545612"/>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dirty="0"/>
          </a:p>
        </p:txBody>
      </p:sp>
      <p:sp>
        <p:nvSpPr>
          <p:cNvPr id="3" name="Titolo 2"/>
          <p:cNvSpPr>
            <a:spLocks noGrp="1"/>
          </p:cNvSpPr>
          <p:nvPr>
            <p:ph type="title"/>
          </p:nvPr>
        </p:nvSpPr>
        <p:spPr/>
        <p:txBody>
          <a:bodyPr/>
          <a:lstStyle/>
          <a:p>
            <a:r>
              <a:rPr lang="it-IT" dirty="0" smtClean="0">
                <a:solidFill>
                  <a:srgbClr val="FF0000"/>
                </a:solidFill>
              </a:rPr>
              <a:t>Malformazioni su animali e persone</a:t>
            </a:r>
            <a:endParaRPr lang="it-IT" dirty="0">
              <a:solidFill>
                <a:srgbClr val="FF0000"/>
              </a:solidFill>
            </a:endParaRPr>
          </a:p>
        </p:txBody>
      </p:sp>
      <p:pic>
        <p:nvPicPr>
          <p:cNvPr id="40962" name="Picture 2" descr="Risultati immagini per figli di chernobyl"/>
          <p:cNvPicPr>
            <a:picLocks noChangeAspect="1" noChangeArrowheads="1"/>
          </p:cNvPicPr>
          <p:nvPr/>
        </p:nvPicPr>
        <p:blipFill>
          <a:blip r:embed="rId2" cstate="print"/>
          <a:srcRect/>
          <a:stretch>
            <a:fillRect/>
          </a:stretch>
        </p:blipFill>
        <p:spPr bwMode="auto">
          <a:xfrm>
            <a:off x="539552" y="1484785"/>
            <a:ext cx="4416489" cy="3312368"/>
          </a:xfrm>
          <a:prstGeom prst="rect">
            <a:avLst/>
          </a:prstGeom>
          <a:noFill/>
        </p:spPr>
      </p:pic>
      <p:pic>
        <p:nvPicPr>
          <p:cNvPr id="40964" name="Picture 4" descr="Risultati immagini per animali chernobyl"/>
          <p:cNvPicPr>
            <a:picLocks noChangeAspect="1" noChangeArrowheads="1"/>
          </p:cNvPicPr>
          <p:nvPr/>
        </p:nvPicPr>
        <p:blipFill>
          <a:blip r:embed="rId3" cstate="print"/>
          <a:srcRect/>
          <a:stretch>
            <a:fillRect/>
          </a:stretch>
        </p:blipFill>
        <p:spPr bwMode="auto">
          <a:xfrm>
            <a:off x="3779912" y="3068960"/>
            <a:ext cx="4536504" cy="302433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60648"/>
            <a:ext cx="8229600" cy="4525963"/>
          </a:xfrm>
        </p:spPr>
        <p:txBody>
          <a:bodyPr/>
          <a:lstStyle/>
          <a:p>
            <a:r>
              <a:rPr lang="it-IT" dirty="0" smtClean="0"/>
              <a:t>La centrale nucleare di </a:t>
            </a:r>
            <a:r>
              <a:rPr lang="it-IT" b="1" dirty="0" smtClean="0"/>
              <a:t>Chernobyl</a:t>
            </a:r>
            <a:r>
              <a:rPr lang="it-IT" dirty="0" smtClean="0"/>
              <a:t> è situata in </a:t>
            </a:r>
            <a:r>
              <a:rPr lang="it-IT" b="1" dirty="0" smtClean="0"/>
              <a:t>Ucraina</a:t>
            </a:r>
            <a:r>
              <a:rPr lang="it-IT" dirty="0" smtClean="0"/>
              <a:t> precisamente </a:t>
            </a:r>
            <a:r>
              <a:rPr lang="it-IT" b="1" dirty="0" smtClean="0"/>
              <a:t>a Prypiat </a:t>
            </a:r>
            <a:r>
              <a:rPr lang="it-IT" dirty="0" smtClean="0"/>
              <a:t>un piccolo paese situato vicino alla ormai fantasma metropoli di nome Chernobyl</a:t>
            </a:r>
            <a:endParaRPr lang="it-IT" dirty="0"/>
          </a:p>
        </p:txBody>
      </p:sp>
      <p:pic>
        <p:nvPicPr>
          <p:cNvPr id="14340" name="Picture 4" descr="Risultati immagini per mappa pripyat"/>
          <p:cNvPicPr>
            <a:picLocks noChangeAspect="1" noChangeArrowheads="1"/>
          </p:cNvPicPr>
          <p:nvPr/>
        </p:nvPicPr>
        <p:blipFill>
          <a:blip r:embed="rId2" cstate="print"/>
          <a:srcRect/>
          <a:stretch>
            <a:fillRect/>
          </a:stretch>
        </p:blipFill>
        <p:spPr bwMode="auto">
          <a:xfrm>
            <a:off x="1619672" y="2204864"/>
            <a:ext cx="5819800" cy="39138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ipe(down)">
                                      <p:cBhvr>
                                        <p:cTn id="7" dur="580">
                                          <p:stCondLst>
                                            <p:cond delay="0"/>
                                          </p:stCondLst>
                                        </p:cTn>
                                        <p:tgtEl>
                                          <p:spTgt spid="14340"/>
                                        </p:tgtEl>
                                      </p:cBhvr>
                                    </p:animEffect>
                                    <p:anim calcmode="lin" valueType="num">
                                      <p:cBhvr>
                                        <p:cTn id="8" dur="1822"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0"/>
                                        </p:tgtEl>
                                      </p:cBhvr>
                                      <p:to x="100000" y="60000"/>
                                    </p:animScale>
                                    <p:animScale>
                                      <p:cBhvr>
                                        <p:cTn id="14" dur="166" decel="50000">
                                          <p:stCondLst>
                                            <p:cond delay="676"/>
                                          </p:stCondLst>
                                        </p:cTn>
                                        <p:tgtEl>
                                          <p:spTgt spid="14340"/>
                                        </p:tgtEl>
                                      </p:cBhvr>
                                      <p:to x="100000" y="100000"/>
                                    </p:animScale>
                                    <p:animScale>
                                      <p:cBhvr>
                                        <p:cTn id="15" dur="26">
                                          <p:stCondLst>
                                            <p:cond delay="1312"/>
                                          </p:stCondLst>
                                        </p:cTn>
                                        <p:tgtEl>
                                          <p:spTgt spid="14340"/>
                                        </p:tgtEl>
                                      </p:cBhvr>
                                      <p:to x="100000" y="80000"/>
                                    </p:animScale>
                                    <p:animScale>
                                      <p:cBhvr>
                                        <p:cTn id="16" dur="166" decel="50000">
                                          <p:stCondLst>
                                            <p:cond delay="1338"/>
                                          </p:stCondLst>
                                        </p:cTn>
                                        <p:tgtEl>
                                          <p:spTgt spid="14340"/>
                                        </p:tgtEl>
                                      </p:cBhvr>
                                      <p:to x="100000" y="100000"/>
                                    </p:animScale>
                                    <p:animScale>
                                      <p:cBhvr>
                                        <p:cTn id="17" dur="26">
                                          <p:stCondLst>
                                            <p:cond delay="1642"/>
                                          </p:stCondLst>
                                        </p:cTn>
                                        <p:tgtEl>
                                          <p:spTgt spid="14340"/>
                                        </p:tgtEl>
                                      </p:cBhvr>
                                      <p:to x="100000" y="90000"/>
                                    </p:animScale>
                                    <p:animScale>
                                      <p:cBhvr>
                                        <p:cTn id="18" dur="166" decel="50000">
                                          <p:stCondLst>
                                            <p:cond delay="1668"/>
                                          </p:stCondLst>
                                        </p:cTn>
                                        <p:tgtEl>
                                          <p:spTgt spid="14340"/>
                                        </p:tgtEl>
                                      </p:cBhvr>
                                      <p:to x="100000" y="100000"/>
                                    </p:animScale>
                                    <p:animScale>
                                      <p:cBhvr>
                                        <p:cTn id="19" dur="26">
                                          <p:stCondLst>
                                            <p:cond delay="1808"/>
                                          </p:stCondLst>
                                        </p:cTn>
                                        <p:tgtEl>
                                          <p:spTgt spid="14340"/>
                                        </p:tgtEl>
                                      </p:cBhvr>
                                      <p:to x="100000" y="95000"/>
                                    </p:animScale>
                                    <p:animScale>
                                      <p:cBhvr>
                                        <p:cTn id="20" dur="166" decel="50000">
                                          <p:stCondLst>
                                            <p:cond delay="1834"/>
                                          </p:stCondLst>
                                        </p:cTn>
                                        <p:tgtEl>
                                          <p:spTgt spid="143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2332" y="1381692"/>
            <a:ext cx="8245932" cy="4654568"/>
          </a:xfrm>
          <a:effectLst>
            <a:glow rad="1905000">
              <a:schemeClr val="accent1"/>
            </a:glow>
            <a:outerShdw blurRad="50800" dist="50800" dir="5400000" sx="1000" sy="1000" algn="ctr" rotWithShape="0">
              <a:srgbClr val="000000">
                <a:alpha val="43137"/>
              </a:srgbClr>
            </a:outerShdw>
            <a:reflection stA="45000" endPos="0" dist="50800" dir="5400000" sy="-100000" algn="bl" rotWithShape="0"/>
          </a:effectLst>
        </p:spPr>
        <p:txBody>
          <a:bodyPr>
            <a:noAutofit/>
          </a:bodyPr>
          <a:lstStyle/>
          <a:p>
            <a:r>
              <a:rPr lang="it-IT" sz="2800" b="1" i="1" dirty="0" smtClean="0">
                <a:solidFill>
                  <a:schemeClr val="bg1"/>
                </a:solidFill>
                <a:latin typeface="Georgia" pitchFamily="18" charset="0"/>
              </a:rPr>
              <a:t>Gli operatori stavano effetuando dei test sulla capacità della centrale di reagire alle emergenze del tipo elettrico esempio la mancanza di elettricità al nocciolo. Gli operatori spinsero troppo oltre questo esperimento e l’ acqua di raffreddamento del nocciolo evaporò causando una fusione del nocciolo </a:t>
            </a:r>
          </a:p>
          <a:p>
            <a:r>
              <a:rPr lang="it-IT" sz="2800" b="1" i="1" dirty="0" smtClean="0">
                <a:solidFill>
                  <a:schemeClr val="bg1"/>
                </a:solidFill>
                <a:latin typeface="Georgia" pitchFamily="18" charset="0"/>
              </a:rPr>
              <a:t>I fumi radioattivi concentrandosi fecero esplodere il tappo del reattore e si liberarono nell’ aria on quantità spropositata</a:t>
            </a:r>
            <a:endParaRPr lang="it-IT" sz="2800" b="1" i="1" dirty="0">
              <a:solidFill>
                <a:schemeClr val="bg1"/>
              </a:solidFill>
              <a:latin typeface="Georgia" pitchFamily="18" charset="0"/>
            </a:endParaRPr>
          </a:p>
        </p:txBody>
      </p:sp>
      <p:sp>
        <p:nvSpPr>
          <p:cNvPr id="2" name="Titolo 1"/>
          <p:cNvSpPr>
            <a:spLocks noGrp="1"/>
          </p:cNvSpPr>
          <p:nvPr>
            <p:ph type="title"/>
          </p:nvPr>
        </p:nvSpPr>
        <p:spPr>
          <a:xfrm>
            <a:off x="3203848" y="0"/>
            <a:ext cx="11233248" cy="1143000"/>
          </a:xfrm>
        </p:spPr>
        <p:txBody>
          <a:bodyPr/>
          <a:lstStyle/>
          <a:p>
            <a:r>
              <a:rPr lang="it-IT" b="1" i="1" dirty="0" smtClean="0">
                <a:solidFill>
                  <a:schemeClr val="bg2">
                    <a:lumMod val="10000"/>
                  </a:schemeClr>
                </a:solidFill>
                <a:latin typeface="Arial Black" panose="020B0A04020102020204" pitchFamily="34" charset="0"/>
              </a:rPr>
              <a:t>CAUSE</a:t>
            </a:r>
            <a:endParaRPr lang="it-IT" b="1" i="1" dirty="0">
              <a:solidFill>
                <a:schemeClr val="bg2">
                  <a:lumMod val="10000"/>
                </a:schemeClr>
              </a:solidFill>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          ERRORI FONDAMENTALI</a:t>
            </a:r>
            <a:endParaRPr lang="it-IT" dirty="0"/>
          </a:p>
        </p:txBody>
      </p:sp>
      <p:sp>
        <p:nvSpPr>
          <p:cNvPr id="3" name="Segnaposto contenuto 2"/>
          <p:cNvSpPr>
            <a:spLocks noGrp="1"/>
          </p:cNvSpPr>
          <p:nvPr>
            <p:ph sz="half" idx="1"/>
          </p:nvPr>
        </p:nvSpPr>
        <p:spPr/>
        <p:txBody>
          <a:bodyPr/>
          <a:lstStyle/>
          <a:p>
            <a:r>
              <a:rPr lang="it-IT" b="1" i="1" dirty="0" smtClean="0">
                <a:solidFill>
                  <a:schemeClr val="bg1"/>
                </a:solidFill>
              </a:rPr>
              <a:t>reattore mantenuto a lungo in stato di grave instabilità;</a:t>
            </a:r>
          </a:p>
          <a:p>
            <a:r>
              <a:rPr lang="it-IT" b="1" i="1" dirty="0" smtClean="0">
                <a:solidFill>
                  <a:schemeClr val="bg1"/>
                </a:solidFill>
              </a:rPr>
              <a:t>– estrazione delle 30 barre di sicurezza;</a:t>
            </a:r>
          </a:p>
          <a:p>
            <a:r>
              <a:rPr lang="it-IT" b="1" i="1" dirty="0" smtClean="0">
                <a:solidFill>
                  <a:schemeClr val="bg1"/>
                </a:solidFill>
              </a:rPr>
              <a:t>– disattivazione dei sistemi di spegnimento e di refrigerazione di emergenza</a:t>
            </a:r>
          </a:p>
          <a:p>
            <a:endParaRPr lang="it-IT" dirty="0"/>
          </a:p>
        </p:txBody>
      </p:sp>
      <p:sp>
        <p:nvSpPr>
          <p:cNvPr id="4" name="Segnaposto contenuto 3"/>
          <p:cNvSpPr>
            <a:spLocks noGrp="1"/>
          </p:cNvSpPr>
          <p:nvPr>
            <p:ph sz="half" idx="2"/>
          </p:nvPr>
        </p:nvSpPr>
        <p:spPr/>
        <p:txBody>
          <a:bodyPr/>
          <a:lstStyle/>
          <a:p>
            <a:r>
              <a:rPr lang="it-IT" b="1" i="1" dirty="0" smtClean="0">
                <a:solidFill>
                  <a:schemeClr val="bg1"/>
                </a:solidFill>
              </a:rPr>
              <a:t>I tecnici non erano abbastanza informati su i rischi del test</a:t>
            </a:r>
          </a:p>
          <a:p>
            <a:r>
              <a:rPr lang="it-IT" b="1" i="1" dirty="0" smtClean="0">
                <a:solidFill>
                  <a:schemeClr val="bg1"/>
                </a:solidFill>
              </a:rPr>
              <a:t>Molti dei tecnici appartenevano ad una centrale a carbone e non nucleare.</a:t>
            </a:r>
            <a:endParaRPr lang="it-IT" b="1" i="1" dirty="0">
              <a:solidFill>
                <a:schemeClr val="bg1"/>
              </a:solidFill>
            </a:endParaRPr>
          </a:p>
        </p:txBody>
      </p:sp>
    </p:spTree>
    <p:extLst>
      <p:ext uri="{BB962C8B-B14F-4D97-AF65-F5344CB8AC3E}">
        <p14:creationId xmlns:p14="http://schemas.microsoft.com/office/powerpoint/2010/main" val="31052523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43408"/>
            <a:ext cx="8229600" cy="1219200"/>
          </a:xfrm>
        </p:spPr>
        <p:txBody>
          <a:bodyPr/>
          <a:lstStyle/>
          <a:p>
            <a:r>
              <a:rPr lang="it-IT" dirty="0" smtClean="0"/>
              <a:t>Stato di contaminazione</a:t>
            </a:r>
            <a:endParaRPr lang="it-IT" dirty="0"/>
          </a:p>
        </p:txBody>
      </p:sp>
      <p:sp>
        <p:nvSpPr>
          <p:cNvPr id="3" name="Segnaposto contenuto 2"/>
          <p:cNvSpPr>
            <a:spLocks noGrp="1"/>
          </p:cNvSpPr>
          <p:nvPr>
            <p:ph sz="half" idx="1"/>
          </p:nvPr>
        </p:nvSpPr>
        <p:spPr>
          <a:xfrm>
            <a:off x="323528" y="980728"/>
            <a:ext cx="8363272" cy="875184"/>
          </a:xfrm>
        </p:spPr>
        <p:txBody>
          <a:bodyPr>
            <a:noAutofit/>
          </a:bodyPr>
          <a:lstStyle/>
          <a:p>
            <a:r>
              <a:rPr lang="it-IT" sz="2800" b="1" i="1" dirty="0" smtClean="0">
                <a:solidFill>
                  <a:schemeClr val="bg1"/>
                </a:solidFill>
              </a:rPr>
              <a:t>Il fall-out radioattivo sprigionato da l’ impianto arriva addirittura a toccare le coste dell’ America settentrionale</a:t>
            </a:r>
            <a:endParaRPr lang="it-IT" sz="2800" b="1" i="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7" y="2399184"/>
            <a:ext cx="8802158" cy="4198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8426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b="1" i="1" dirty="0" smtClean="0">
                <a:solidFill>
                  <a:schemeClr val="bg1"/>
                </a:solidFill>
              </a:rPr>
              <a:t>Dal 1986, anno dell'incidente nucleare, la popolazione è diminuita di 6 milioni e mezzo principalmente per l'incremento delle morti infantili. Preoccupante anche la salute dei figli delle persone colpite dalle radiazioni: l'instabilità genomica ha aumentato la probabilità di contrarre tumori, malattie genetiche e malformazioni</a:t>
            </a:r>
            <a:endParaRPr lang="it-IT" b="1" dirty="0">
              <a:solidFill>
                <a:schemeClr val="bg1"/>
              </a:solidFill>
            </a:endParaRPr>
          </a:p>
        </p:txBody>
      </p:sp>
      <p:sp>
        <p:nvSpPr>
          <p:cNvPr id="3" name="Titolo 2"/>
          <p:cNvSpPr>
            <a:spLocks noGrp="1"/>
          </p:cNvSpPr>
          <p:nvPr>
            <p:ph type="title"/>
          </p:nvPr>
        </p:nvSpPr>
        <p:spPr/>
        <p:txBody>
          <a:bodyPr/>
          <a:lstStyle/>
          <a:p>
            <a:pPr algn="ctr"/>
            <a:r>
              <a:rPr lang="it-IT" dirty="0" smtClean="0">
                <a:solidFill>
                  <a:srgbClr val="FF0000"/>
                </a:solidFill>
              </a:rPr>
              <a:t>Effetti </a:t>
            </a:r>
            <a:endParaRPr lang="it-IT"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323528" y="620688"/>
            <a:ext cx="8449816" cy="5040560"/>
          </a:xfrm>
          <a:ln>
            <a:noFill/>
          </a:ln>
        </p:spPr>
        <p:txBody>
          <a:bodyPr/>
          <a:lstStyle/>
          <a:p>
            <a:pPr algn="l"/>
            <a:r>
              <a:rPr lang="it-IT" sz="1200" b="1" cap="all" dirty="0">
                <a:solidFill>
                  <a:srgbClr val="000000"/>
                </a:solidFill>
                <a:latin typeface="Bahnschrift SemiBold" panose="020B0502040204020203" pitchFamily="34" charset="0"/>
              </a:rPr>
              <a:t>CHE COSA ACCADE ESATTAMENTE AL CORPO. </a:t>
            </a:r>
            <a:r>
              <a:rPr lang="it-IT" sz="1200" dirty="0">
                <a:solidFill>
                  <a:srgbClr val="000000"/>
                </a:solidFill>
                <a:latin typeface="Bahnschrift SemiBold" panose="020B0502040204020203" pitchFamily="34" charset="0"/>
              </a:rPr>
              <a:t>Come agisce la radioattività sull’organismo umano? Il primo danno si ha immediatamente, o meglio un </a:t>
            </a:r>
            <a:r>
              <a:rPr lang="it-IT" sz="1200" b="1" dirty="0">
                <a:solidFill>
                  <a:srgbClr val="000000"/>
                </a:solidFill>
                <a:latin typeface="Bahnschrift SemiBold" panose="020B0502040204020203" pitchFamily="34" charset="0"/>
              </a:rPr>
              <a:t>decimo di </a:t>
            </a:r>
            <a:r>
              <a:rPr lang="it-IT" sz="1200" b="1" dirty="0" err="1">
                <a:solidFill>
                  <a:srgbClr val="000000"/>
                </a:solidFill>
                <a:latin typeface="Bahnschrift SemiBold" panose="020B0502040204020203" pitchFamily="34" charset="0"/>
              </a:rPr>
              <a:t>trimilionesimo</a:t>
            </a:r>
            <a:r>
              <a:rPr lang="it-IT" sz="1200" b="1" dirty="0">
                <a:solidFill>
                  <a:srgbClr val="000000"/>
                </a:solidFill>
                <a:latin typeface="Bahnschrift SemiBold" panose="020B0502040204020203" pitchFamily="34" charset="0"/>
              </a:rPr>
              <a:t> di secondo</a:t>
            </a:r>
            <a:r>
              <a:rPr lang="it-IT" sz="1200" dirty="0">
                <a:solidFill>
                  <a:srgbClr val="000000"/>
                </a:solidFill>
                <a:latin typeface="Bahnschrift SemiBold" panose="020B0502040204020203" pitchFamily="34" charset="0"/>
              </a:rPr>
              <a:t> dopo che protoni, neutroni, elettroni, raggi gamma, o raggi X prodotti dal decadimento del nucleo hanno colpito un qualsiasi atomo dei tessuti del corpo. Con la loro energia essi strappano all’atomo un elettrone. Sia l’atomo, sia l’elettrone, che prima erano in uno stato di normalità, sono ora in una condizione di instabilità: nel successivo milionesimo di secondo, reagendo con altri atomi, entrambi possono dar vita a nuove molecole.</a:t>
            </a:r>
          </a:p>
          <a:p>
            <a:pPr algn="l"/>
            <a:r>
              <a:rPr lang="it-IT" sz="1200" dirty="0">
                <a:solidFill>
                  <a:srgbClr val="000000"/>
                </a:solidFill>
                <a:latin typeface="Bahnschrift SemiBold" panose="020B0502040204020203" pitchFamily="34" charset="0"/>
              </a:rPr>
              <a:t> </a:t>
            </a:r>
          </a:p>
          <a:p>
            <a:pPr algn="l"/>
            <a:r>
              <a:rPr lang="it-IT" sz="1200" dirty="0" smtClean="0">
                <a:solidFill>
                  <a:srgbClr val="000000"/>
                </a:solidFill>
                <a:latin typeface="Bahnschrift SemiBold" panose="020B0502040204020203" pitchFamily="34" charset="0"/>
              </a:rPr>
              <a:t>La </a:t>
            </a:r>
            <a:r>
              <a:rPr lang="it-IT" sz="1200" dirty="0">
                <a:solidFill>
                  <a:srgbClr val="000000"/>
                </a:solidFill>
                <a:latin typeface="Bahnschrift SemiBold" panose="020B0502040204020203" pitchFamily="34" charset="0"/>
              </a:rPr>
              <a:t>particelle più attive, come protoni e neutroni, possono ledere il </a:t>
            </a:r>
            <a:r>
              <a:rPr lang="it-IT" sz="1200" dirty="0" err="1">
                <a:solidFill>
                  <a:srgbClr val="000000"/>
                </a:solidFill>
                <a:latin typeface="Bahnschrift SemiBold" panose="020B0502040204020203" pitchFamily="34" charset="0"/>
              </a:rPr>
              <a:t>Dna</a:t>
            </a:r>
            <a:r>
              <a:rPr lang="it-IT" sz="1200" dirty="0">
                <a:solidFill>
                  <a:srgbClr val="000000"/>
                </a:solidFill>
                <a:latin typeface="Bahnschrift SemiBold" panose="020B0502040204020203" pitchFamily="34" charset="0"/>
              </a:rPr>
              <a:t>, che poi si riproduce in maniera anomala. Questo spiegherebbe l’insorgere dei tumori a distanza di tempo in persone che sono state colpite da forti radiazioni. Anche i cromosomi possono essere spezzati dalla radiazione. In questo caso le nuove cellule avranno un “messaggio” cromosomico alterato e così quelle che da esse nasceranno.</a:t>
            </a:r>
          </a:p>
          <a:p>
            <a:pPr algn="l"/>
            <a:r>
              <a:rPr lang="it-IT" sz="1200" dirty="0">
                <a:solidFill>
                  <a:srgbClr val="000000"/>
                </a:solidFill>
                <a:latin typeface="Bahnschrift SemiBold" panose="020B0502040204020203" pitchFamily="34" charset="0"/>
              </a:rPr>
              <a:t> </a:t>
            </a:r>
          </a:p>
          <a:p>
            <a:pPr algn="l"/>
            <a:r>
              <a:rPr lang="it-IT" sz="1200" dirty="0">
                <a:solidFill>
                  <a:srgbClr val="000000"/>
                </a:solidFill>
                <a:latin typeface="Bahnschrift SemiBold" panose="020B0502040204020203" pitchFamily="34" charset="0"/>
              </a:rPr>
              <a:t>Ci sono comunque organi che risentono più di altri degli effetti delle radiazioni intense. Ecco quali.</a:t>
            </a:r>
          </a:p>
          <a:p>
            <a:pPr algn="l"/>
            <a:r>
              <a:rPr lang="it-IT" sz="1200" dirty="0">
                <a:solidFill>
                  <a:srgbClr val="000000"/>
                </a:solidFill>
                <a:latin typeface="Bahnschrift SemiBold" panose="020B0502040204020203" pitchFamily="34" charset="0"/>
              </a:rPr>
              <a:t> </a:t>
            </a:r>
          </a:p>
          <a:p>
            <a:pPr algn="l"/>
            <a:r>
              <a:rPr lang="it-IT" sz="1200" b="1" dirty="0">
                <a:solidFill>
                  <a:srgbClr val="FF0000"/>
                </a:solidFill>
                <a:latin typeface="Bahnschrift SemiBold" panose="020B0502040204020203" pitchFamily="34" charset="0"/>
              </a:rPr>
              <a:t>Midollo osseo</a:t>
            </a:r>
            <a:r>
              <a:rPr lang="it-IT" sz="1200" b="1" dirty="0">
                <a:solidFill>
                  <a:srgbClr val="000000"/>
                </a:solidFill>
                <a:latin typeface="Bahnschrift SemiBold" panose="020B0502040204020203" pitchFamily="34" charset="0"/>
              </a:rPr>
              <a:t>.</a:t>
            </a:r>
            <a:r>
              <a:rPr lang="it-IT" sz="1200" dirty="0">
                <a:solidFill>
                  <a:srgbClr val="000000"/>
                </a:solidFill>
                <a:latin typeface="Bahnschrift SemiBold" panose="020B0502040204020203" pitchFamily="34" charset="0"/>
              </a:rPr>
              <a:t> Vengono alterate le cellule che producono globuli bianchi, rossi e piastrine. Insorgono perciò anemie, infezioni ed emorragie. Se la dose è stata molto alta, anche la leucemia.</a:t>
            </a:r>
          </a:p>
          <a:p>
            <a:pPr algn="l"/>
            <a:r>
              <a:rPr lang="it-IT" sz="1200" b="1" dirty="0">
                <a:solidFill>
                  <a:srgbClr val="FF0000"/>
                </a:solidFill>
                <a:latin typeface="Bahnschrift SemiBold" panose="020B0502040204020203" pitchFamily="34" charset="0"/>
              </a:rPr>
              <a:t>Apparato riproduttivo</a:t>
            </a:r>
            <a:r>
              <a:rPr lang="it-IT" sz="1200" b="1" dirty="0">
                <a:solidFill>
                  <a:srgbClr val="000000"/>
                </a:solidFill>
                <a:latin typeface="Bahnschrift SemiBold" panose="020B0502040204020203" pitchFamily="34" charset="0"/>
              </a:rPr>
              <a:t>.</a:t>
            </a:r>
            <a:r>
              <a:rPr lang="it-IT" sz="1200" dirty="0">
                <a:solidFill>
                  <a:srgbClr val="000000"/>
                </a:solidFill>
                <a:latin typeface="Bahnschrift SemiBold" panose="020B0502040204020203" pitchFamily="34" charset="0"/>
              </a:rPr>
              <a:t> I danni dipendono molto dalla dose. Diminuisce o scompare la produzione di spermatozoi. Possono aumentare i tumori alle ovaie.</a:t>
            </a:r>
          </a:p>
          <a:p>
            <a:pPr algn="l"/>
            <a:r>
              <a:rPr lang="it-IT" sz="1200" b="1" dirty="0">
                <a:solidFill>
                  <a:srgbClr val="FF0000"/>
                </a:solidFill>
                <a:latin typeface="Bahnschrift SemiBold" panose="020B0502040204020203" pitchFamily="34" charset="0"/>
              </a:rPr>
              <a:t>Apparato digerente</a:t>
            </a:r>
            <a:r>
              <a:rPr lang="it-IT" sz="1200" b="1" dirty="0">
                <a:solidFill>
                  <a:srgbClr val="000000"/>
                </a:solidFill>
                <a:latin typeface="Bahnschrift SemiBold" panose="020B0502040204020203" pitchFamily="34" charset="0"/>
              </a:rPr>
              <a:t>.</a:t>
            </a:r>
            <a:r>
              <a:rPr lang="it-IT" sz="1200" dirty="0">
                <a:solidFill>
                  <a:srgbClr val="000000"/>
                </a:solidFill>
                <a:latin typeface="Bahnschrift SemiBold" panose="020B0502040204020203" pitchFamily="34" charset="0"/>
              </a:rPr>
              <a:t> Insorgono vomito, nausea, diarrea, anoressia, ulcere intestinali. Aumenta il rischio di cancro allo stomaco, al colon e all’esofago.</a:t>
            </a:r>
          </a:p>
          <a:p>
            <a:pPr algn="l"/>
            <a:r>
              <a:rPr lang="it-IT" sz="1200" b="1" dirty="0">
                <a:solidFill>
                  <a:srgbClr val="FF0000"/>
                </a:solidFill>
                <a:latin typeface="Bahnschrift SemiBold" panose="020B0502040204020203" pitchFamily="34" charset="0"/>
              </a:rPr>
              <a:t>Tiroide</a:t>
            </a:r>
            <a:r>
              <a:rPr lang="it-IT" sz="1200" b="1" dirty="0">
                <a:solidFill>
                  <a:srgbClr val="000000"/>
                </a:solidFill>
                <a:latin typeface="Bahnschrift SemiBold" panose="020B0502040204020203" pitchFamily="34" charset="0"/>
              </a:rPr>
              <a:t>. </a:t>
            </a:r>
            <a:r>
              <a:rPr lang="it-IT" sz="1200" dirty="0">
                <a:solidFill>
                  <a:srgbClr val="000000"/>
                </a:solidFill>
                <a:latin typeface="Bahnschrift SemiBold" panose="020B0502040204020203" pitchFamily="34" charset="0"/>
              </a:rPr>
              <a:t>Adenomi (tumori benigni), e scarso funzionamento della ghiandola.</a:t>
            </a:r>
          </a:p>
          <a:p>
            <a:pPr algn="l"/>
            <a:r>
              <a:rPr lang="it-IT" sz="1200" b="1" dirty="0">
                <a:solidFill>
                  <a:srgbClr val="FF0000"/>
                </a:solidFill>
                <a:latin typeface="Bahnschrift SemiBold" panose="020B0502040204020203" pitchFamily="34" charset="0"/>
              </a:rPr>
              <a:t>Occhio</a:t>
            </a:r>
            <a:r>
              <a:rPr lang="it-IT" sz="1200" b="1" dirty="0">
                <a:solidFill>
                  <a:srgbClr val="000000"/>
                </a:solidFill>
                <a:latin typeface="Bahnschrift SemiBold" panose="020B0502040204020203" pitchFamily="34" charset="0"/>
              </a:rPr>
              <a:t>.</a:t>
            </a:r>
            <a:r>
              <a:rPr lang="it-IT" sz="1200" dirty="0">
                <a:solidFill>
                  <a:srgbClr val="000000"/>
                </a:solidFill>
                <a:latin typeface="Bahnschrift SemiBold" panose="020B0502040204020203" pitchFamily="34" charset="0"/>
              </a:rPr>
              <a:t> Dopo alcuni mesi si possono formare aree opache nel cristallino.</a:t>
            </a:r>
          </a:p>
          <a:p>
            <a:pPr algn="l"/>
            <a:r>
              <a:rPr lang="it-IT" sz="1200" b="1" dirty="0">
                <a:solidFill>
                  <a:srgbClr val="FF0000"/>
                </a:solidFill>
                <a:latin typeface="Bahnschrift SemiBold" panose="020B0502040204020203" pitchFamily="34" charset="0"/>
              </a:rPr>
              <a:t>Gravidanza.</a:t>
            </a:r>
            <a:r>
              <a:rPr lang="it-IT" sz="1200" dirty="0">
                <a:solidFill>
                  <a:srgbClr val="FF0000"/>
                </a:solidFill>
                <a:latin typeface="Bahnschrift SemiBold" panose="020B0502040204020203" pitchFamily="34" charset="0"/>
              </a:rPr>
              <a:t> </a:t>
            </a:r>
            <a:r>
              <a:rPr lang="it-IT" sz="1200" dirty="0">
                <a:solidFill>
                  <a:srgbClr val="000000"/>
                </a:solidFill>
                <a:latin typeface="Bahnschrift SemiBold" panose="020B0502040204020203" pitchFamily="34" charset="0"/>
              </a:rPr>
              <a:t>Il feto sottoposto a radiazioni nelle prime settimane può avere il cranio più piccolo, ritardo mentale e, dopo la nascita, riduzione dell’altezza.</a:t>
            </a:r>
          </a:p>
          <a:p>
            <a:pPr lvl="1" algn="l"/>
            <a:endParaRPr lang="it-IT" sz="1200" b="1" i="1" dirty="0">
              <a:solidFill>
                <a:schemeClr val="bg1"/>
              </a:solidFill>
              <a:latin typeface="Bodoni MT" panose="02070603080606020203" pitchFamily="18" charset="0"/>
            </a:endParaRPr>
          </a:p>
        </p:txBody>
      </p:sp>
      <p:sp>
        <p:nvSpPr>
          <p:cNvPr id="3" name="Titolo 2"/>
          <p:cNvSpPr>
            <a:spLocks noGrp="1"/>
          </p:cNvSpPr>
          <p:nvPr>
            <p:ph type="ctrTitle"/>
          </p:nvPr>
        </p:nvSpPr>
        <p:spPr>
          <a:xfrm>
            <a:off x="179512" y="-531440"/>
            <a:ext cx="8305800" cy="1340768"/>
          </a:xfrm>
        </p:spPr>
        <p:txBody>
          <a:bodyPr/>
          <a:lstStyle/>
          <a:p>
            <a:r>
              <a:rPr lang="it-IT" dirty="0" smtClean="0">
                <a:solidFill>
                  <a:srgbClr val="FF0000"/>
                </a:solidFill>
              </a:rPr>
              <a:t>Mutazioni</a:t>
            </a:r>
            <a:endParaRPr lang="it-IT"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764704"/>
            <a:ext cx="8579296" cy="5221941"/>
          </a:xfrm>
        </p:spPr>
        <p:txBody>
          <a:bodyPr>
            <a:noAutofit/>
          </a:bodyPr>
          <a:lstStyle/>
          <a:p>
            <a:r>
              <a:rPr lang="it-IT" sz="900" dirty="0">
                <a:solidFill>
                  <a:srgbClr val="54595D"/>
                </a:solidFill>
                <a:latin typeface="Arial"/>
              </a:rPr>
              <a:t> </a:t>
            </a:r>
            <a:endParaRPr lang="it-IT" sz="900" b="1" dirty="0">
              <a:solidFill>
                <a:srgbClr val="000000"/>
              </a:solidFill>
              <a:latin typeface="Arial"/>
            </a:endParaRPr>
          </a:p>
          <a:p>
            <a:pPr>
              <a:buFont typeface="Courier New" panose="02070309020205020404" pitchFamily="49" charset="0"/>
              <a:buChar char="o"/>
            </a:pPr>
            <a:endParaRPr lang="it-IT" sz="2000" b="1" i="1" dirty="0" smtClean="0">
              <a:solidFill>
                <a:schemeClr val="bg1"/>
              </a:solidFill>
              <a:effectLst>
                <a:outerShdw blurRad="38100" dist="38100" dir="2700000" algn="tl">
                  <a:srgbClr val="000000">
                    <a:alpha val="43137"/>
                  </a:srgbClr>
                </a:outerShdw>
              </a:effectLst>
              <a:latin typeface="Georgia" panose="02040502050405020303" pitchFamily="18" charset="0"/>
              <a:ea typeface="PMingLiU-ExtB" panose="02020500000000000000" pitchFamily="18" charset="-120"/>
            </a:endParaRPr>
          </a:p>
          <a:p>
            <a:pPr>
              <a:buFont typeface="Courier New" panose="02070309020205020404" pitchFamily="49" charset="0"/>
              <a:buChar char="o"/>
            </a:pPr>
            <a:r>
              <a:rPr lang="it-IT" sz="2000" b="1" i="1" dirty="0" smtClean="0">
                <a:solidFill>
                  <a:schemeClr val="bg1"/>
                </a:solidFill>
                <a:latin typeface="Georgia" panose="02040502050405020303" pitchFamily="18" charset="0"/>
                <a:ea typeface="PMingLiU-ExtB" panose="02020500000000000000" pitchFamily="18" charset="-120"/>
              </a:rPr>
              <a:t>L'UNSCEAR</a:t>
            </a:r>
            <a:r>
              <a:rPr lang="it-IT" sz="2000" b="1" i="1" dirty="0">
                <a:solidFill>
                  <a:schemeClr val="bg1"/>
                </a:solidFill>
                <a:latin typeface="Georgia" panose="02040502050405020303" pitchFamily="18" charset="0"/>
                <a:ea typeface="PMingLiU-ExtB" panose="02020500000000000000" pitchFamily="18" charset="-120"/>
              </a:rPr>
              <a:t> nel suo rapporto del </a:t>
            </a:r>
            <a:r>
              <a:rPr lang="it-IT" sz="2000" b="1" i="1" dirty="0" smtClean="0">
                <a:solidFill>
                  <a:schemeClr val="bg1"/>
                </a:solidFill>
                <a:latin typeface="Georgia" panose="02040502050405020303" pitchFamily="18" charset="0"/>
                <a:ea typeface="PMingLiU-ExtB" panose="02020500000000000000" pitchFamily="18" charset="-120"/>
              </a:rPr>
              <a:t>2000</a:t>
            </a:r>
            <a:r>
              <a:rPr lang="it-IT" sz="2000" b="1" i="1" baseline="30000" dirty="0" smtClean="0">
                <a:solidFill>
                  <a:schemeClr val="bg1"/>
                </a:solidFill>
                <a:latin typeface="Georgia" panose="02040502050405020303" pitchFamily="18" charset="0"/>
                <a:ea typeface="PMingLiU-ExtB" panose="02020500000000000000" pitchFamily="18" charset="-120"/>
              </a:rPr>
              <a:t>]</a:t>
            </a:r>
            <a:r>
              <a:rPr lang="it-IT" sz="2000" b="1" i="1" dirty="0" smtClean="0">
                <a:solidFill>
                  <a:schemeClr val="bg1"/>
                </a:solidFill>
                <a:latin typeface="Georgia" panose="02040502050405020303" pitchFamily="18" charset="0"/>
                <a:ea typeface="PMingLiU-ExtB" panose="02020500000000000000" pitchFamily="18" charset="-120"/>
              </a:rPr>
              <a:t>, </a:t>
            </a:r>
            <a:r>
              <a:rPr lang="it-IT" sz="2000" b="1" i="1" dirty="0">
                <a:solidFill>
                  <a:schemeClr val="bg1"/>
                </a:solidFill>
                <a:latin typeface="Georgia" panose="02040502050405020303" pitchFamily="18" charset="0"/>
                <a:ea typeface="PMingLiU-ExtB" panose="02020500000000000000" pitchFamily="18" charset="-120"/>
              </a:rPr>
              <a:t>sulla base di misure di radioattività e analisi di campioni, ha stimato che il rilascio totale di radioattività nell'atmosfera, escludendo l'attività dovuta ai gas nobili, è stato pari a 5.300 PBq. Il rapporto del Černobyl' </a:t>
            </a:r>
            <a:r>
              <a:rPr lang="it-IT" sz="2000" b="1" i="1" dirty="0" smtClean="0">
                <a:solidFill>
                  <a:schemeClr val="bg1"/>
                </a:solidFill>
                <a:latin typeface="Georgia" panose="02040502050405020303" pitchFamily="18" charset="0"/>
                <a:ea typeface="PMingLiU-ExtB" panose="02020500000000000000" pitchFamily="18" charset="-120"/>
              </a:rPr>
              <a:t>forum</a:t>
            </a:r>
            <a:r>
              <a:rPr lang="it-IT" sz="2000" b="1" i="1" baseline="30000" dirty="0" smtClean="0">
                <a:solidFill>
                  <a:schemeClr val="bg1"/>
                </a:solidFill>
                <a:latin typeface="Georgia" panose="02040502050405020303" pitchFamily="18" charset="0"/>
                <a:ea typeface="PMingLiU-ExtB" panose="02020500000000000000" pitchFamily="18" charset="-120"/>
              </a:rPr>
              <a:t>]</a:t>
            </a:r>
            <a:r>
              <a:rPr lang="it-IT" sz="2000" b="1" i="1" dirty="0" smtClean="0">
                <a:solidFill>
                  <a:schemeClr val="bg1"/>
                </a:solidFill>
                <a:latin typeface="Georgia" panose="02040502050405020303" pitchFamily="18" charset="0"/>
                <a:ea typeface="PMingLiU-ExtB" panose="02020500000000000000" pitchFamily="18" charset="-120"/>
              </a:rPr>
              <a:t>, </a:t>
            </a:r>
            <a:r>
              <a:rPr lang="it-IT" sz="2000" b="1" i="1" dirty="0">
                <a:solidFill>
                  <a:schemeClr val="bg1"/>
                </a:solidFill>
                <a:latin typeface="Georgia" panose="02040502050405020303" pitchFamily="18" charset="0"/>
                <a:ea typeface="PMingLiU-ExtB" panose="02020500000000000000" pitchFamily="18" charset="-120"/>
              </a:rPr>
              <a:t>considerando la radioattività totale inclusi anche i gas nobili, arriva a una stima di 14 EBq, pari a 14.000 PBq. Di queste, 1800 PBq sono dovute allo iodio-131 </a:t>
            </a:r>
            <a:r>
              <a:rPr lang="it-IT" sz="2000" b="1" i="1" dirty="0" smtClean="0">
                <a:solidFill>
                  <a:schemeClr val="bg1"/>
                </a:solidFill>
                <a:latin typeface="Georgia" panose="02040502050405020303" pitchFamily="18" charset="0"/>
                <a:ea typeface="PMingLiU-ExtB" panose="02020500000000000000" pitchFamily="18" charset="-120"/>
              </a:rPr>
              <a:t>dalla emivita di 8 giorni, </a:t>
            </a:r>
            <a:r>
              <a:rPr lang="it-IT" sz="2000" b="1" i="1" dirty="0">
                <a:solidFill>
                  <a:schemeClr val="bg1"/>
                </a:solidFill>
                <a:latin typeface="Georgia" panose="02040502050405020303" pitchFamily="18" charset="0"/>
                <a:ea typeface="PMingLiU-ExtB" panose="02020500000000000000" pitchFamily="18" charset="-120"/>
              </a:rPr>
              <a:t>85 PBq al cesio-137 di 30 anni di emivita, 10 PBq dovuti allo stronzio-90 e 3 PBq a isotopi di plutonio, che sono plutonio 239 e plutonio 240.</a:t>
            </a:r>
          </a:p>
          <a:p>
            <a:pPr>
              <a:buFont typeface="Courier New" panose="02070309020205020404" pitchFamily="49" charset="0"/>
              <a:buChar char="o"/>
            </a:pPr>
            <a:r>
              <a:rPr lang="it-IT" sz="2000" b="1" i="1" dirty="0">
                <a:solidFill>
                  <a:schemeClr val="bg1"/>
                </a:solidFill>
                <a:latin typeface="Georgia" panose="02040502050405020303" pitchFamily="18" charset="0"/>
                <a:ea typeface="PMingLiU-ExtB" panose="02020500000000000000" pitchFamily="18" charset="-120"/>
              </a:rPr>
              <a:t>I più alti valori di cesio-133 si trovano sugli strati superficiali del terreno, da dove vengono assorbiti da piante e funghi e quindi entrano nella catena alimentare locale. </a:t>
            </a:r>
            <a:endParaRPr lang="it-IT" sz="700" dirty="0">
              <a:solidFill>
                <a:schemeClr val="bg1"/>
              </a:solidFill>
              <a:latin typeface="Georgia" panose="02040502050405020303" pitchFamily="18" charset="0"/>
              <a:ea typeface="PMingLiU-ExtB" panose="02020500000000000000" pitchFamily="18" charset="-120"/>
            </a:endParaRPr>
          </a:p>
        </p:txBody>
      </p:sp>
      <p:sp>
        <p:nvSpPr>
          <p:cNvPr id="3" name="Titolo 2"/>
          <p:cNvSpPr>
            <a:spLocks noGrp="1"/>
          </p:cNvSpPr>
          <p:nvPr>
            <p:ph type="title"/>
          </p:nvPr>
        </p:nvSpPr>
        <p:spPr>
          <a:xfrm>
            <a:off x="539552" y="-243408"/>
            <a:ext cx="8229600" cy="1219200"/>
          </a:xfrm>
        </p:spPr>
        <p:txBody>
          <a:bodyPr>
            <a:normAutofit/>
          </a:bodyPr>
          <a:lstStyle/>
          <a:p>
            <a:r>
              <a:rPr lang="it-IT" sz="2400" b="1" i="1" spc="0" dirty="0">
                <a:ln>
                  <a:noFill/>
                </a:ln>
                <a:solidFill>
                  <a:schemeClr val="tx2"/>
                </a:solidFill>
                <a:effectLst>
                  <a:outerShdw blurRad="38100" dist="38100" dir="2700000" algn="tl">
                    <a:srgbClr val="000000">
                      <a:alpha val="43137"/>
                    </a:srgbClr>
                  </a:outerShdw>
                </a:effectLst>
                <a:latin typeface="+mn-lt"/>
                <a:ea typeface="+mn-ea"/>
                <a:cs typeface="+mn-cs"/>
              </a:rPr>
              <a:t>Rilascio di materiale radioattivo e contaminazione </a:t>
            </a:r>
            <a:r>
              <a:rPr lang="it-IT" sz="2400" b="1" i="1" spc="0" dirty="0" smtClean="0">
                <a:ln>
                  <a:noFill/>
                </a:ln>
                <a:solidFill>
                  <a:schemeClr val="tx2"/>
                </a:solidFill>
                <a:effectLst>
                  <a:outerShdw blurRad="38100" dist="38100" dir="2700000" algn="tl">
                    <a:srgbClr val="000000">
                      <a:alpha val="43137"/>
                    </a:srgbClr>
                  </a:outerShdw>
                </a:effectLst>
                <a:latin typeface="+mn-lt"/>
                <a:ea typeface="+mn-ea"/>
                <a:cs typeface="+mn-cs"/>
              </a:rPr>
              <a:t>ambientale</a:t>
            </a:r>
            <a:endParaRPr lang="it-IT" sz="6000" i="1" dirty="0">
              <a:solidFill>
                <a:schemeClr val="tx2"/>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381622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1105754426"/>
              </p:ext>
            </p:extLst>
          </p:nvPr>
        </p:nvGraphicFramePr>
        <p:xfrm>
          <a:off x="-19998" y="-511267"/>
          <a:ext cx="9144000" cy="7369267"/>
        </p:xfrm>
        <a:graphic>
          <a:graphicData uri="http://schemas.openxmlformats.org/drawingml/2006/table">
            <a:tbl>
              <a:tblPr firstRow="1" bandRow="1">
                <a:tableStyleId>{5C22544A-7EE6-4342-B048-85BDC9FD1C3A}</a:tableStyleId>
              </a:tblPr>
              <a:tblGrid>
                <a:gridCol w="2286000"/>
                <a:gridCol w="2286000"/>
                <a:gridCol w="2286000"/>
                <a:gridCol w="2286000"/>
              </a:tblGrid>
              <a:tr h="444228">
                <a:tc>
                  <a:txBody>
                    <a:bodyPr/>
                    <a:lstStyle/>
                    <a:p>
                      <a:endParaRPr lang="it-IT" dirty="0">
                        <a:solidFill>
                          <a:schemeClr val="bg1"/>
                        </a:solidFill>
                      </a:endParaRPr>
                    </a:p>
                  </a:txBody>
                  <a:tcPr/>
                </a:tc>
                <a:tc>
                  <a:txBody>
                    <a:bodyPr/>
                    <a:lstStyle/>
                    <a:p>
                      <a:r>
                        <a:rPr lang="it-IT" dirty="0" smtClean="0">
                          <a:solidFill>
                            <a:schemeClr val="bg1"/>
                          </a:solidFill>
                        </a:rPr>
                        <a:t>mortalità</a:t>
                      </a:r>
                      <a:endParaRPr lang="it-IT" dirty="0">
                        <a:solidFill>
                          <a:schemeClr val="bg1"/>
                        </a:solidFill>
                      </a:endParaRPr>
                    </a:p>
                  </a:txBody>
                  <a:tcPr/>
                </a:tc>
                <a:tc>
                  <a:txBody>
                    <a:bodyPr/>
                    <a:lstStyle/>
                    <a:p>
                      <a:r>
                        <a:rPr lang="it-IT" dirty="0" smtClean="0">
                          <a:solidFill>
                            <a:schemeClr val="bg1"/>
                          </a:solidFill>
                        </a:rPr>
                        <a:t>Radiazioni assorbite</a:t>
                      </a:r>
                      <a:endParaRPr lang="it-IT" dirty="0">
                        <a:solidFill>
                          <a:schemeClr val="bg1"/>
                        </a:solidFill>
                      </a:endParaRPr>
                    </a:p>
                  </a:txBody>
                  <a:tcPr/>
                </a:tc>
                <a:tc>
                  <a:txBody>
                    <a:bodyPr/>
                    <a:lstStyle/>
                    <a:p>
                      <a:r>
                        <a:rPr lang="it-IT" dirty="0" smtClean="0">
                          <a:solidFill>
                            <a:schemeClr val="bg1"/>
                          </a:solidFill>
                        </a:rPr>
                        <a:t>cause</a:t>
                      </a:r>
                      <a:endParaRPr lang="it-IT" dirty="0">
                        <a:solidFill>
                          <a:schemeClr val="bg1"/>
                        </a:solidFill>
                      </a:endParaRPr>
                    </a:p>
                  </a:txBody>
                  <a:tcPr/>
                </a:tc>
              </a:tr>
              <a:tr h="1062031">
                <a:tc>
                  <a:txBody>
                    <a:bodyPr/>
                    <a:lstStyle/>
                    <a:p>
                      <a:r>
                        <a:rPr lang="it-IT" sz="1400" b="1" i="0" u="none" strike="noStrike" dirty="0" smtClean="0">
                          <a:solidFill>
                            <a:srgbClr val="222222"/>
                          </a:solidFill>
                          <a:effectLst/>
                          <a:latin typeface="Arial"/>
                        </a:rPr>
                        <a:t>liquidatori 1986-1987 e residenti in aree della Russia meno contaminate</a:t>
                      </a:r>
                      <a:endParaRPr lang="it-IT" sz="1400" b="1" i="0" u="none" strike="noStrike" dirty="0">
                        <a:effectLst/>
                      </a:endParaRPr>
                    </a:p>
                  </a:txBody>
                  <a:tcPr/>
                </a:tc>
                <a:tc>
                  <a:txBody>
                    <a:bodyPr/>
                    <a:lstStyle/>
                    <a:p>
                      <a:r>
                        <a:rPr lang="it-IT" b="1" dirty="0" smtClean="0"/>
                        <a:t>145</a:t>
                      </a:r>
                      <a:endParaRPr lang="it-IT" b="1" dirty="0"/>
                    </a:p>
                  </a:txBody>
                  <a:tcPr/>
                </a:tc>
                <a:tc>
                  <a:txBody>
                    <a:bodyPr/>
                    <a:lstStyle/>
                    <a:p>
                      <a:r>
                        <a:rPr lang="it-IT" b="1" dirty="0" smtClean="0"/>
                        <a:t> 2-20</a:t>
                      </a:r>
                      <a:r>
                        <a:rPr lang="it-IT" b="1" baseline="0" dirty="0" smtClean="0"/>
                        <a:t> gray (ovvero </a:t>
                      </a:r>
                    </a:p>
                    <a:p>
                      <a:r>
                        <a:rPr lang="it-IT" b="1" baseline="0" dirty="0" smtClean="0"/>
                        <a:t>più di  20)</a:t>
                      </a:r>
                      <a:endParaRPr lang="it-IT" b="1" dirty="0"/>
                    </a:p>
                  </a:txBody>
                  <a:tcPr/>
                </a:tc>
                <a:tc>
                  <a:txBody>
                    <a:bodyPr/>
                    <a:lstStyle/>
                    <a:p>
                      <a:r>
                        <a:rPr lang="it-IT" b="1" dirty="0" smtClean="0">
                          <a:solidFill>
                            <a:schemeClr val="bg1"/>
                          </a:solidFill>
                        </a:rPr>
                        <a:t>Sindrome</a:t>
                      </a:r>
                      <a:r>
                        <a:rPr lang="it-IT" b="1" baseline="0" dirty="0" smtClean="0"/>
                        <a:t> da radiazioni acuta</a:t>
                      </a:r>
                      <a:endParaRPr lang="it-IT" b="1" dirty="0"/>
                    </a:p>
                  </a:txBody>
                  <a:tcPr/>
                </a:tc>
              </a:tr>
              <a:tr h="1307115">
                <a:tc>
                  <a:txBody>
                    <a:bodyPr/>
                    <a:lstStyle/>
                    <a:p>
                      <a:r>
                        <a:rPr lang="it-IT" sz="1400" b="1" i="0" u="none" strike="noStrike" dirty="0" smtClean="0">
                          <a:solidFill>
                            <a:srgbClr val="222222"/>
                          </a:solidFill>
                          <a:effectLst/>
                          <a:latin typeface="Arial"/>
                        </a:rPr>
                        <a:t>liquidatori 1986-1987, evacuati, residenti in aree altamente contaminate</a:t>
                      </a:r>
                      <a:endParaRPr lang="it-IT" sz="1400" b="1" i="0" u="none" strike="noStrike" dirty="0">
                        <a:effectLst/>
                      </a:endParaRPr>
                    </a:p>
                  </a:txBody>
                  <a:tcPr/>
                </a:tc>
                <a:tc>
                  <a:txBody>
                    <a:bodyPr/>
                    <a:lstStyle/>
                    <a:p>
                      <a:r>
                        <a:rPr lang="it-IT" b="1" dirty="0" smtClean="0"/>
                        <a:t>4000</a:t>
                      </a:r>
                      <a:endParaRPr lang="it-IT" b="1" dirty="0"/>
                    </a:p>
                  </a:txBody>
                  <a:tcPr/>
                </a:tc>
                <a:tc>
                  <a:txBody>
                    <a:bodyPr/>
                    <a:lstStyle/>
                    <a:p>
                      <a:r>
                        <a:rPr lang="it-IT" b="1" dirty="0" smtClean="0"/>
                        <a:t>0,03 gray</a:t>
                      </a:r>
                      <a:endParaRPr lang="it-IT" b="1" dirty="0"/>
                    </a:p>
                  </a:txBody>
                  <a:tcPr/>
                </a:tc>
                <a:tc>
                  <a:txBody>
                    <a:bodyPr/>
                    <a:lstStyle/>
                    <a:p>
                      <a:r>
                        <a:rPr lang="it-IT" dirty="0" smtClean="0"/>
                        <a:t>Tumori solidi,</a:t>
                      </a:r>
                      <a:r>
                        <a:rPr lang="it-IT" baseline="0" dirty="0" smtClean="0"/>
                        <a:t> leucemie</a:t>
                      </a:r>
                      <a:endParaRPr lang="it-IT" dirty="0"/>
                    </a:p>
                  </a:txBody>
                  <a:tcPr/>
                </a:tc>
              </a:tr>
              <a:tr h="1307115">
                <a:tc>
                  <a:txBody>
                    <a:bodyPr/>
                    <a:lstStyle/>
                    <a:p>
                      <a:r>
                        <a:rPr lang="it-IT" sz="1400" b="1" i="0" u="none" strike="noStrike" dirty="0" smtClean="0">
                          <a:solidFill>
                            <a:srgbClr val="222222"/>
                          </a:solidFill>
                          <a:effectLst/>
                          <a:latin typeface="Arial"/>
                        </a:rPr>
                        <a:t>liquidatori 1986-1987, evacuati, residenti in aree altamente e meno contaminate</a:t>
                      </a:r>
                      <a:endParaRPr lang="it-IT" sz="1400" b="1" i="0" u="none" strike="noStrike" dirty="0">
                        <a:effectLst/>
                      </a:endParaRPr>
                    </a:p>
                  </a:txBody>
                  <a:tcPr/>
                </a:tc>
                <a:tc>
                  <a:txBody>
                    <a:bodyPr/>
                    <a:lstStyle/>
                    <a:p>
                      <a:r>
                        <a:rPr lang="it-IT" b="1" dirty="0" smtClean="0"/>
                        <a:t>9335</a:t>
                      </a:r>
                      <a:endParaRPr lang="it-IT" b="1" dirty="0"/>
                    </a:p>
                  </a:txBody>
                  <a:tcPr/>
                </a:tc>
                <a:tc>
                  <a:txBody>
                    <a:bodyPr/>
                    <a:lstStyle/>
                    <a:p>
                      <a:r>
                        <a:rPr lang="it-IT" b="1" dirty="0" smtClean="0">
                          <a:solidFill>
                            <a:schemeClr val="bg1"/>
                          </a:solidFill>
                        </a:rPr>
                        <a:t>100 millisievert</a:t>
                      </a:r>
                      <a:endParaRPr lang="it-IT" b="1" dirty="0">
                        <a:solidFill>
                          <a:schemeClr val="bg1"/>
                        </a:solidFill>
                      </a:endParaRPr>
                    </a:p>
                  </a:txBody>
                  <a:tcPr/>
                </a:tc>
                <a:tc>
                  <a:txBody>
                    <a:bodyPr/>
                    <a:lstStyle/>
                    <a:p>
                      <a:r>
                        <a:rPr lang="it-IT" dirty="0" smtClean="0"/>
                        <a:t>Tumori</a:t>
                      </a:r>
                      <a:r>
                        <a:rPr lang="it-IT" baseline="0" dirty="0" smtClean="0"/>
                        <a:t> solidi  </a:t>
                      </a:r>
                      <a:endParaRPr lang="it-IT" dirty="0"/>
                    </a:p>
                  </a:txBody>
                  <a:tcPr/>
                </a:tc>
              </a:tr>
              <a:tr h="816947">
                <a:tc>
                  <a:txBody>
                    <a:bodyPr/>
                    <a:lstStyle/>
                    <a:p>
                      <a:r>
                        <a:rPr lang="it-IT" sz="1400" b="1" i="0" u="none" strike="noStrike" dirty="0" smtClean="0">
                          <a:solidFill>
                            <a:srgbClr val="222222"/>
                          </a:solidFill>
                          <a:effectLst/>
                          <a:latin typeface="Arial"/>
                        </a:rPr>
                        <a:t>popolazione dell'ucraina, Russia e Bielorussia</a:t>
                      </a:r>
                      <a:endParaRPr lang="it-IT" sz="1400" b="1" i="0" u="none" strike="noStrike" dirty="0">
                        <a:effectLst/>
                      </a:endParaRPr>
                    </a:p>
                  </a:txBody>
                  <a:tcPr/>
                </a:tc>
                <a:tc>
                  <a:txBody>
                    <a:bodyPr/>
                    <a:lstStyle/>
                    <a:p>
                      <a:r>
                        <a:rPr lang="it-IT" b="1" dirty="0" smtClean="0"/>
                        <a:t>9335</a:t>
                      </a:r>
                      <a:endParaRPr lang="it-IT" b="1" dirty="0"/>
                    </a:p>
                  </a:txBody>
                  <a:tcPr/>
                </a:tc>
                <a:tc>
                  <a:txBody>
                    <a:bodyPr/>
                    <a:lstStyle/>
                    <a:p>
                      <a:r>
                        <a:rPr lang="it-IT" b="1" dirty="0" smtClean="0">
                          <a:solidFill>
                            <a:schemeClr val="bg1"/>
                          </a:solidFill>
                        </a:rPr>
                        <a:t>10-30 millisievert</a:t>
                      </a:r>
                      <a:endParaRPr lang="it-IT" b="1" dirty="0">
                        <a:solidFill>
                          <a:schemeClr val="bg1"/>
                        </a:solidFill>
                      </a:endParaRPr>
                    </a:p>
                  </a:txBody>
                  <a:tcPr/>
                </a:tc>
                <a:tc>
                  <a:txBody>
                    <a:bodyPr/>
                    <a:lstStyle/>
                    <a:p>
                      <a:r>
                        <a:rPr lang="it-IT" dirty="0" smtClean="0"/>
                        <a:t>Leucemie</a:t>
                      </a:r>
                      <a:endParaRPr lang="it-IT" dirty="0"/>
                    </a:p>
                  </a:txBody>
                  <a:tcPr/>
                </a:tc>
              </a:tr>
              <a:tr h="816947">
                <a:tc>
                  <a:txBody>
                    <a:bodyPr/>
                    <a:lstStyle/>
                    <a:p>
                      <a:r>
                        <a:rPr lang="it-IT" sz="1400" b="1" i="0" u="none" strike="noStrike" dirty="0" smtClean="0">
                          <a:solidFill>
                            <a:srgbClr val="222222"/>
                          </a:solidFill>
                          <a:effectLst/>
                          <a:latin typeface="Arial"/>
                        </a:rPr>
                        <a:t>residenti in aree altamente contaminate</a:t>
                      </a:r>
                      <a:endParaRPr lang="it-IT" sz="1400" b="1" i="0" u="none" strike="noStrike" dirty="0">
                        <a:effectLst/>
                      </a:endParaRPr>
                    </a:p>
                  </a:txBody>
                  <a:tcPr/>
                </a:tc>
                <a:tc>
                  <a:txBody>
                    <a:bodyPr/>
                    <a:lstStyle/>
                    <a:p>
                      <a:r>
                        <a:rPr lang="it-IT" b="1" dirty="0" smtClean="0"/>
                        <a:t>210.000</a:t>
                      </a:r>
                      <a:endParaRPr lang="it-IT" b="1" dirty="0"/>
                    </a:p>
                  </a:txBody>
                  <a:tcPr/>
                </a:tc>
                <a:tc>
                  <a:txBody>
                    <a:bodyPr/>
                    <a:lstStyle/>
                    <a:p>
                      <a:r>
                        <a:rPr lang="it-IT" b="1" dirty="0" smtClean="0">
                          <a:solidFill>
                            <a:schemeClr val="bg1"/>
                          </a:solidFill>
                        </a:rPr>
                        <a:t>50 millisievert</a:t>
                      </a:r>
                      <a:endParaRPr lang="it-IT" b="1" dirty="0">
                        <a:solidFill>
                          <a:schemeClr val="bg1"/>
                        </a:solidFill>
                      </a:endParaRPr>
                    </a:p>
                  </a:txBody>
                  <a:tcPr/>
                </a:tc>
                <a:tc>
                  <a:txBody>
                    <a:bodyPr/>
                    <a:lstStyle/>
                    <a:p>
                      <a:r>
                        <a:rPr lang="it-IT" dirty="0" smtClean="0"/>
                        <a:t>Malattie tumorali</a:t>
                      </a:r>
                      <a:endParaRPr lang="it-IT" dirty="0"/>
                    </a:p>
                  </a:txBody>
                  <a:tcPr/>
                </a:tc>
              </a:tr>
              <a:tr h="571863">
                <a:tc>
                  <a:txBody>
                    <a:bodyPr/>
                    <a:lstStyle/>
                    <a:p>
                      <a:r>
                        <a:rPr lang="it-IT" sz="1400" b="1" i="0" u="none" strike="noStrike" dirty="0" smtClean="0">
                          <a:solidFill>
                            <a:srgbClr val="222222"/>
                          </a:solidFill>
                          <a:effectLst/>
                          <a:latin typeface="Arial"/>
                        </a:rPr>
                        <a:t>popolazione globale mondiale</a:t>
                      </a:r>
                      <a:endParaRPr lang="it-IT" sz="1400" b="1" i="0" u="none" strike="noStrike" dirty="0">
                        <a:effectLst/>
                      </a:endParaRPr>
                    </a:p>
                  </a:txBody>
                  <a:tcPr/>
                </a:tc>
                <a:tc>
                  <a:txBody>
                    <a:bodyPr/>
                    <a:lstStyle/>
                    <a:p>
                      <a:r>
                        <a:rPr lang="it-IT" b="1" dirty="0" smtClean="0"/>
                        <a:t>6.000.000</a:t>
                      </a:r>
                      <a:endParaRPr lang="it-IT" b="1" dirty="0"/>
                    </a:p>
                  </a:txBody>
                  <a:tcPr/>
                </a:tc>
                <a:tc>
                  <a:txBody>
                    <a:bodyPr/>
                    <a:lstStyle/>
                    <a:p>
                      <a:r>
                        <a:rPr lang="it-IT" b="1" dirty="0" smtClean="0">
                          <a:solidFill>
                            <a:schemeClr val="bg1"/>
                          </a:solidFill>
                        </a:rPr>
                        <a:t>nd</a:t>
                      </a:r>
                      <a:endParaRPr lang="it-IT" b="1" dirty="0">
                        <a:solidFill>
                          <a:schemeClr val="bg1"/>
                        </a:solidFill>
                      </a:endParaRPr>
                    </a:p>
                  </a:txBody>
                  <a:tcPr/>
                </a:tc>
                <a:tc>
                  <a:txBody>
                    <a:bodyPr/>
                    <a:lstStyle/>
                    <a:p>
                      <a:r>
                        <a:rPr lang="it-IT" dirty="0" smtClean="0"/>
                        <a:t>Tumore.</a:t>
                      </a:r>
                      <a:endParaRPr lang="it-IT" dirty="0"/>
                    </a:p>
                  </a:txBody>
                  <a:tcPr/>
                </a:tc>
              </a:tr>
              <a:tr h="847169">
                <a:tc gridSpan="4">
                  <a:txBody>
                    <a:bodyPr/>
                    <a:lstStyle/>
                    <a:p>
                      <a:endParaRPr lang="it-IT" dirty="0"/>
                    </a:p>
                  </a:txBody>
                  <a:tcPr>
                    <a:lnB w="12700" cap="flat" cmpd="sng" algn="ctr">
                      <a:noFill/>
                      <a:prstDash val="solid"/>
                      <a:round/>
                      <a:headEnd type="none" w="med" len="med"/>
                      <a:tailEnd type="none" w="med" len="med"/>
                    </a:lnB>
                  </a:tcPr>
                </a:tc>
                <a:tc hMerge="1">
                  <a:txBody>
                    <a:bodyPr/>
                    <a:lstStyle/>
                    <a:p>
                      <a:endParaRPr lang="it-IT" dirty="0"/>
                    </a:p>
                  </a:txBody>
                  <a:tcPr>
                    <a:lnL w="12700" cmpd="sng">
                      <a:noFill/>
                    </a:lnL>
                    <a:lnB w="12700" cap="flat" cmpd="sng" algn="ctr">
                      <a:solidFill>
                        <a:schemeClr val="tx1"/>
                      </a:solidFill>
                      <a:prstDash val="solid"/>
                      <a:round/>
                      <a:headEnd type="none" w="med" len="med"/>
                      <a:tailEnd type="none" w="med" len="med"/>
                    </a:lnB>
                  </a:tcPr>
                </a:tc>
                <a:tc hMerge="1">
                  <a:txBody>
                    <a:bodyPr/>
                    <a:lstStyle/>
                    <a:p>
                      <a:endParaRPr lang="it-IT" dirty="0"/>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739470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ta">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TotalTime>
  <Words>401</Words>
  <Application>Microsoft Office PowerPoint</Application>
  <PresentationFormat>Presentazione su schermo (4:3)</PresentationFormat>
  <Paragraphs>65</Paragraphs>
  <Slides>11</Slides>
  <Notes>0</Notes>
  <HiddenSlides>0</HiddenSlides>
  <MMClips>0</MMClips>
  <ScaleCrop>false</ScaleCrop>
  <HeadingPairs>
    <vt:vector size="4" baseType="variant">
      <vt:variant>
        <vt:lpstr>Tema</vt:lpstr>
      </vt:variant>
      <vt:variant>
        <vt:i4>2</vt:i4>
      </vt:variant>
      <vt:variant>
        <vt:lpstr>Titoli diapositive</vt:lpstr>
      </vt:variant>
      <vt:variant>
        <vt:i4>11</vt:i4>
      </vt:variant>
    </vt:vector>
  </HeadingPairs>
  <TitlesOfParts>
    <vt:vector size="13" baseType="lpstr">
      <vt:lpstr>Personalizza struttura</vt:lpstr>
      <vt:lpstr>Carta</vt:lpstr>
      <vt:lpstr>DISASTRO DÌ CHERNOBYL</vt:lpstr>
      <vt:lpstr>Presentazione standard di PowerPoint</vt:lpstr>
      <vt:lpstr>CAUSE</vt:lpstr>
      <vt:lpstr>          ERRORI FONDAMENTALI</vt:lpstr>
      <vt:lpstr>Stato di contaminazione</vt:lpstr>
      <vt:lpstr>Effetti </vt:lpstr>
      <vt:lpstr>Mutazioni</vt:lpstr>
      <vt:lpstr>Rilascio di materiale radioattivo e contaminazione ambientale</vt:lpstr>
      <vt:lpstr>Presentazione standard di PowerPoint</vt:lpstr>
      <vt:lpstr>  Liquidatori,eroi dimenticati   </vt:lpstr>
      <vt:lpstr>Malformazioni su animali e persone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My pc</dc:creator>
  <cp:lastModifiedBy>MY PC</cp:lastModifiedBy>
  <cp:revision>50</cp:revision>
  <dcterms:created xsi:type="dcterms:W3CDTF">2013-11-14T16:19:03Z</dcterms:created>
  <dcterms:modified xsi:type="dcterms:W3CDTF">2018-03-20T15:37:45Z</dcterms:modified>
</cp:coreProperties>
</file>