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0"/>
  </p:notesMasterIdLst>
  <p:sldIdLst>
    <p:sldId id="256" r:id="rId2"/>
    <p:sldId id="257" r:id="rId3"/>
    <p:sldId id="258" r:id="rId4"/>
    <p:sldId id="259" r:id="rId5"/>
    <p:sldId id="260" r:id="rId6"/>
    <p:sldId id="261" r:id="rId7"/>
    <p:sldId id="263" r:id="rId8"/>
    <p:sldId id="264" r:id="rId9"/>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91" autoAdjust="0"/>
    <p:restoredTop sz="94668" autoAdjust="0"/>
  </p:normalViewPr>
  <p:slideViewPr>
    <p:cSldViewPr>
      <p:cViewPr varScale="1">
        <p:scale>
          <a:sx n="107" d="100"/>
          <a:sy n="107" d="100"/>
        </p:scale>
        <p:origin x="-1098" y="-7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14D3F17-0588-46E7-91AE-85E52231A81A}" type="datetimeFigureOut">
              <a:rPr lang="it-IT" smtClean="0"/>
              <a:t>08/06/2018</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C5CDE03-5D9C-4ED8-8F47-A679AE6DC922}" type="slidenum">
              <a:rPr lang="it-IT" smtClean="0"/>
              <a:t>‹N›</a:t>
            </a:fld>
            <a:endParaRPr lang="it-IT"/>
          </a:p>
        </p:txBody>
      </p:sp>
    </p:spTree>
    <p:extLst>
      <p:ext uri="{BB962C8B-B14F-4D97-AF65-F5344CB8AC3E}">
        <p14:creationId xmlns:p14="http://schemas.microsoft.com/office/powerpoint/2010/main" val="21285914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FC5CDE03-5D9C-4ED8-8F47-A679AE6DC922}" type="slidenum">
              <a:rPr lang="it-IT" smtClean="0"/>
              <a:t>6</a:t>
            </a:fld>
            <a:endParaRPr lang="it-IT"/>
          </a:p>
        </p:txBody>
      </p:sp>
    </p:spTree>
    <p:extLst>
      <p:ext uri="{BB962C8B-B14F-4D97-AF65-F5344CB8AC3E}">
        <p14:creationId xmlns:p14="http://schemas.microsoft.com/office/powerpoint/2010/main" val="42575345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8000"/>
            </a:lvl1pPr>
          </a:lstStyle>
          <a:p>
            <a:r>
              <a:rPr lang="it-IT" smtClean="0"/>
              <a:t>Fare clic per modificare lo stile del titolo</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en-US" dirty="0"/>
          </a:p>
        </p:txBody>
      </p:sp>
      <p:sp>
        <p:nvSpPr>
          <p:cNvPr id="7" name="Date Placeholder 6"/>
          <p:cNvSpPr>
            <a:spLocks noGrp="1"/>
          </p:cNvSpPr>
          <p:nvPr>
            <p:ph type="dt" sz="half" idx="10"/>
          </p:nvPr>
        </p:nvSpPr>
        <p:spPr/>
        <p:txBody>
          <a:bodyPr/>
          <a:lstStyle/>
          <a:p>
            <a:fld id="{5FEDEB86-4568-42E6-AD0F-B6D20BF50192}" type="datetimeFigureOut">
              <a:rPr lang="it-IT" smtClean="0"/>
              <a:t>08/06/2018</a:t>
            </a:fld>
            <a:endParaRPr lang="it-IT"/>
          </a:p>
        </p:txBody>
      </p:sp>
      <p:sp>
        <p:nvSpPr>
          <p:cNvPr id="8" name="Slide Number Placeholder 7"/>
          <p:cNvSpPr>
            <a:spLocks noGrp="1"/>
          </p:cNvSpPr>
          <p:nvPr>
            <p:ph type="sldNum" sz="quarter" idx="11"/>
          </p:nvPr>
        </p:nvSpPr>
        <p:spPr/>
        <p:txBody>
          <a:bodyPr/>
          <a:lstStyle/>
          <a:p>
            <a:fld id="{CDC09D21-3BBA-44B3-B8B2-C0CAB795266A}" type="slidenum">
              <a:rPr lang="it-IT" smtClean="0"/>
              <a:t>‹N›</a:t>
            </a:fld>
            <a:endParaRPr lang="it-IT"/>
          </a:p>
        </p:txBody>
      </p:sp>
      <p:sp>
        <p:nvSpPr>
          <p:cNvPr id="9" name="Footer Placeholder 8"/>
          <p:cNvSpPr>
            <a:spLocks noGrp="1"/>
          </p:cNvSpPr>
          <p:nvPr>
            <p:ph type="ftr" sz="quarter" idx="12"/>
          </p:nvPr>
        </p:nvSpPr>
        <p:spPr/>
        <p:txBody>
          <a:bodyPr/>
          <a:lstStyle/>
          <a:p>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Vertical Text Placeholder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Date Placeholder 3"/>
          <p:cNvSpPr>
            <a:spLocks noGrp="1"/>
          </p:cNvSpPr>
          <p:nvPr>
            <p:ph type="dt" sz="half" idx="10"/>
          </p:nvPr>
        </p:nvSpPr>
        <p:spPr/>
        <p:txBody>
          <a:bodyPr/>
          <a:lstStyle/>
          <a:p>
            <a:fld id="{5FEDEB86-4568-42E6-AD0F-B6D20BF50192}" type="datetimeFigureOut">
              <a:rPr lang="it-IT" smtClean="0"/>
              <a:t>08/06/2018</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CDC09D21-3BBA-44B3-B8B2-C0CAB795266A}" type="slidenum">
              <a:rPr lang="it-IT" smtClean="0"/>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Date Placeholder 3"/>
          <p:cNvSpPr>
            <a:spLocks noGrp="1"/>
          </p:cNvSpPr>
          <p:nvPr>
            <p:ph type="dt" sz="half" idx="10"/>
          </p:nvPr>
        </p:nvSpPr>
        <p:spPr/>
        <p:txBody>
          <a:bodyPr/>
          <a:lstStyle/>
          <a:p>
            <a:fld id="{5FEDEB86-4568-42E6-AD0F-B6D20BF50192}" type="datetimeFigureOut">
              <a:rPr lang="it-IT" smtClean="0"/>
              <a:t>08/06/2018</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CDC09D21-3BBA-44B3-B8B2-C0CAB795266A}" type="slidenum">
              <a:rPr lang="it-IT" smtClean="0"/>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smtClean="0"/>
          </a:p>
        </p:txBody>
      </p:sp>
      <p:sp>
        <p:nvSpPr>
          <p:cNvPr id="4" name="Date Placeholder 3"/>
          <p:cNvSpPr>
            <a:spLocks noGrp="1"/>
          </p:cNvSpPr>
          <p:nvPr>
            <p:ph type="dt" sz="half" idx="10"/>
          </p:nvPr>
        </p:nvSpPr>
        <p:spPr/>
        <p:txBody>
          <a:bodyPr/>
          <a:lstStyle/>
          <a:p>
            <a:fld id="{5FEDEB86-4568-42E6-AD0F-B6D20BF50192}" type="datetimeFigureOut">
              <a:rPr lang="it-IT" smtClean="0"/>
              <a:t>08/06/2018</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CDC09D21-3BBA-44B3-B8B2-C0CAB795266A}" type="slidenum">
              <a:rPr lang="it-IT" smtClean="0"/>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722313" y="1371600"/>
            <a:ext cx="77724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it-IT" smtClean="0"/>
              <a:t>Fare clic per modificare lo stile del titolo</a:t>
            </a:r>
            <a:endParaRPr lang="en-US" dirty="0"/>
          </a:p>
        </p:txBody>
      </p:sp>
      <p:sp>
        <p:nvSpPr>
          <p:cNvPr id="3" name="Text Placeholder 2"/>
          <p:cNvSpPr>
            <a:spLocks noGrp="1"/>
          </p:cNvSpPr>
          <p:nvPr>
            <p:ph type="body" idx="1"/>
          </p:nvPr>
        </p:nvSpPr>
        <p:spPr>
          <a:xfrm>
            <a:off x="722313" y="4068763"/>
            <a:ext cx="77724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Date Placeholder 3"/>
          <p:cNvSpPr>
            <a:spLocks noGrp="1"/>
          </p:cNvSpPr>
          <p:nvPr>
            <p:ph type="dt" sz="half" idx="10"/>
          </p:nvPr>
        </p:nvSpPr>
        <p:spPr/>
        <p:txBody>
          <a:bodyPr/>
          <a:lstStyle/>
          <a:p>
            <a:fld id="{5FEDEB86-4568-42E6-AD0F-B6D20BF50192}" type="datetimeFigureOut">
              <a:rPr lang="it-IT" smtClean="0"/>
              <a:t>08/06/2018</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CDC09D21-3BBA-44B3-B8B2-C0CAB795266A}" type="slidenum">
              <a:rPr lang="it-IT" smtClean="0"/>
              <a:t>‹N›</a:t>
            </a:fld>
            <a:endParaRPr lang="it-IT"/>
          </a:p>
        </p:txBody>
      </p:sp>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296728"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smtClean="0"/>
          </a:p>
        </p:txBody>
      </p:sp>
      <p:sp>
        <p:nvSpPr>
          <p:cNvPr id="5" name="Date Placeholder 4"/>
          <p:cNvSpPr>
            <a:spLocks noGrp="1"/>
          </p:cNvSpPr>
          <p:nvPr>
            <p:ph type="dt" sz="half" idx="10"/>
          </p:nvPr>
        </p:nvSpPr>
        <p:spPr/>
        <p:txBody>
          <a:bodyPr/>
          <a:lstStyle/>
          <a:p>
            <a:fld id="{5FEDEB86-4568-42E6-AD0F-B6D20BF50192}" type="datetimeFigureOut">
              <a:rPr lang="it-IT" smtClean="0"/>
              <a:t>08/06/2018</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CDC09D21-3BBA-44B3-B8B2-C0CAB795266A}" type="slidenum">
              <a:rPr lang="it-IT" smtClean="0"/>
              <a:t>‹N›</a:t>
            </a:fld>
            <a:endParaRPr lang="it-IT"/>
          </a:p>
        </p:txBody>
      </p:sp>
      <p:sp>
        <p:nvSpPr>
          <p:cNvPr id="9" name="Content Placeholder 8"/>
          <p:cNvSpPr>
            <a:spLocks noGrp="1"/>
          </p:cNvSpPr>
          <p:nvPr>
            <p:ph sz="quarter" idx="13"/>
          </p:nvPr>
        </p:nvSpPr>
        <p:spPr>
          <a:xfrm>
            <a:off x="365760" y="1600200"/>
            <a:ext cx="4041648" cy="4526280"/>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smtClean="0"/>
              <a:t>Fare clic per modificare lo stile del titolo</a:t>
            </a:r>
            <a:endParaRPr lang="en-US"/>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7" name="Date Placeholder 6"/>
          <p:cNvSpPr>
            <a:spLocks noGrp="1"/>
          </p:cNvSpPr>
          <p:nvPr>
            <p:ph type="dt" sz="half" idx="10"/>
          </p:nvPr>
        </p:nvSpPr>
        <p:spPr/>
        <p:txBody>
          <a:bodyPr/>
          <a:lstStyle/>
          <a:p>
            <a:fld id="{5FEDEB86-4568-42E6-AD0F-B6D20BF50192}" type="datetimeFigureOut">
              <a:rPr lang="it-IT" smtClean="0"/>
              <a:t>08/06/2018</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CDC09D21-3BBA-44B3-B8B2-C0CAB795266A}" type="slidenum">
              <a:rPr lang="it-IT" smtClean="0"/>
              <a:t>‹N›</a:t>
            </a:fld>
            <a:endParaRPr lang="it-IT"/>
          </a:p>
        </p:txBody>
      </p:sp>
      <p:sp>
        <p:nvSpPr>
          <p:cNvPr id="11" name="Content Placeholder 10"/>
          <p:cNvSpPr>
            <a:spLocks noGrp="1"/>
          </p:cNvSpPr>
          <p:nvPr>
            <p:ph sz="quarter" idx="13"/>
          </p:nvPr>
        </p:nvSpPr>
        <p:spPr>
          <a:xfrm>
            <a:off x="457200" y="2212848"/>
            <a:ext cx="4041648" cy="3913632"/>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Date Placeholder 2"/>
          <p:cNvSpPr>
            <a:spLocks noGrp="1"/>
          </p:cNvSpPr>
          <p:nvPr>
            <p:ph type="dt" sz="half" idx="10"/>
          </p:nvPr>
        </p:nvSpPr>
        <p:spPr/>
        <p:txBody>
          <a:bodyPr/>
          <a:lstStyle/>
          <a:p>
            <a:fld id="{5FEDEB86-4568-42E6-AD0F-B6D20BF50192}" type="datetimeFigureOut">
              <a:rPr lang="it-IT" smtClean="0"/>
              <a:t>08/06/2018</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CDC09D21-3BBA-44B3-B8B2-C0CAB795266A}" type="slidenum">
              <a:rPr lang="it-IT" smtClean="0"/>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FEDEB86-4568-42E6-AD0F-B6D20BF50192}" type="datetimeFigureOut">
              <a:rPr lang="it-IT" smtClean="0"/>
              <a:t>08/06/2018</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CDC09D21-3BBA-44B3-B8B2-C0CAB795266A}" type="slidenum">
              <a:rPr lang="it-IT" smtClean="0"/>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it-IT" smtClean="0"/>
              <a:t>Fare clic per modificare lo stile del titolo</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Date Placeholder 4"/>
          <p:cNvSpPr>
            <a:spLocks noGrp="1"/>
          </p:cNvSpPr>
          <p:nvPr>
            <p:ph type="dt" sz="half" idx="10"/>
          </p:nvPr>
        </p:nvSpPr>
        <p:spPr/>
        <p:txBody>
          <a:bodyPr/>
          <a:lstStyle/>
          <a:p>
            <a:fld id="{5FEDEB86-4568-42E6-AD0F-B6D20BF50192}" type="datetimeFigureOut">
              <a:rPr lang="it-IT" smtClean="0"/>
              <a:t>08/06/2018</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CDC09D21-3BBA-44B3-B8B2-C0CAB795266A}" type="slidenum">
              <a:rPr lang="it-IT" smtClean="0"/>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nchor="b"/>
          <a:lstStyle>
            <a:lvl1pPr algn="ctr">
              <a:lnSpc>
                <a:spcPct val="100000"/>
              </a:lnSpc>
              <a:defRPr sz="2800" b="0"/>
            </a:lvl1pPr>
          </a:lstStyle>
          <a:p>
            <a:r>
              <a:rPr lang="it-IT" smtClean="0"/>
              <a:t>Fare clic per modificare lo stile del titolo</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smtClean="0"/>
              <a:t>Fare clic sull'icona per inserire un'immagine</a:t>
            </a:r>
            <a:endParaRPr lang="en-US"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Date Placeholder 4"/>
          <p:cNvSpPr>
            <a:spLocks noGrp="1"/>
          </p:cNvSpPr>
          <p:nvPr>
            <p:ph type="dt" sz="half" idx="10"/>
          </p:nvPr>
        </p:nvSpPr>
        <p:spPr/>
        <p:txBody>
          <a:bodyPr/>
          <a:lstStyle/>
          <a:p>
            <a:fld id="{5FEDEB86-4568-42E6-AD0F-B6D20BF50192}" type="datetimeFigureOut">
              <a:rPr lang="it-IT" smtClean="0"/>
              <a:t>08/06/2018</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CDC09D21-3BBA-44B3-B8B2-C0CAB795266A}" type="slidenum">
              <a:rPr lang="it-IT" smtClean="0"/>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it-IT" smtClean="0"/>
              <a:t>Fare clic per modificare lo stile del titolo</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smtClean="0"/>
          </a:p>
        </p:txBody>
      </p:sp>
      <p:sp>
        <p:nvSpPr>
          <p:cNvPr id="4" name="Date Placeholder 3"/>
          <p:cNvSpPr>
            <a:spLocks noGrp="1"/>
          </p:cNvSpPr>
          <p:nvPr>
            <p:ph type="dt" sz="half" idx="2"/>
          </p:nvPr>
        </p:nvSpPr>
        <p:spPr>
          <a:xfrm>
            <a:off x="6363347" y="6356350"/>
            <a:ext cx="2085975"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fld id="{5FEDEB86-4568-42E6-AD0F-B6D20BF50192}" type="datetimeFigureOut">
              <a:rPr lang="it-IT" smtClean="0"/>
              <a:t>08/06/2018</a:t>
            </a:fld>
            <a:endParaRPr lang="it-IT"/>
          </a:p>
        </p:txBody>
      </p:sp>
      <p:sp>
        <p:nvSpPr>
          <p:cNvPr id="5" name="Footer Placeholder 4"/>
          <p:cNvSpPr>
            <a:spLocks noGrp="1"/>
          </p:cNvSpPr>
          <p:nvPr>
            <p:ph type="ftr" sz="quarter" idx="3"/>
          </p:nvPr>
        </p:nvSpPr>
        <p:spPr>
          <a:xfrm>
            <a:off x="659165" y="6356350"/>
            <a:ext cx="2847975"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endParaRPr lang="it-IT"/>
          </a:p>
        </p:txBody>
      </p:sp>
      <p:sp>
        <p:nvSpPr>
          <p:cNvPr id="6" name="Slide Number Placeholder 5"/>
          <p:cNvSpPr>
            <a:spLocks noGrp="1"/>
          </p:cNvSpPr>
          <p:nvPr>
            <p:ph type="sldNum" sz="quarter" idx="4"/>
          </p:nvPr>
        </p:nvSpPr>
        <p:spPr>
          <a:xfrm>
            <a:off x="8543278" y="6356350"/>
            <a:ext cx="561975"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fld id="{CDC09D21-3BBA-44B3-B8B2-C0CAB795266A}" type="slidenum">
              <a:rPr lang="it-IT" smtClean="0"/>
              <a:t>‹N›</a:t>
            </a:fld>
            <a:endParaRPr lang="it-IT"/>
          </a:p>
        </p:txBody>
      </p:sp>
      <p:sp>
        <p:nvSpPr>
          <p:cNvPr id="7" name="Oval 6"/>
          <p:cNvSpPr/>
          <p:nvPr/>
        </p:nvSpPr>
        <p:spPr>
          <a:xfrm>
            <a:off x="845776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Oval 7"/>
          <p:cNvSpPr/>
          <p:nvPr/>
        </p:nvSpPr>
        <p:spPr>
          <a:xfrm>
            <a:off x="569119"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40000"/>
            <a:lum/>
          </a:blip>
          <a:srcRect/>
          <a:stretch>
            <a:fillRect l="-21000" r="-21000"/>
          </a:stretch>
        </a:blipFill>
        <a:effectLst/>
      </p:bgPr>
    </p:bg>
    <p:spTree>
      <p:nvGrpSpPr>
        <p:cNvPr id="1" name=""/>
        <p:cNvGrpSpPr/>
        <p:nvPr/>
      </p:nvGrpSpPr>
      <p:grpSpPr>
        <a:xfrm>
          <a:off x="0" y="0"/>
          <a:ext cx="0" cy="0"/>
          <a:chOff x="0" y="0"/>
          <a:chExt cx="0" cy="0"/>
        </a:xfrm>
      </p:grpSpPr>
      <p:sp>
        <p:nvSpPr>
          <p:cNvPr id="2" name="Titolo 1"/>
          <p:cNvSpPr>
            <a:spLocks noGrp="1"/>
          </p:cNvSpPr>
          <p:nvPr>
            <p:ph type="ctrTitle"/>
          </p:nvPr>
        </p:nvSpPr>
        <p:spPr>
          <a:xfrm>
            <a:off x="395536" y="404664"/>
            <a:ext cx="8420472" cy="3888432"/>
          </a:xfrm>
        </p:spPr>
        <p:txBody>
          <a:bodyPr/>
          <a:lstStyle/>
          <a:p>
            <a:r>
              <a:rPr lang="it-IT" sz="9600" b="1" dirty="0" smtClean="0">
                <a:latin typeface="Britannic Bold" panose="020B0903060703020204" pitchFamily="34" charset="0"/>
              </a:rPr>
              <a:t>Multimedialità</a:t>
            </a:r>
            <a:endParaRPr lang="it-IT" sz="9600" b="1" dirty="0">
              <a:latin typeface="Britannic Bold" panose="020B0903060703020204" pitchFamily="34" charset="0"/>
            </a:endParaRPr>
          </a:p>
        </p:txBody>
      </p:sp>
    </p:spTree>
    <p:extLst>
      <p:ext uri="{BB962C8B-B14F-4D97-AF65-F5344CB8AC3E}">
        <p14:creationId xmlns:p14="http://schemas.microsoft.com/office/powerpoint/2010/main" val="4218682031"/>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611560" y="692696"/>
            <a:ext cx="8229600" cy="1600200"/>
          </a:xfrm>
        </p:spPr>
        <p:txBody>
          <a:bodyPr/>
          <a:lstStyle/>
          <a:p>
            <a:r>
              <a:rPr lang="it-IT" dirty="0">
                <a:effectLst/>
              </a:rPr>
              <a:t>Che cosa si intende per multimedialità?</a:t>
            </a:r>
            <a:br>
              <a:rPr lang="it-IT" dirty="0">
                <a:effectLst/>
              </a:rPr>
            </a:br>
            <a:endParaRPr lang="it-IT" dirty="0"/>
          </a:p>
        </p:txBody>
      </p:sp>
      <p:sp>
        <p:nvSpPr>
          <p:cNvPr id="3" name="Segnaposto contenuto 2"/>
          <p:cNvSpPr>
            <a:spLocks noGrp="1"/>
          </p:cNvSpPr>
          <p:nvPr>
            <p:ph idx="1"/>
          </p:nvPr>
        </p:nvSpPr>
        <p:spPr>
          <a:xfrm>
            <a:off x="457200" y="1600200"/>
            <a:ext cx="8363272" cy="4781128"/>
          </a:xfrm>
        </p:spPr>
        <p:txBody>
          <a:bodyPr>
            <a:noAutofit/>
          </a:bodyPr>
          <a:lstStyle/>
          <a:p>
            <a:pPr marL="0" indent="0">
              <a:buNone/>
            </a:pPr>
            <a:r>
              <a:rPr lang="it-IT" sz="2000" dirty="0">
                <a:solidFill>
                  <a:schemeClr val="tx1"/>
                </a:solidFill>
              </a:rPr>
              <a:t>Il termine </a:t>
            </a:r>
            <a:r>
              <a:rPr lang="it-IT" sz="2000" dirty="0" smtClean="0">
                <a:solidFill>
                  <a:schemeClr val="tx1"/>
                </a:solidFill>
              </a:rPr>
              <a:t>multimedialità deriva </a:t>
            </a:r>
            <a:r>
              <a:rPr lang="it-IT" sz="2000" dirty="0">
                <a:solidFill>
                  <a:schemeClr val="tx1"/>
                </a:solidFill>
              </a:rPr>
              <a:t>al latino medium (= “mezzo”, qui inteso come mezzo di comunicazione</a:t>
            </a:r>
            <a:r>
              <a:rPr lang="it-IT" sz="2000" dirty="0" smtClean="0">
                <a:solidFill>
                  <a:schemeClr val="tx1"/>
                </a:solidFill>
              </a:rPr>
              <a:t>)”.</a:t>
            </a:r>
          </a:p>
          <a:p>
            <a:pPr marL="0" indent="0">
              <a:buNone/>
            </a:pPr>
            <a:endParaRPr lang="it-IT" sz="2000" dirty="0" smtClean="0">
              <a:solidFill>
                <a:schemeClr val="tx1"/>
              </a:solidFill>
            </a:endParaRPr>
          </a:p>
          <a:p>
            <a:pPr marL="0" indent="0">
              <a:buNone/>
            </a:pPr>
            <a:r>
              <a:rPr lang="it-IT" sz="2000" dirty="0" smtClean="0">
                <a:solidFill>
                  <a:schemeClr val="tx1"/>
                </a:solidFill>
              </a:rPr>
              <a:t> </a:t>
            </a:r>
            <a:r>
              <a:rPr lang="it-IT" sz="2000" dirty="0">
                <a:solidFill>
                  <a:schemeClr val="tx1"/>
                </a:solidFill>
              </a:rPr>
              <a:t>Si parla di contenuti multimediali, specie in ambito informatico, quando per comunicare un’informazione riguardo a qualcosa ci si avvale di molti media, cioè mezzi di comunicazione diversi: </a:t>
            </a:r>
          </a:p>
          <a:p>
            <a:r>
              <a:rPr lang="it-IT" sz="2000" dirty="0" smtClean="0">
                <a:solidFill>
                  <a:schemeClr val="tx1"/>
                </a:solidFill>
              </a:rPr>
              <a:t>immagini </a:t>
            </a:r>
            <a:r>
              <a:rPr lang="it-IT" sz="2000" dirty="0">
                <a:solidFill>
                  <a:schemeClr val="tx1"/>
                </a:solidFill>
              </a:rPr>
              <a:t>in movimento (video), </a:t>
            </a:r>
            <a:endParaRPr lang="it-IT" sz="2000" dirty="0" smtClean="0">
              <a:solidFill>
                <a:schemeClr val="tx1"/>
              </a:solidFill>
            </a:endParaRPr>
          </a:p>
          <a:p>
            <a:r>
              <a:rPr lang="it-IT" sz="2000" dirty="0" smtClean="0">
                <a:solidFill>
                  <a:schemeClr val="tx1"/>
                </a:solidFill>
              </a:rPr>
              <a:t>immagini </a:t>
            </a:r>
            <a:r>
              <a:rPr lang="it-IT" sz="2000" dirty="0">
                <a:solidFill>
                  <a:schemeClr val="tx1"/>
                </a:solidFill>
              </a:rPr>
              <a:t>statiche (fotografie), </a:t>
            </a:r>
            <a:endParaRPr lang="it-IT" sz="2000" dirty="0" smtClean="0">
              <a:solidFill>
                <a:schemeClr val="tx1"/>
              </a:solidFill>
            </a:endParaRPr>
          </a:p>
          <a:p>
            <a:r>
              <a:rPr lang="it-IT" sz="2000" dirty="0" smtClean="0">
                <a:solidFill>
                  <a:schemeClr val="tx1"/>
                </a:solidFill>
              </a:rPr>
              <a:t>musica </a:t>
            </a:r>
            <a:r>
              <a:rPr lang="it-IT" sz="2000" dirty="0">
                <a:solidFill>
                  <a:schemeClr val="tx1"/>
                </a:solidFill>
              </a:rPr>
              <a:t>e testo. </a:t>
            </a:r>
            <a:endParaRPr lang="it-IT" sz="2000" dirty="0" smtClean="0">
              <a:solidFill>
                <a:schemeClr val="tx1"/>
              </a:solidFill>
            </a:endParaRPr>
          </a:p>
          <a:p>
            <a:endParaRPr lang="it-IT" sz="2000" dirty="0" smtClean="0">
              <a:solidFill>
                <a:schemeClr val="tx1"/>
              </a:solidFill>
            </a:endParaRPr>
          </a:p>
          <a:p>
            <a:pPr marL="0" indent="0">
              <a:buNone/>
            </a:pPr>
            <a:r>
              <a:rPr lang="it-IT" sz="2000" dirty="0" smtClean="0">
                <a:solidFill>
                  <a:schemeClr val="tx1"/>
                </a:solidFill>
              </a:rPr>
              <a:t>La </a:t>
            </a:r>
            <a:r>
              <a:rPr lang="it-IT" sz="2000" dirty="0">
                <a:solidFill>
                  <a:schemeClr val="tx1"/>
                </a:solidFill>
              </a:rPr>
              <a:t>nuova frontiera della comunicazione mobile risiede senza dubbio nella possibilità di ricevere e inviare contenuti multimediali con il proprio strumento portatile.</a:t>
            </a:r>
          </a:p>
        </p:txBody>
      </p:sp>
    </p:spTree>
    <p:extLst>
      <p:ext uri="{BB962C8B-B14F-4D97-AF65-F5344CB8AC3E}">
        <p14:creationId xmlns:p14="http://schemas.microsoft.com/office/powerpoint/2010/main" val="4071180620"/>
      </p:ext>
    </p:extLst>
  </p:cSld>
  <p:clrMapOvr>
    <a:masterClrMapping/>
  </p:clrMapOvr>
  <mc:AlternateContent xmlns:mc="http://schemas.openxmlformats.org/markup-compatibility/2006" xmlns:p14="http://schemas.microsoft.com/office/powerpoint/2010/main">
    <mc:Choice Requires="p14">
      <p:transition spd="slow" p14:dur="1100">
        <p14:switch dir="r"/>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67544" y="-675456"/>
            <a:ext cx="8229600" cy="1600200"/>
          </a:xfrm>
        </p:spPr>
        <p:txBody>
          <a:bodyPr/>
          <a:lstStyle/>
          <a:p>
            <a:r>
              <a:rPr lang="it-IT" dirty="0" smtClean="0"/>
              <a:t>Come si può insegnare</a:t>
            </a:r>
            <a:endParaRPr lang="it-IT" dirty="0"/>
          </a:p>
        </p:txBody>
      </p:sp>
      <p:sp>
        <p:nvSpPr>
          <p:cNvPr id="3" name="Segnaposto contenuto 2"/>
          <p:cNvSpPr>
            <a:spLocks noGrp="1"/>
          </p:cNvSpPr>
          <p:nvPr>
            <p:ph idx="1"/>
          </p:nvPr>
        </p:nvSpPr>
        <p:spPr>
          <a:xfrm>
            <a:off x="467544" y="1091954"/>
            <a:ext cx="8229600" cy="5422850"/>
          </a:xfrm>
        </p:spPr>
        <p:txBody>
          <a:bodyPr>
            <a:normAutofit fontScale="47500" lnSpcReduction="20000"/>
          </a:bodyPr>
          <a:lstStyle/>
          <a:p>
            <a:r>
              <a:rPr lang="it-IT" sz="3400" b="1" dirty="0">
                <a:solidFill>
                  <a:srgbClr val="FF0000"/>
                </a:solidFill>
              </a:rPr>
              <a:t>formare con la multimedialità</a:t>
            </a:r>
            <a:r>
              <a:rPr lang="it-IT" sz="3400" dirty="0">
                <a:solidFill>
                  <a:schemeClr val="tx1"/>
                </a:solidFill>
              </a:rPr>
              <a:t>: da sempre in atto anche nella formazione di tipo tradizionale, prevede l'utilizzo della multimedialità per rendere meno monotono l'insegnamento; si traduce in una rottura della lezione frontale e in un innalzamento dei livelli medi di attenzione</a:t>
            </a:r>
            <a:r>
              <a:rPr lang="it-IT" sz="3400" dirty="0" smtClean="0">
                <a:solidFill>
                  <a:schemeClr val="tx1"/>
                </a:solidFill>
              </a:rPr>
              <a:t>;</a:t>
            </a:r>
          </a:p>
          <a:p>
            <a:endParaRPr lang="it-IT" sz="3400" dirty="0">
              <a:solidFill>
                <a:schemeClr val="tx1"/>
              </a:solidFill>
            </a:endParaRPr>
          </a:p>
          <a:p>
            <a:r>
              <a:rPr lang="it-IT" sz="3400" b="1" dirty="0">
                <a:solidFill>
                  <a:srgbClr val="FF0000"/>
                </a:solidFill>
              </a:rPr>
              <a:t>formare alla multimedialità</a:t>
            </a:r>
            <a:r>
              <a:rPr lang="it-IT" sz="3400" dirty="0">
                <a:solidFill>
                  <a:schemeClr val="tx1"/>
                </a:solidFill>
              </a:rPr>
              <a:t>: quando si utilizza la multimedialità per costruire ipermedia. Questo sistema, cambia la prospettiva pedagogica dell'insegnamento-apprendimento, in quanto promuove una pedagogia della diversità intesa come valore aggiunto</a:t>
            </a:r>
            <a:r>
              <a:rPr lang="it-IT" sz="3400" dirty="0" smtClean="0">
                <a:solidFill>
                  <a:schemeClr val="tx1"/>
                </a:solidFill>
              </a:rPr>
              <a:t>;</a:t>
            </a:r>
          </a:p>
          <a:p>
            <a:endParaRPr lang="it-IT" sz="3400" dirty="0">
              <a:solidFill>
                <a:schemeClr val="tx1"/>
              </a:solidFill>
            </a:endParaRPr>
          </a:p>
          <a:p>
            <a:r>
              <a:rPr lang="it-IT" sz="3400" b="1" dirty="0">
                <a:solidFill>
                  <a:srgbClr val="FF0000"/>
                </a:solidFill>
              </a:rPr>
              <a:t>formare attraverso la multimedialità</a:t>
            </a:r>
            <a:r>
              <a:rPr lang="it-IT" sz="3400" dirty="0">
                <a:solidFill>
                  <a:schemeClr val="tx1"/>
                </a:solidFill>
              </a:rPr>
              <a:t>: opportunità di utilizzare strumenti per favorire l'alfabetizzazione dei soggetti ai linguaggi non verbali e/o possibilità di mettere a confronto prospettive, modi di pensare diversi utilizzando la multimedialità</a:t>
            </a:r>
            <a:r>
              <a:rPr lang="it-IT" sz="3400" dirty="0" smtClean="0">
                <a:solidFill>
                  <a:schemeClr val="tx1"/>
                </a:solidFill>
              </a:rPr>
              <a:t>;</a:t>
            </a:r>
          </a:p>
          <a:p>
            <a:endParaRPr lang="it-IT" sz="3400" dirty="0">
              <a:solidFill>
                <a:schemeClr val="tx1"/>
              </a:solidFill>
            </a:endParaRPr>
          </a:p>
          <a:p>
            <a:r>
              <a:rPr lang="it-IT" sz="3400" b="1" dirty="0">
                <a:solidFill>
                  <a:srgbClr val="FF0000"/>
                </a:solidFill>
              </a:rPr>
              <a:t>formare nella multimedialità</a:t>
            </a:r>
            <a:r>
              <a:rPr lang="it-IT" sz="3400" dirty="0">
                <a:solidFill>
                  <a:schemeClr val="tx1"/>
                </a:solidFill>
              </a:rPr>
              <a:t>: si fa riferimento alla formazione a distanza, oggi definita anche "on line education". La multimedialità diviene "ambiente di apprendimento", il docente un "facilitatore</a:t>
            </a:r>
            <a:r>
              <a:rPr lang="it-IT" sz="3400" dirty="0" smtClean="0">
                <a:solidFill>
                  <a:schemeClr val="tx1"/>
                </a:solidFill>
              </a:rPr>
              <a:t>";</a:t>
            </a:r>
          </a:p>
          <a:p>
            <a:endParaRPr lang="it-IT" sz="3400" dirty="0">
              <a:solidFill>
                <a:schemeClr val="tx1"/>
              </a:solidFill>
            </a:endParaRPr>
          </a:p>
          <a:p>
            <a:r>
              <a:rPr lang="it-IT" sz="3400" b="1" dirty="0">
                <a:solidFill>
                  <a:srgbClr val="FF0000"/>
                </a:solidFill>
              </a:rPr>
              <a:t>formare sulla multimedialità</a:t>
            </a:r>
            <a:r>
              <a:rPr lang="it-IT" sz="3400" dirty="0">
                <a:solidFill>
                  <a:schemeClr val="tx1"/>
                </a:solidFill>
              </a:rPr>
              <a:t>: individua la multimedialità come oggetto di riflessione, per promuovere nei soggetti in formazione atteggiamenti corretti e consapevolezza critica, intesa come risultato di un percorso personale che prevede "attività di lettura critica" della multimedialità e "attività di analisi critica" del suo consumo</a:t>
            </a:r>
          </a:p>
          <a:p>
            <a:endParaRPr lang="it-IT" dirty="0"/>
          </a:p>
        </p:txBody>
      </p:sp>
    </p:spTree>
    <p:extLst>
      <p:ext uri="{BB962C8B-B14F-4D97-AF65-F5344CB8AC3E}">
        <p14:creationId xmlns:p14="http://schemas.microsoft.com/office/powerpoint/2010/main" val="792553393"/>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Contenuti multimediali</a:t>
            </a:r>
            <a:endParaRPr lang="it-IT" dirty="0"/>
          </a:p>
        </p:txBody>
      </p:sp>
      <p:sp>
        <p:nvSpPr>
          <p:cNvPr id="3" name="Segnaposto contenuto 2"/>
          <p:cNvSpPr>
            <a:spLocks noGrp="1"/>
          </p:cNvSpPr>
          <p:nvPr>
            <p:ph idx="1"/>
          </p:nvPr>
        </p:nvSpPr>
        <p:spPr/>
        <p:txBody>
          <a:bodyPr>
            <a:normAutofit fontScale="25000" lnSpcReduction="20000"/>
          </a:bodyPr>
          <a:lstStyle/>
          <a:p>
            <a:pPr>
              <a:lnSpc>
                <a:spcPct val="120000"/>
              </a:lnSpc>
            </a:pPr>
            <a:endParaRPr lang="it-IT" sz="6400" dirty="0" smtClean="0">
              <a:solidFill>
                <a:schemeClr val="tx1"/>
              </a:solidFill>
            </a:endParaRPr>
          </a:p>
          <a:p>
            <a:pPr>
              <a:lnSpc>
                <a:spcPct val="120000"/>
              </a:lnSpc>
            </a:pPr>
            <a:r>
              <a:rPr lang="it-IT" sz="6400" dirty="0" smtClean="0">
                <a:solidFill>
                  <a:schemeClr val="tx1"/>
                </a:solidFill>
              </a:rPr>
              <a:t>Si </a:t>
            </a:r>
            <a:r>
              <a:rPr lang="it-IT" sz="6400" dirty="0">
                <a:solidFill>
                  <a:schemeClr val="tx1"/>
                </a:solidFill>
              </a:rPr>
              <a:t>parla di "contenuti multimediali", in ambito </a:t>
            </a:r>
            <a:r>
              <a:rPr lang="it-IT" sz="6400" dirty="0">
                <a:solidFill>
                  <a:schemeClr val="tx2">
                    <a:lumMod val="60000"/>
                    <a:lumOff val="40000"/>
                  </a:schemeClr>
                </a:solidFill>
              </a:rPr>
              <a:t>informatico</a:t>
            </a:r>
            <a:r>
              <a:rPr lang="it-IT" sz="6400" dirty="0">
                <a:solidFill>
                  <a:schemeClr val="tx1"/>
                </a:solidFill>
              </a:rPr>
              <a:t>, quando per comunicare un'informazione riguardo a qualcosa ci si avvale di molti media, cioè mezzi di comunicazione di </a:t>
            </a:r>
            <a:r>
              <a:rPr lang="it-IT" sz="6400" dirty="0" smtClean="0">
                <a:solidFill>
                  <a:schemeClr val="tx1"/>
                </a:solidFill>
              </a:rPr>
              <a:t>massa</a:t>
            </a:r>
            <a:r>
              <a:rPr lang="it-IT" sz="6400" dirty="0">
                <a:solidFill>
                  <a:schemeClr val="tx1"/>
                </a:solidFill>
              </a:rPr>
              <a:t>,</a:t>
            </a:r>
            <a:r>
              <a:rPr lang="it-IT" sz="6400" dirty="0" smtClean="0">
                <a:solidFill>
                  <a:schemeClr val="tx1"/>
                </a:solidFill>
              </a:rPr>
              <a:t> </a:t>
            </a:r>
            <a:r>
              <a:rPr lang="it-IT" sz="6400" dirty="0">
                <a:solidFill>
                  <a:schemeClr val="tx1"/>
                </a:solidFill>
              </a:rPr>
              <a:t>diversi: immagini in movimento (video), immagini statiche (fotografie), musica e testo</a:t>
            </a:r>
            <a:r>
              <a:rPr lang="it-IT" sz="6400" dirty="0" smtClean="0">
                <a:solidFill>
                  <a:schemeClr val="tx1"/>
                </a:solidFill>
              </a:rPr>
              <a:t>.</a:t>
            </a:r>
          </a:p>
          <a:p>
            <a:pPr>
              <a:lnSpc>
                <a:spcPct val="120000"/>
              </a:lnSpc>
            </a:pPr>
            <a:endParaRPr lang="it-IT" sz="6400" dirty="0">
              <a:solidFill>
                <a:schemeClr val="tx1"/>
              </a:solidFill>
            </a:endParaRPr>
          </a:p>
          <a:p>
            <a:pPr>
              <a:lnSpc>
                <a:spcPct val="120000"/>
              </a:lnSpc>
            </a:pPr>
            <a:r>
              <a:rPr lang="it-IT" sz="6400" dirty="0" smtClean="0">
                <a:solidFill>
                  <a:schemeClr val="tx1"/>
                </a:solidFill>
              </a:rPr>
              <a:t> </a:t>
            </a:r>
            <a:r>
              <a:rPr lang="it-IT" sz="6400" dirty="0">
                <a:solidFill>
                  <a:schemeClr val="tx1"/>
                </a:solidFill>
              </a:rPr>
              <a:t>Ad esempio, un'enciclopedia multimediale (</a:t>
            </a:r>
            <a:r>
              <a:rPr lang="it-IT" sz="6400" dirty="0" smtClean="0">
                <a:solidFill>
                  <a:schemeClr val="tx1"/>
                </a:solidFill>
              </a:rPr>
              <a:t>come</a:t>
            </a:r>
            <a:r>
              <a:rPr lang="it-IT" sz="6400" dirty="0">
                <a:solidFill>
                  <a:schemeClr val="tx1"/>
                </a:solidFill>
              </a:rPr>
              <a:t> </a:t>
            </a:r>
            <a:r>
              <a:rPr lang="it-IT" sz="6400" dirty="0">
                <a:solidFill>
                  <a:schemeClr val="tx2">
                    <a:lumMod val="60000"/>
                    <a:lumOff val="40000"/>
                  </a:schemeClr>
                </a:solidFill>
              </a:rPr>
              <a:t>Wikipedia</a:t>
            </a:r>
            <a:r>
              <a:rPr lang="it-IT" sz="6400" dirty="0">
                <a:solidFill>
                  <a:schemeClr val="tx1"/>
                </a:solidFill>
              </a:rPr>
              <a:t>), a differenza di una normale enciclopedia cartacea, permette di associare ad ogni voce non solo la sua spiegazione testuale, ma anche fotografie, disegni esplicativi, filmati, suoni, commenti audio ecc. </a:t>
            </a:r>
            <a:endParaRPr lang="it-IT" sz="6400" dirty="0" smtClean="0">
              <a:solidFill>
                <a:schemeClr val="tx1"/>
              </a:solidFill>
            </a:endParaRPr>
          </a:p>
          <a:p>
            <a:pPr>
              <a:lnSpc>
                <a:spcPct val="120000"/>
              </a:lnSpc>
            </a:pPr>
            <a:endParaRPr lang="it-IT" sz="6400" dirty="0" smtClean="0">
              <a:solidFill>
                <a:schemeClr val="tx1"/>
              </a:solidFill>
            </a:endParaRPr>
          </a:p>
          <a:p>
            <a:pPr>
              <a:lnSpc>
                <a:spcPct val="120000"/>
              </a:lnSpc>
            </a:pPr>
            <a:r>
              <a:rPr lang="it-IT" sz="6400" dirty="0" smtClean="0">
                <a:solidFill>
                  <a:schemeClr val="tx1"/>
                </a:solidFill>
              </a:rPr>
              <a:t>Grazie </a:t>
            </a:r>
            <a:r>
              <a:rPr lang="it-IT" sz="6400" dirty="0">
                <a:solidFill>
                  <a:schemeClr val="tx1"/>
                </a:solidFill>
              </a:rPr>
              <a:t>alle potenzialità espressivo-comunicative, la multimedialità si è diffusa in ogni settore della cultura e società, dall'educazione al gioco, dalla documentazione allo spettacolo ecc. coinvolgendo ogni forma di comunicazione, anche se viene sempre più riferita o perfino fatta coincidere con i new media e il web, considerati multimediali fin dall'origine e per loro stessa natura.</a:t>
            </a:r>
          </a:p>
          <a:p>
            <a:r>
              <a:rPr lang="it-IT" dirty="0"/>
              <a:t/>
            </a:r>
            <a:br>
              <a:rPr lang="it-IT" dirty="0"/>
            </a:br>
            <a:endParaRPr lang="it-IT" dirty="0"/>
          </a:p>
        </p:txBody>
      </p:sp>
    </p:spTree>
    <p:extLst>
      <p:ext uri="{BB962C8B-B14F-4D97-AF65-F5344CB8AC3E}">
        <p14:creationId xmlns:p14="http://schemas.microsoft.com/office/powerpoint/2010/main" val="14583502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501588" y="-807868"/>
            <a:ext cx="8229600" cy="1600200"/>
          </a:xfrm>
        </p:spPr>
        <p:txBody>
          <a:bodyPr/>
          <a:lstStyle/>
          <a:p>
            <a:r>
              <a:rPr lang="it-IT" dirty="0" smtClean="0"/>
              <a:t>Oggetti multimediali</a:t>
            </a:r>
            <a:endParaRPr lang="it-IT" dirty="0"/>
          </a:p>
        </p:txBody>
      </p:sp>
      <p:sp>
        <p:nvSpPr>
          <p:cNvPr id="3" name="Segnaposto contenuto 2"/>
          <p:cNvSpPr>
            <a:spLocks noGrp="1"/>
          </p:cNvSpPr>
          <p:nvPr>
            <p:ph idx="1"/>
          </p:nvPr>
        </p:nvSpPr>
        <p:spPr>
          <a:xfrm>
            <a:off x="474955" y="836720"/>
            <a:ext cx="8229600" cy="4525963"/>
          </a:xfrm>
        </p:spPr>
        <p:txBody>
          <a:bodyPr>
            <a:normAutofit fontScale="77500" lnSpcReduction="20000"/>
          </a:bodyPr>
          <a:lstStyle/>
          <a:p>
            <a:r>
              <a:rPr lang="it-IT" sz="2300" dirty="0">
                <a:solidFill>
                  <a:schemeClr val="tx1"/>
                </a:solidFill>
              </a:rPr>
              <a:t>Fino a pochi anni fa, multimediali erano comunemente definiti i </a:t>
            </a:r>
            <a:r>
              <a:rPr lang="it-IT" sz="2300" dirty="0" smtClean="0">
                <a:solidFill>
                  <a:srgbClr val="FF0000"/>
                </a:solidFill>
              </a:rPr>
              <a:t>CD-Rom</a:t>
            </a:r>
            <a:r>
              <a:rPr lang="it-IT" sz="2300" dirty="0">
                <a:solidFill>
                  <a:srgbClr val="FF0000"/>
                </a:solidFill>
              </a:rPr>
              <a:t> </a:t>
            </a:r>
            <a:r>
              <a:rPr lang="it-IT" sz="2300" dirty="0" smtClean="0">
                <a:solidFill>
                  <a:schemeClr val="tx1"/>
                </a:solidFill>
              </a:rPr>
              <a:t>e/o</a:t>
            </a:r>
            <a:r>
              <a:rPr lang="it-IT" sz="2300" dirty="0">
                <a:solidFill>
                  <a:schemeClr val="tx1"/>
                </a:solidFill>
              </a:rPr>
              <a:t> </a:t>
            </a:r>
            <a:r>
              <a:rPr lang="it-IT" sz="2300" dirty="0" smtClean="0">
                <a:solidFill>
                  <a:srgbClr val="FF0000"/>
                </a:solidFill>
              </a:rPr>
              <a:t>DVD</a:t>
            </a:r>
            <a:r>
              <a:rPr lang="it-IT" sz="2300" dirty="0">
                <a:solidFill>
                  <a:schemeClr val="tx1"/>
                </a:solidFill>
              </a:rPr>
              <a:t> </a:t>
            </a:r>
            <a:r>
              <a:rPr lang="it-IT" sz="2300" dirty="0" smtClean="0">
                <a:solidFill>
                  <a:schemeClr val="tx1"/>
                </a:solidFill>
              </a:rPr>
              <a:t>in </a:t>
            </a:r>
            <a:r>
              <a:rPr lang="it-IT" sz="2300" dirty="0">
                <a:solidFill>
                  <a:schemeClr val="tx1"/>
                </a:solidFill>
              </a:rPr>
              <a:t>cui immagini, testo e suoni, combinati insieme, creavano un unico supporto da "leggere" unicamente su </a:t>
            </a:r>
            <a:r>
              <a:rPr lang="it-IT" sz="2300" dirty="0" smtClean="0">
                <a:solidFill>
                  <a:schemeClr val="tx1"/>
                </a:solidFill>
              </a:rPr>
              <a:t>un computer.</a:t>
            </a:r>
          </a:p>
          <a:p>
            <a:endParaRPr lang="it-IT" sz="2300" dirty="0" smtClean="0">
              <a:solidFill>
                <a:schemeClr val="tx1"/>
              </a:solidFill>
            </a:endParaRPr>
          </a:p>
          <a:p>
            <a:r>
              <a:rPr lang="it-IT" sz="2300" dirty="0" smtClean="0">
                <a:solidFill>
                  <a:schemeClr val="tx1"/>
                </a:solidFill>
              </a:rPr>
              <a:t>Oggi </a:t>
            </a:r>
            <a:r>
              <a:rPr lang="it-IT" sz="2300" dirty="0">
                <a:solidFill>
                  <a:schemeClr val="tx1"/>
                </a:solidFill>
              </a:rPr>
              <a:t>la multimedialità è molto di più: </a:t>
            </a:r>
            <a:r>
              <a:rPr lang="it-IT" sz="2300" dirty="0" smtClean="0">
                <a:solidFill>
                  <a:srgbClr val="FF0000"/>
                </a:solidFill>
              </a:rPr>
              <a:t>Internet </a:t>
            </a:r>
            <a:r>
              <a:rPr lang="it-IT" sz="2300" dirty="0" smtClean="0">
                <a:solidFill>
                  <a:schemeClr val="tx1"/>
                </a:solidFill>
              </a:rPr>
              <a:t>e </a:t>
            </a:r>
            <a:r>
              <a:rPr lang="it-IT" sz="2300" dirty="0">
                <a:solidFill>
                  <a:schemeClr val="tx1"/>
                </a:solidFill>
              </a:rPr>
              <a:t>una maggiore capacità di gestire contenuti multimediali hanno trasformato il personal computer in un Mass Medium capace di trasformarsi in </a:t>
            </a:r>
            <a:r>
              <a:rPr lang="it-IT" sz="2300" dirty="0">
                <a:solidFill>
                  <a:srgbClr val="FF0000"/>
                </a:solidFill>
              </a:rPr>
              <a:t>TV, radio o telefono</a:t>
            </a:r>
            <a:r>
              <a:rPr lang="it-IT" sz="2300" dirty="0">
                <a:solidFill>
                  <a:schemeClr val="tx1"/>
                </a:solidFill>
              </a:rPr>
              <a:t>, oltre che in libro o in macchina fotografica. </a:t>
            </a:r>
            <a:endParaRPr lang="it-IT" sz="2300" dirty="0" smtClean="0">
              <a:solidFill>
                <a:schemeClr val="tx1"/>
              </a:solidFill>
            </a:endParaRPr>
          </a:p>
          <a:p>
            <a:endParaRPr lang="it-IT" sz="2300" dirty="0" smtClean="0">
              <a:solidFill>
                <a:schemeClr val="tx1"/>
              </a:solidFill>
            </a:endParaRPr>
          </a:p>
          <a:p>
            <a:r>
              <a:rPr lang="it-IT" sz="2300" dirty="0" smtClean="0">
                <a:solidFill>
                  <a:schemeClr val="tx1"/>
                </a:solidFill>
              </a:rPr>
              <a:t>Oggi</a:t>
            </a:r>
            <a:r>
              <a:rPr lang="it-IT" sz="2300" dirty="0">
                <a:solidFill>
                  <a:schemeClr val="tx1"/>
                </a:solidFill>
              </a:rPr>
              <a:t>, quindi, per multimedia non si intende più un contenuto legato a un'unica tipologia di supporto, ma un'informazione fruibile, condivisibile e modificabile ovunque e su diversi dispositivi, dal computer al palmare, al telefono, alla </a:t>
            </a:r>
            <a:r>
              <a:rPr lang="it-IT" sz="2300" dirty="0">
                <a:solidFill>
                  <a:srgbClr val="FF0000"/>
                </a:solidFill>
              </a:rPr>
              <a:t>LIM </a:t>
            </a:r>
            <a:r>
              <a:rPr lang="it-IT" sz="2300" dirty="0" smtClean="0">
                <a:solidFill>
                  <a:srgbClr val="FF0000"/>
                </a:solidFill>
              </a:rPr>
              <a:t> </a:t>
            </a:r>
            <a:r>
              <a:rPr lang="it-IT" sz="2300" dirty="0" smtClean="0">
                <a:solidFill>
                  <a:schemeClr val="tx1"/>
                </a:solidFill>
              </a:rPr>
              <a:t>(</a:t>
            </a:r>
            <a:r>
              <a:rPr lang="it-IT" sz="2300" dirty="0">
                <a:solidFill>
                  <a:schemeClr val="tx1"/>
                </a:solidFill>
              </a:rPr>
              <a:t>lavagna interattiva multimediale) recentemente entrata a far parte dei nuovi sussidi didattici multimediali della scuola italiana.</a:t>
            </a:r>
          </a:p>
          <a:p>
            <a:r>
              <a:rPr lang="it-IT" dirty="0"/>
              <a:t/>
            </a:r>
            <a:br>
              <a:rPr lang="it-IT" dirty="0"/>
            </a:br>
            <a:endParaRPr lang="it-IT" dirty="0"/>
          </a:p>
        </p:txBody>
      </p:sp>
      <p:pic>
        <p:nvPicPr>
          <p:cNvPr id="4" name="Immagin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86890" y="4725144"/>
            <a:ext cx="3193022" cy="1988838"/>
          </a:xfrm>
          <a:prstGeom prst="rect">
            <a:avLst/>
          </a:prstGeom>
        </p:spPr>
      </p:pic>
    </p:spTree>
    <p:extLst>
      <p:ext uri="{BB962C8B-B14F-4D97-AF65-F5344CB8AC3E}">
        <p14:creationId xmlns:p14="http://schemas.microsoft.com/office/powerpoint/2010/main" val="3944322373"/>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fltVal val="0"/>
                                          </p:val>
                                        </p:tav>
                                        <p:tav tm="100000">
                                          <p:val>
                                            <p:strVal val="#ppt_w"/>
                                          </p:val>
                                        </p:tav>
                                      </p:tavLst>
                                    </p:anim>
                                    <p:anim calcmode="lin" valueType="num">
                                      <p:cBhvr>
                                        <p:cTn id="8" dur="1000" fill="hold"/>
                                        <p:tgtEl>
                                          <p:spTgt spid="4"/>
                                        </p:tgtEl>
                                        <p:attrNameLst>
                                          <p:attrName>ppt_h</p:attrName>
                                        </p:attrNameLst>
                                      </p:cBhvr>
                                      <p:tavLst>
                                        <p:tav tm="0">
                                          <p:val>
                                            <p:fltVal val="0"/>
                                          </p:val>
                                        </p:tav>
                                        <p:tav tm="100000">
                                          <p:val>
                                            <p:strVal val="#ppt_h"/>
                                          </p:val>
                                        </p:tav>
                                      </p:tavLst>
                                    </p:anim>
                                    <p:anim calcmode="lin" valueType="num">
                                      <p:cBhvr>
                                        <p:cTn id="9" dur="1000" fill="hold"/>
                                        <p:tgtEl>
                                          <p:spTgt spid="4"/>
                                        </p:tgtEl>
                                        <p:attrNameLst>
                                          <p:attrName>style.rotation</p:attrName>
                                        </p:attrNameLst>
                                      </p:cBhvr>
                                      <p:tavLst>
                                        <p:tav tm="0">
                                          <p:val>
                                            <p:fltVal val="90"/>
                                          </p:val>
                                        </p:tav>
                                        <p:tav tm="100000">
                                          <p:val>
                                            <p:fltVal val="0"/>
                                          </p:val>
                                        </p:tav>
                                      </p:tavLst>
                                    </p:anim>
                                    <p:animEffect transition="in" filter="fade">
                                      <p:cBhvr>
                                        <p:cTn id="10"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MULTIMEDIALE E NON</a:t>
            </a:r>
            <a:endParaRPr lang="it-IT" dirty="0"/>
          </a:p>
        </p:txBody>
      </p:sp>
      <p:graphicFrame>
        <p:nvGraphicFramePr>
          <p:cNvPr id="4" name="Segnaposto contenuto 3"/>
          <p:cNvGraphicFramePr>
            <a:graphicFrameLocks noGrp="1"/>
          </p:cNvGraphicFramePr>
          <p:nvPr>
            <p:ph idx="1"/>
            <p:extLst>
              <p:ext uri="{D42A27DB-BD31-4B8C-83A1-F6EECF244321}">
                <p14:modId xmlns:p14="http://schemas.microsoft.com/office/powerpoint/2010/main" val="282159695"/>
              </p:ext>
            </p:extLst>
          </p:nvPr>
        </p:nvGraphicFramePr>
        <p:xfrm>
          <a:off x="251520" y="1916831"/>
          <a:ext cx="8373616" cy="3750822"/>
        </p:xfrm>
        <a:graphic>
          <a:graphicData uri="http://schemas.openxmlformats.org/drawingml/2006/table">
            <a:tbl>
              <a:tblPr firstRow="1" bandRow="1">
                <a:tableStyleId>{5C22544A-7EE6-4342-B048-85BDC9FD1C3A}</a:tableStyleId>
              </a:tblPr>
              <a:tblGrid>
                <a:gridCol w="4186808"/>
                <a:gridCol w="4186808"/>
              </a:tblGrid>
              <a:tr h="744262">
                <a:tc>
                  <a:txBody>
                    <a:bodyPr/>
                    <a:lstStyle/>
                    <a:p>
                      <a:pPr algn="ctr"/>
                      <a:r>
                        <a:rPr lang="it-IT" baseline="0" dirty="0" smtClean="0">
                          <a:solidFill>
                            <a:schemeClr val="bg1"/>
                          </a:solidFill>
                        </a:rPr>
                        <a:t>     NON MULTIMEDIALE </a:t>
                      </a:r>
                      <a:endParaRPr lang="it-IT" dirty="0">
                        <a:solidFill>
                          <a:schemeClr val="bg1"/>
                        </a:solidFill>
                      </a:endParaRPr>
                    </a:p>
                  </a:txBody>
                  <a:tcPr/>
                </a:tc>
                <a:tc>
                  <a:txBody>
                    <a:bodyPr/>
                    <a:lstStyle/>
                    <a:p>
                      <a:pPr algn="ctr"/>
                      <a:r>
                        <a:rPr lang="it-IT" dirty="0" smtClean="0"/>
                        <a:t>   MULTIMEDIALE</a:t>
                      </a:r>
                      <a:endParaRPr lang="it-IT" dirty="0"/>
                    </a:p>
                  </a:txBody>
                  <a:tcPr/>
                </a:tc>
              </a:tr>
              <a:tr h="773774">
                <a:tc>
                  <a:txBody>
                    <a:bodyPr/>
                    <a:lstStyle/>
                    <a:p>
                      <a:pPr algn="ctr"/>
                      <a:r>
                        <a:rPr lang="it-IT" dirty="0" smtClean="0"/>
                        <a:t>TELEFONO            </a:t>
                      </a:r>
                    </a:p>
                    <a:p>
                      <a:pPr algn="ctr"/>
                      <a:endParaRPr lang="it-IT" dirty="0"/>
                    </a:p>
                  </a:txBody>
                  <a:tcPr/>
                </a:tc>
                <a:tc>
                  <a:txBody>
                    <a:bodyPr/>
                    <a:lstStyle/>
                    <a:p>
                      <a:pPr algn="ctr"/>
                      <a:r>
                        <a:rPr lang="it-IT" dirty="0" smtClean="0"/>
                        <a:t>SMARTPHONE</a:t>
                      </a:r>
                      <a:endParaRPr lang="it-IT" dirty="0"/>
                    </a:p>
                  </a:txBody>
                  <a:tcPr/>
                </a:tc>
              </a:tr>
              <a:tr h="744262">
                <a:tc>
                  <a:txBody>
                    <a:bodyPr/>
                    <a:lstStyle/>
                    <a:p>
                      <a:pPr algn="ctr"/>
                      <a:r>
                        <a:rPr lang="it-IT" dirty="0" smtClean="0"/>
                        <a:t>QUADERNO</a:t>
                      </a:r>
                      <a:endParaRPr lang="it-IT" dirty="0"/>
                    </a:p>
                  </a:txBody>
                  <a:tcPr/>
                </a:tc>
                <a:tc>
                  <a:txBody>
                    <a:bodyPr/>
                    <a:lstStyle/>
                    <a:p>
                      <a:pPr algn="ctr"/>
                      <a:r>
                        <a:rPr lang="it-IT" dirty="0" smtClean="0"/>
                        <a:t>TABLET</a:t>
                      </a:r>
                      <a:endParaRPr lang="it-IT" dirty="0"/>
                    </a:p>
                  </a:txBody>
                  <a:tcPr/>
                </a:tc>
              </a:tr>
              <a:tr h="744262">
                <a:tc>
                  <a:txBody>
                    <a:bodyPr/>
                    <a:lstStyle/>
                    <a:p>
                      <a:pPr algn="ctr"/>
                      <a:r>
                        <a:rPr lang="it-IT" dirty="0" smtClean="0"/>
                        <a:t>SPECCHIO</a:t>
                      </a:r>
                      <a:endParaRPr lang="it-IT" dirty="0"/>
                    </a:p>
                  </a:txBody>
                  <a:tcPr/>
                </a:tc>
                <a:tc>
                  <a:txBody>
                    <a:bodyPr/>
                    <a:lstStyle/>
                    <a:p>
                      <a:pPr algn="ctr"/>
                      <a:r>
                        <a:rPr lang="it-IT" dirty="0" smtClean="0"/>
                        <a:t>COMPUTER</a:t>
                      </a:r>
                      <a:endParaRPr lang="it-IT" dirty="0"/>
                    </a:p>
                  </a:txBody>
                  <a:tcPr/>
                </a:tc>
              </a:tr>
              <a:tr h="744262">
                <a:tc>
                  <a:txBody>
                    <a:bodyPr/>
                    <a:lstStyle/>
                    <a:p>
                      <a:pPr algn="ctr"/>
                      <a:r>
                        <a:rPr lang="it-IT" dirty="0" smtClean="0"/>
                        <a:t>LAVAGNA</a:t>
                      </a:r>
                      <a:endParaRPr lang="it-IT" dirty="0"/>
                    </a:p>
                  </a:txBody>
                  <a:tcPr/>
                </a:tc>
                <a:tc>
                  <a:txBody>
                    <a:bodyPr/>
                    <a:lstStyle/>
                    <a:p>
                      <a:pPr algn="ctr"/>
                      <a:r>
                        <a:rPr lang="it-IT" dirty="0" smtClean="0"/>
                        <a:t>LIM</a:t>
                      </a:r>
                      <a:endParaRPr lang="it-IT" dirty="0"/>
                    </a:p>
                  </a:txBody>
                  <a:tcPr/>
                </a:tc>
              </a:tr>
            </a:tbl>
          </a:graphicData>
        </a:graphic>
      </p:graphicFrame>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486155" y="2708920"/>
            <a:ext cx="975361" cy="62701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461516" y="2708920"/>
            <a:ext cx="960907" cy="62701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8" name="Picture 4"/>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486155" y="3443901"/>
            <a:ext cx="968455" cy="6497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9" name="Picture 5"/>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4489140" y="3443901"/>
            <a:ext cx="960907" cy="63306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1" name="Picture 7"/>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454423" y="4234168"/>
            <a:ext cx="987948" cy="64609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2" name="Picture 8"/>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4461516" y="4232189"/>
            <a:ext cx="960907" cy="64807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3" name="Picture 9"/>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3405414" y="4980373"/>
            <a:ext cx="1015376" cy="64806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4" name="Picture 10"/>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4461516" y="4979464"/>
            <a:ext cx="960907" cy="65441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812958480"/>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Multimedialità e interattività</a:t>
            </a:r>
            <a:endParaRPr lang="it-IT" dirty="0"/>
          </a:p>
        </p:txBody>
      </p:sp>
      <p:sp>
        <p:nvSpPr>
          <p:cNvPr id="3" name="Segnaposto contenuto 2"/>
          <p:cNvSpPr>
            <a:spLocks noGrp="1"/>
          </p:cNvSpPr>
          <p:nvPr>
            <p:ph idx="1"/>
          </p:nvPr>
        </p:nvSpPr>
        <p:spPr/>
        <p:txBody>
          <a:bodyPr>
            <a:noAutofit/>
          </a:bodyPr>
          <a:lstStyle/>
          <a:p>
            <a:endParaRPr lang="it-IT" sz="1600" dirty="0" smtClean="0">
              <a:solidFill>
                <a:schemeClr val="tx1"/>
              </a:solidFill>
            </a:endParaRPr>
          </a:p>
          <a:p>
            <a:r>
              <a:rPr lang="it-IT" sz="1600" dirty="0" smtClean="0">
                <a:solidFill>
                  <a:schemeClr val="tx1"/>
                </a:solidFill>
              </a:rPr>
              <a:t>Talvolta </a:t>
            </a:r>
            <a:r>
              <a:rPr lang="it-IT" sz="1600" dirty="0">
                <a:solidFill>
                  <a:schemeClr val="tx1"/>
                </a:solidFill>
              </a:rPr>
              <a:t>la multimedialità viene erroneamente fatta coincidere con l'interattività. La confusione nasce dal fatto che spesso la multimedialità è affiancata dall'interattività: ad esempio, la citata enciclopedia multimediale sarà molto probabilmente anche interattiva, ovvero permetterà all'utente di interagire con essa (ovvero comunicare delle indicazioni al programma che gestisce l'enciclopedia, tramite il mouse o la tastiera, e ricevere da esso delle risposte sul monitor); in questo modo, l'utente potrà "dire" all'enciclopedia se di un certo </a:t>
            </a:r>
            <a:r>
              <a:rPr lang="it-IT" sz="1600" dirty="0" smtClean="0">
                <a:solidFill>
                  <a:schemeClr val="tx1"/>
                </a:solidFill>
              </a:rPr>
              <a:t>argomento</a:t>
            </a:r>
            <a:r>
              <a:rPr lang="it-IT" sz="1600" dirty="0">
                <a:solidFill>
                  <a:schemeClr val="tx1"/>
                </a:solidFill>
              </a:rPr>
              <a:t> vuole la definizione testuale, oppure vuole vedere i filmati associati, o le foto, o ascoltare l'audio, ecc</a:t>
            </a:r>
            <a:r>
              <a:rPr lang="it-IT" sz="1600" dirty="0" smtClean="0">
                <a:solidFill>
                  <a:schemeClr val="tx1"/>
                </a:solidFill>
              </a:rPr>
              <a:t>.</a:t>
            </a:r>
          </a:p>
          <a:p>
            <a:endParaRPr lang="it-IT" sz="1600" dirty="0">
              <a:solidFill>
                <a:schemeClr val="tx1"/>
              </a:solidFill>
            </a:endParaRPr>
          </a:p>
          <a:p>
            <a:r>
              <a:rPr lang="it-IT" sz="1600" dirty="0"/>
              <a:t/>
            </a:r>
            <a:br>
              <a:rPr lang="it-IT" sz="1600" dirty="0"/>
            </a:br>
            <a:r>
              <a:rPr lang="it-IT" sz="1600" dirty="0">
                <a:solidFill>
                  <a:schemeClr val="tx1"/>
                </a:solidFill>
              </a:rPr>
              <a:t>Del resto la progressiva sovrapposizione tra multimedialità e interattività rientra nel processo di convergenza che i nuovi media digitali portano con sé: una sempre maggior emulazione e simulazione dell'interazione comunicativa tra individui. In senso proprio si può quindi parlare di multimedialità interattiva solo laddove vi sia un sistema che stabilisce con il suo utente una relazione simile al dialogo prototipico - come studiato dal campo disciplinare denominato HCI, Human Computer Interaction (Interazione uomo-computer).</a:t>
            </a:r>
          </a:p>
          <a:p>
            <a:r>
              <a:rPr lang="it-IT" sz="1600" dirty="0"/>
              <a:t/>
            </a:r>
            <a:br>
              <a:rPr lang="it-IT" sz="1600" dirty="0"/>
            </a:br>
            <a:endParaRPr lang="it-IT" sz="1600" dirty="0"/>
          </a:p>
        </p:txBody>
      </p:sp>
    </p:spTree>
    <p:extLst>
      <p:ext uri="{BB962C8B-B14F-4D97-AF65-F5344CB8AC3E}">
        <p14:creationId xmlns:p14="http://schemas.microsoft.com/office/powerpoint/2010/main" val="630977663"/>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l="-21000" r="-21000"/>
          </a:stretch>
        </a:blipFill>
        <a:effectLst/>
      </p:bgPr>
    </p:bg>
    <p:spTree>
      <p:nvGrpSpPr>
        <p:cNvPr id="1" name=""/>
        <p:cNvGrpSpPr/>
        <p:nvPr/>
      </p:nvGrpSpPr>
      <p:grpSpPr>
        <a:xfrm>
          <a:off x="0" y="0"/>
          <a:ext cx="0" cy="0"/>
          <a:chOff x="0" y="0"/>
          <a:chExt cx="0" cy="0"/>
        </a:xfrm>
      </p:grpSpPr>
      <p:sp>
        <p:nvSpPr>
          <p:cNvPr id="2" name="Titolo 1"/>
          <p:cNvSpPr>
            <a:spLocks noGrp="1"/>
          </p:cNvSpPr>
          <p:nvPr>
            <p:ph type="title"/>
          </p:nvPr>
        </p:nvSpPr>
        <p:spPr>
          <a:xfrm>
            <a:off x="251520" y="1268760"/>
            <a:ext cx="8517632" cy="2752328"/>
          </a:xfrm>
        </p:spPr>
        <p:txBody>
          <a:bodyPr/>
          <a:lstStyle/>
          <a:p>
            <a:r>
              <a:rPr lang="it-IT" sz="6600" b="1" dirty="0" smtClean="0"/>
              <a:t>REALIZZATO DA:</a:t>
            </a:r>
            <a:br>
              <a:rPr lang="it-IT" sz="6600" b="1" dirty="0" smtClean="0"/>
            </a:br>
            <a:r>
              <a:rPr lang="it-IT" sz="6600" b="1" dirty="0" smtClean="0"/>
              <a:t>Michele Urso 3at</a:t>
            </a:r>
            <a:endParaRPr lang="it-IT" sz="6600" b="1" dirty="0"/>
          </a:p>
        </p:txBody>
      </p:sp>
    </p:spTree>
    <p:extLst>
      <p:ext uri="{BB962C8B-B14F-4D97-AF65-F5344CB8AC3E}">
        <p14:creationId xmlns:p14="http://schemas.microsoft.com/office/powerpoint/2010/main" val="2468160921"/>
      </p:ext>
    </p:extLst>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xecutive">
  <a:themeElements>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Executi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xecutiv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Executive</Template>
  <TotalTime>94</TotalTime>
  <Words>400</Words>
  <Application>Microsoft Office PowerPoint</Application>
  <PresentationFormat>Presentazione su schermo (4:3)</PresentationFormat>
  <Paragraphs>54</Paragraphs>
  <Slides>8</Slides>
  <Notes>1</Notes>
  <HiddenSlides>0</HiddenSlides>
  <MMClips>0</MMClips>
  <ScaleCrop>false</ScaleCrop>
  <HeadingPairs>
    <vt:vector size="4" baseType="variant">
      <vt:variant>
        <vt:lpstr>Tema</vt:lpstr>
      </vt:variant>
      <vt:variant>
        <vt:i4>1</vt:i4>
      </vt:variant>
      <vt:variant>
        <vt:lpstr>Titoli diapositive</vt:lpstr>
      </vt:variant>
      <vt:variant>
        <vt:i4>8</vt:i4>
      </vt:variant>
    </vt:vector>
  </HeadingPairs>
  <TitlesOfParts>
    <vt:vector size="9" baseType="lpstr">
      <vt:lpstr>Executive</vt:lpstr>
      <vt:lpstr>Multimedialità</vt:lpstr>
      <vt:lpstr>Che cosa si intende per multimedialità? </vt:lpstr>
      <vt:lpstr>Come si può insegnare</vt:lpstr>
      <vt:lpstr>Contenuti multimediali</vt:lpstr>
      <vt:lpstr>Oggetti multimediali</vt:lpstr>
      <vt:lpstr>MULTIMEDIALE E NON</vt:lpstr>
      <vt:lpstr>Multimedialità e interattività</vt:lpstr>
      <vt:lpstr>REALIZZATO DA: Michele Urso 3at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Multimedialità</dc:title>
  <dc:creator>MY PC</dc:creator>
  <cp:lastModifiedBy>MY PC</cp:lastModifiedBy>
  <cp:revision>7</cp:revision>
  <dcterms:created xsi:type="dcterms:W3CDTF">2018-06-08T15:55:54Z</dcterms:created>
  <dcterms:modified xsi:type="dcterms:W3CDTF">2018-06-08T17:35:08Z</dcterms:modified>
</cp:coreProperties>
</file>