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handoutMasterIdLst>
    <p:handoutMasterId r:id="rId28"/>
  </p:handoutMasterIdLst>
  <p:sldIdLst>
    <p:sldId id="271" r:id="rId2"/>
    <p:sldId id="256" r:id="rId3"/>
    <p:sldId id="259" r:id="rId4"/>
    <p:sldId id="273" r:id="rId5"/>
    <p:sldId id="272" r:id="rId6"/>
    <p:sldId id="287" r:id="rId7"/>
    <p:sldId id="275" r:id="rId8"/>
    <p:sldId id="276" r:id="rId9"/>
    <p:sldId id="283" r:id="rId10"/>
    <p:sldId id="277" r:id="rId11"/>
    <p:sldId id="278" r:id="rId12"/>
    <p:sldId id="279" r:id="rId13"/>
    <p:sldId id="282" r:id="rId14"/>
    <p:sldId id="281" r:id="rId15"/>
    <p:sldId id="280" r:id="rId16"/>
    <p:sldId id="274" r:id="rId17"/>
    <p:sldId id="284" r:id="rId18"/>
    <p:sldId id="285" r:id="rId19"/>
    <p:sldId id="293" r:id="rId20"/>
    <p:sldId id="286" r:id="rId21"/>
    <p:sldId id="289" r:id="rId22"/>
    <p:sldId id="288" r:id="rId23"/>
    <p:sldId id="295" r:id="rId24"/>
    <p:sldId id="291" r:id="rId25"/>
    <p:sldId id="290" r:id="rId26"/>
    <p:sldId id="292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_PC" initials="B" lastIdx="1" clrIdx="0">
    <p:extLst>
      <p:ext uri="{19B8F6BF-5375-455C-9EA6-DF929625EA0E}">
        <p15:presenceInfo xmlns:p15="http://schemas.microsoft.com/office/powerpoint/2012/main" xmlns="" userId="B_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1B0B"/>
    <a:srgbClr val="88520A"/>
    <a:srgbClr val="B5072C"/>
    <a:srgbClr val="AF6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382" autoAdjust="0"/>
  </p:normalViewPr>
  <p:slideViewPr>
    <p:cSldViewPr>
      <p:cViewPr>
        <p:scale>
          <a:sx n="52" d="100"/>
          <a:sy n="52" d="100"/>
        </p:scale>
        <p:origin x="-192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20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D82D0EF-46CD-4BD6-9E9A-CD7FDC96AD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0104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43982-A852-44F8-8B9E-6DECC7515E2C}" type="datetimeFigureOut">
              <a:rPr lang="ru-RU" altLang="ru-RU" smtClean="0"/>
              <a:pPr>
                <a:defRPr/>
              </a:pPr>
              <a:t>13.04.2020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109B-42ED-4202-8F13-D018194215F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463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640EF-E189-43E8-915A-9416D34FF179}" type="datetimeFigureOut">
              <a:rPr lang="ru-RU" altLang="ru-RU" smtClean="0"/>
              <a:pPr>
                <a:defRPr/>
              </a:pPr>
              <a:t>13.04.2020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AE6A-8BD6-4113-8387-8F7139D324D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2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BCEF2-0657-43D1-A9A9-6C7F41B5B7DB}" type="datetimeFigureOut">
              <a:rPr lang="ru-RU" altLang="ru-RU" smtClean="0"/>
              <a:pPr>
                <a:defRPr/>
              </a:pPr>
              <a:t>13.04.2020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12A5-A730-4AAE-9A1C-252772BA97B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84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3E5DB-36F2-4015-ABCB-69698CC525A4}" type="datetimeFigureOut">
              <a:rPr lang="ru-RU" altLang="ru-RU" smtClean="0"/>
              <a:pPr>
                <a:defRPr/>
              </a:pPr>
              <a:t>13.04.2020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365-8C4F-4D86-ADDF-BDE53E7C1C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0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0693F5-A9E9-4A63-A649-018BFCB4A4BB}" type="datetimeFigureOut">
              <a:rPr lang="ru-RU" altLang="ru-RU" smtClean="0"/>
              <a:pPr>
                <a:defRPr/>
              </a:pPr>
              <a:t>13.04.2020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4796-E207-4390-9DEF-C39F7752EB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3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B1819-A15B-4674-B8E9-B410F333C216}" type="datetimeFigureOut">
              <a:rPr lang="ru-RU" altLang="ru-RU" smtClean="0"/>
              <a:pPr>
                <a:defRPr/>
              </a:pPr>
              <a:t>13.04.2020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1094-A85E-4DAC-BB8A-1D9B60E0FB3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248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AC4D8-F33C-4C22-97CE-AF2E30F6EA7F}" type="datetimeFigureOut">
              <a:rPr lang="ru-RU" altLang="ru-RU" smtClean="0"/>
              <a:pPr>
                <a:defRPr/>
              </a:pPr>
              <a:t>13.04.2020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D6DD-85D4-4077-A255-4117307DE0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7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AF079-2CDB-45DF-8B2B-1E5DDBFAFCD2}" type="datetimeFigureOut">
              <a:rPr lang="ru-RU" altLang="ru-RU" smtClean="0"/>
              <a:pPr>
                <a:defRPr/>
              </a:pPr>
              <a:t>13.04.2020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CAA8-127E-4B48-AC19-2D1A2C3EB38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64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CB2CC-A956-4416-9515-79B801A27B86}" type="datetimeFigureOut">
              <a:rPr lang="ru-RU" altLang="ru-RU" smtClean="0"/>
              <a:pPr>
                <a:defRPr/>
              </a:pPr>
              <a:t>13.04.2020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1367-9344-4BD6-B2B3-0343D42469A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5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3A9AB-30FE-4A51-A7E8-579EEC2A9B60}" type="datetimeFigureOut">
              <a:rPr lang="ru-RU" altLang="ru-RU" smtClean="0"/>
              <a:pPr>
                <a:defRPr/>
              </a:pPr>
              <a:t>13.04.2020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5758-2B36-4255-A5EC-D5CC0388F17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3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BFCE2-6037-48F0-AC3D-A042142314D8}" type="datetimeFigureOut">
              <a:rPr lang="ru-RU" altLang="ru-RU" smtClean="0"/>
              <a:pPr>
                <a:defRPr/>
              </a:pPr>
              <a:t>13.04.2020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00C3-8CFD-4D5A-BC3D-F4AD46D00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52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1609D6-4C53-4702-9C45-3A3C36D5D50F}" type="datetimeFigureOut">
              <a:rPr lang="ru-RU" altLang="ru-RU" smtClean="0"/>
              <a:pPr>
                <a:defRPr/>
              </a:pPr>
              <a:t>13.04.2020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65E4A-ECD8-499F-B8ED-A8A259AD16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349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3" y="0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097" y="168574"/>
            <a:ext cx="7477594" cy="560819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60648"/>
            <a:ext cx="7034084" cy="4809630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586794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Военно-Морской Флот  </a:t>
            </a:r>
            <a:r>
              <a:rPr lang="ru-RU" sz="1800" b="1" dirty="0"/>
              <a:t>обеспечивал перегруппировки войск фронта, высаживал на фланги и в тыл противника тактические десанты </a:t>
            </a:r>
            <a:r>
              <a:rPr lang="ru-RU" sz="1800" b="1" dirty="0" smtClean="0"/>
              <a:t>и вел бои с вражескими кораблями.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80318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35" y="865523"/>
            <a:ext cx="7881880" cy="518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37" y="934579"/>
            <a:ext cx="7878276" cy="50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687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184" y="332656"/>
            <a:ext cx="7071657" cy="4684973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586794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Летчицы наравне с мужчинами совершали боевые вылеты и сбивали вражеские самолеты.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3025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380" y="404664"/>
            <a:ext cx="6549075" cy="4911806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661247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Женщины-воины </a:t>
            </a:r>
            <a:r>
              <a:rPr lang="ru-RU" sz="1800" b="1" dirty="0"/>
              <a:t>с честью выполнили свой долг во всех родах войск. За время Войны орденами и медалями были награждены около 150 тысяч женщин-воинов Красной Армии, более 90 женщинам присвоено звание Героя Советского Союза.</a:t>
            </a:r>
            <a:r>
              <a:rPr lang="ru-RU" sz="1800" b="1" dirty="0" smtClean="0"/>
              <a:t>  </a:t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6826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001" y="260648"/>
            <a:ext cx="6633936" cy="4958116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661247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Откуда </a:t>
            </a:r>
            <a:r>
              <a:rPr lang="ru-RU" sz="1800" b="1" dirty="0"/>
              <a:t>у этих, порой хрупких, созданий хватало сил вытаскивать под огнем противника десятки раненых, каждый из которых был гораздо тяжелее самого </a:t>
            </a:r>
            <a:r>
              <a:rPr lang="ru-RU" sz="1800" b="1" dirty="0" smtClean="0"/>
              <a:t>санинструктора.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6262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36" y="820672"/>
            <a:ext cx="7424090" cy="523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928687"/>
            <a:ext cx="7620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1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34" y="988884"/>
            <a:ext cx="8168282" cy="50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8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061" y="383667"/>
            <a:ext cx="6972860" cy="4485873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230649"/>
            <a:ext cx="6774815" cy="129469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Пусть </a:t>
            </a:r>
            <a:r>
              <a:rPr lang="ru-RU" sz="1800" b="1" dirty="0"/>
              <a:t>знают фашисты, кто с нами знаком,</a:t>
            </a:r>
            <a:br>
              <a:rPr lang="ru-RU" sz="1800" b="1" dirty="0"/>
            </a:br>
            <a:r>
              <a:rPr lang="ru-RU" sz="1800" b="1" dirty="0"/>
              <a:t>Танкисты не любят шутить с огоньком.</a:t>
            </a:r>
            <a:br>
              <a:rPr lang="ru-RU" sz="1800" b="1" dirty="0"/>
            </a:br>
            <a:r>
              <a:rPr lang="ru-RU" sz="1800" b="1" dirty="0"/>
              <a:t>От наших орудий, от пуль и огня</a:t>
            </a:r>
            <a:br>
              <a:rPr lang="ru-RU" sz="1800" b="1" dirty="0"/>
            </a:br>
            <a:r>
              <a:rPr lang="ru-RU" sz="1800" b="1" dirty="0"/>
              <a:t>Врага не спасает стальная броня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93917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33413" y="620713"/>
            <a:ext cx="8510587" cy="5616575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 b="1" dirty="0" smtClean="0">
              <a:solidFill>
                <a:srgbClr val="E71B0B"/>
              </a:solidFill>
              <a:effectLst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solidFill>
                  <a:srgbClr val="E71B0B"/>
                </a:solidFill>
                <a:effectLst/>
              </a:rPr>
              <a:t>Цель:    Дать понятие детям о Великой Отечественной войне, о героизме солдат,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b="1" dirty="0">
                <a:solidFill>
                  <a:srgbClr val="E71B0B"/>
                </a:solidFill>
              </a:rPr>
              <a:t> </a:t>
            </a:r>
            <a:r>
              <a:rPr lang="ru-RU" altLang="ru-RU" sz="1600" b="1" dirty="0" smtClean="0">
                <a:solidFill>
                  <a:srgbClr val="E71B0B"/>
                </a:solidFill>
              </a:rPr>
              <a:t>              </a:t>
            </a:r>
            <a:r>
              <a:rPr lang="ru-RU" altLang="ru-RU" sz="1600" b="1" dirty="0" smtClean="0">
                <a:solidFill>
                  <a:srgbClr val="E71B0B"/>
                </a:solidFill>
                <a:effectLst/>
              </a:rPr>
              <a:t>о подвиге простого народа в войне.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effectLst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solidFill>
                  <a:srgbClr val="E71B0B"/>
                </a:solidFill>
                <a:effectLst/>
              </a:rPr>
              <a:t>Задачи: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effectLst/>
              </a:rPr>
              <a:t>	</a:t>
            </a:r>
            <a:r>
              <a:rPr lang="ru-RU" altLang="ru-RU" sz="1400" b="1" dirty="0">
                <a:solidFill>
                  <a:srgbClr val="000000"/>
                </a:solidFill>
              </a:rPr>
              <a:t>1</a:t>
            </a:r>
            <a:r>
              <a:rPr lang="ru-RU" altLang="ru-RU" sz="1600" b="1" dirty="0" smtClean="0">
                <a:solidFill>
                  <a:srgbClr val="000000"/>
                </a:solidFill>
                <a:effectLst/>
              </a:rPr>
              <a:t>.</a:t>
            </a:r>
            <a:r>
              <a:rPr lang="ru-RU" sz="1600" b="1" dirty="0" smtClean="0"/>
              <a:t> Дать наглядное представление о войне 1941-1945гг через доступные средства для                      данного возраста- через фото тех времен, репродукции на данную тему и патриотическую песню;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600" b="1" dirty="0" smtClean="0"/>
              <a:t>               2.</a:t>
            </a:r>
            <a:r>
              <a:rPr lang="ru-RU" sz="1600" b="1" dirty="0"/>
              <a:t> Воспитать у ребенка начальные представления о патриотизме и уважение к героям Великой Отечественной войны</a:t>
            </a:r>
            <a:r>
              <a:rPr lang="ru-RU" sz="1600" b="1" dirty="0" smtClean="0"/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</a:t>
            </a:r>
            <a:r>
              <a:rPr lang="ru-RU" sz="1600" b="1" dirty="0" smtClean="0"/>
              <a:t>3. Воспитывать чувство гордости за свой народ, за то, что все, как один, встали на защиту своей Родины, а также освободили всю Европу от фашизма  и дошли до Берлина.</a:t>
            </a:r>
            <a:endParaRPr lang="ru-RU" sz="1600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 b="1" dirty="0" smtClean="0">
              <a:solidFill>
                <a:srgbClr val="E71B0B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" y="122204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09" y="811727"/>
            <a:ext cx="7151532" cy="53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6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447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33692"/>
            <a:ext cx="6248517" cy="4911334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661247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Бои вели не только регулярные войска, но и партизаны в тылу врага. </a:t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92877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04664"/>
            <a:ext cx="7147768" cy="4733621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661247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В </a:t>
            </a:r>
            <a:r>
              <a:rPr lang="ru-RU" sz="1800" b="1" dirty="0"/>
              <a:t>День Победы утром </a:t>
            </a:r>
            <a:r>
              <a:rPr lang="ru-RU" sz="1800" b="1" dirty="0" smtClean="0"/>
              <a:t>рано выйди </a:t>
            </a:r>
            <a:r>
              <a:rPr lang="ru-RU" sz="1800" b="1" dirty="0"/>
              <a:t>в город, погляди:</a:t>
            </a:r>
            <a:br>
              <a:rPr lang="ru-RU" sz="1800" b="1" dirty="0"/>
            </a:br>
            <a:r>
              <a:rPr lang="ru-RU" sz="1800" b="1" dirty="0"/>
              <a:t>Вот шагают </a:t>
            </a:r>
            <a:r>
              <a:rPr lang="ru-RU" sz="1800" b="1" dirty="0" smtClean="0"/>
              <a:t>ветераны с </a:t>
            </a:r>
            <a:r>
              <a:rPr lang="ru-RU" sz="1800" b="1" dirty="0"/>
              <a:t>орденами на груди.</a:t>
            </a:r>
          </a:p>
        </p:txBody>
      </p:sp>
    </p:spTree>
    <p:extLst>
      <p:ext uri="{BB962C8B-B14F-4D97-AF65-F5344CB8AC3E}">
        <p14:creationId xmlns:p14="http://schemas.microsoft.com/office/powerpoint/2010/main" val="360793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4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629" y="526302"/>
            <a:ext cx="6667308" cy="4679022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661247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Освобождение очередного города советскими войсками радостно приветствовалось местными жителями.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2227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34" y="260648"/>
            <a:ext cx="7365596" cy="4173838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661247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Марш Победы в честь окончания Великой Отечественной войны</a:t>
            </a:r>
          </a:p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 на Красной площади в Москве 24 июня 1945 г.</a:t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0991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079" y="332656"/>
            <a:ext cx="6558791" cy="4919094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661247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Вечный огонь горит в честь защитников Родины.</a:t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62846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51" y="332656"/>
            <a:ext cx="7360070" cy="4914904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661247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 Памятник на Мамаевом кургане в г.  Волгограде.</a:t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6620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717"/>
            <a:ext cx="9144000" cy="69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27" y="1091606"/>
            <a:ext cx="3846154" cy="5668868"/>
          </a:xfrm>
          <a:prstGeom prst="rect">
            <a:avLst/>
          </a:prstGeom>
        </p:spPr>
      </p:pic>
      <p:sp>
        <p:nvSpPr>
          <p:cNvPr id="7" name="Заголовок 10"/>
          <p:cNvSpPr txBox="1">
            <a:spLocks/>
          </p:cNvSpPr>
          <p:nvPr/>
        </p:nvSpPr>
        <p:spPr>
          <a:xfrm>
            <a:off x="5076056" y="1340768"/>
            <a:ext cx="3600400" cy="456123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sz="1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ru-RU" sz="1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ru-RU" sz="1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«</a:t>
            </a:r>
            <a:r>
              <a:rPr lang="ru-RU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Родина-мать зовёт</a:t>
            </a:r>
            <a:r>
              <a:rPr lang="ru-RU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!</a:t>
            </a:r>
          </a:p>
          <a:p>
            <a:pPr algn="ctr" fontAlgn="auto">
              <a:spcAft>
                <a:spcPts val="0"/>
              </a:spcAft>
            </a:pPr>
            <a:endParaRPr lang="ru-RU" sz="20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Всё для фронта, всё для победы</a:t>
            </a:r>
            <a:r>
              <a:rPr lang="ru-RU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!»,</a:t>
            </a:r>
          </a:p>
          <a:p>
            <a:pPr algn="ctr" fontAlgn="auto">
              <a:spcAft>
                <a:spcPts val="0"/>
              </a:spcAft>
            </a:pPr>
            <a:endParaRPr lang="ru-RU" sz="18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1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- так звучали призывы военных лет, и для каждого человека не было священнее задачи, чем отдавать все силы на исполнение этих </a:t>
            </a:r>
            <a:r>
              <a:rPr lang="ru-RU" sz="1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призывов.</a:t>
            </a:r>
            <a:endParaRPr lang="ru-RU" sz="1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138" y="260648"/>
            <a:ext cx="6630799" cy="4783255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194266" y="5151226"/>
            <a:ext cx="6696744" cy="151813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В первые годы войны мирное население эвакуировалось в глубь страны подальше от войны, бросая свои насиженные места, где жили, работали на нужды войны, совершая свой подвиг во имя победы.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9091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266" y="581183"/>
            <a:ext cx="6734829" cy="4201189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194266" y="5151226"/>
            <a:ext cx="6696744" cy="151813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/>
              <a:t>Вставай, народ!</a:t>
            </a:r>
            <a:br>
              <a:rPr lang="ru-RU" sz="1800" b="1" dirty="0"/>
            </a:br>
            <a:r>
              <a:rPr lang="ru-RU" sz="1800" b="1" dirty="0"/>
              <a:t>Услышав клич </a:t>
            </a:r>
            <a:r>
              <a:rPr lang="ru-RU" sz="1800" b="1" dirty="0" smtClean="0"/>
              <a:t>Земли, на </a:t>
            </a:r>
            <a:r>
              <a:rPr lang="ru-RU" sz="1800" b="1" dirty="0"/>
              <a:t>фронт солдаты Родины </a:t>
            </a:r>
            <a:r>
              <a:rPr lang="ru-RU" sz="1800" b="1" dirty="0" smtClean="0"/>
              <a:t>ушли. Отважно </a:t>
            </a:r>
            <a:r>
              <a:rPr lang="ru-RU" sz="1800" b="1" dirty="0"/>
              <a:t>шли солдаты в </a:t>
            </a:r>
            <a:r>
              <a:rPr lang="ru-RU" sz="1800" b="1" dirty="0" smtClean="0"/>
              <a:t>бой за </a:t>
            </a:r>
            <a:r>
              <a:rPr lang="ru-RU" sz="1800" b="1" dirty="0"/>
              <a:t>каждый город и за нас с тобой!</a:t>
            </a:r>
            <a:br>
              <a:rPr lang="ru-RU" sz="1800" b="1" dirty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5249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148" y="879381"/>
            <a:ext cx="7072654" cy="513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6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14" y="908720"/>
            <a:ext cx="7308134" cy="51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9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45" y="323460"/>
            <a:ext cx="7746639" cy="4545965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213309" y="5245996"/>
            <a:ext cx="6696744" cy="106332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1941 г. Ожесточенные бои при обороне Севастополя. </a:t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5804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21" y="794441"/>
            <a:ext cx="7556107" cy="4452519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547199"/>
            <a:ext cx="6696744" cy="151813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Когда </a:t>
            </a:r>
            <a:r>
              <a:rPr lang="ru-RU" sz="1800" b="1" dirty="0"/>
              <a:t>враг наступал, то наши воины стояли насмерть, защищая свою землю, они сражались за каждую пядь русской </a:t>
            </a:r>
            <a:r>
              <a:rPr lang="ru-RU" sz="1800" b="1" dirty="0" smtClean="0"/>
              <a:t>земли.</a:t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2320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300</Words>
  <Application>Microsoft Office PowerPoint</Application>
  <PresentationFormat>Экран (4:3)</PresentationFormat>
  <Paragraphs>34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соловьёв</dc:creator>
  <cp:lastModifiedBy>Пользователь</cp:lastModifiedBy>
  <cp:revision>95</cp:revision>
  <dcterms:created xsi:type="dcterms:W3CDTF">2014-11-30T07:44:24Z</dcterms:created>
  <dcterms:modified xsi:type="dcterms:W3CDTF">2020-04-13T07:52:22Z</dcterms:modified>
</cp:coreProperties>
</file>