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9" r:id="rId6"/>
    <p:sldId id="277" r:id="rId7"/>
    <p:sldId id="278" r:id="rId8"/>
    <p:sldId id="260" r:id="rId9"/>
    <p:sldId id="261" r:id="rId10"/>
    <p:sldId id="262" r:id="rId11"/>
    <p:sldId id="263" r:id="rId12"/>
    <p:sldId id="291" r:id="rId13"/>
    <p:sldId id="280" r:id="rId14"/>
    <p:sldId id="274" r:id="rId15"/>
    <p:sldId id="283" r:id="rId16"/>
    <p:sldId id="282" r:id="rId17"/>
    <p:sldId id="285" r:id="rId18"/>
    <p:sldId id="284" r:id="rId19"/>
    <p:sldId id="275" r:id="rId20"/>
    <p:sldId id="264" r:id="rId21"/>
    <p:sldId id="289" r:id="rId22"/>
    <p:sldId id="290" r:id="rId23"/>
    <p:sldId id="293" r:id="rId24"/>
    <p:sldId id="294" r:id="rId25"/>
    <p:sldId id="287" r:id="rId26"/>
    <p:sldId id="265" r:id="rId27"/>
    <p:sldId id="292" r:id="rId28"/>
    <p:sldId id="267" r:id="rId29"/>
    <p:sldId id="276" r:id="rId30"/>
    <p:sldId id="268" r:id="rId31"/>
    <p:sldId id="29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9300A3-B6A5-488E-87EF-0860DE47DF5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hyperlink" Target="../&#1042;&#1080;&#1076;&#1080;&#1086;&#1082;&#1083;&#1080;&#1087;&#1099;/&#1052;&#1091;&#1079;.&#1082;&#1083;&#1080;&#1087;.%20&#1042;&#1086;&#1081;&#1085;&#1072;.ex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0139" y="260648"/>
            <a:ext cx="5540488" cy="1944216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5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Георгиевская ленточка</a:t>
            </a:r>
            <a:endParaRPr lang="ru-RU" sz="85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14"/>
            <a:ext cx="4304090" cy="3453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9689"/>
            <a:ext cx="3462635" cy="2783958"/>
          </a:xfrm>
          <a:prstGeom prst="rect">
            <a:avLst/>
          </a:prstGeom>
        </p:spPr>
      </p:pic>
      <p:pic>
        <p:nvPicPr>
          <p:cNvPr id="205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93296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620650"/>
            <a:ext cx="5040560" cy="56230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Прижилась Георгиевская ленточка и в современной Российской Федерации, украсив собой "Орден Святого Георгия" - высшую награду современной России за проявленное мужество в борьбе с внешним противником.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312368" cy="53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0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32403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Новая жизнь ленточки началась в 2005 году. Тогда было положено начало проведению ежегодных акций по раздаче георгиевских ленточек, приуроченных к празднованию годовщины победы над фашистской Германией. Миллионы людей во многих странах мира в период с 24 апреля по 12 мая носят на груди Георгиевские ленточки, отдавая дань памяти мужеству солдат и офицеров, павших на полях той войны.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29000"/>
            <a:ext cx="662473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496944" cy="4896544"/>
          </a:xfrm>
        </p:spPr>
      </p:pic>
    </p:spTree>
    <p:extLst>
      <p:ext uri="{BB962C8B-B14F-4D97-AF65-F5344CB8AC3E}">
        <p14:creationId xmlns:p14="http://schemas.microsoft.com/office/powerpoint/2010/main" val="2041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83675" cy="6036910"/>
          </a:xfrm>
        </p:spPr>
      </p:pic>
    </p:spTree>
    <p:extLst>
      <p:ext uri="{BB962C8B-B14F-4D97-AF65-F5344CB8AC3E}">
        <p14:creationId xmlns:p14="http://schemas.microsoft.com/office/powerpoint/2010/main" val="25410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24936" cy="5976664"/>
          </a:xfrm>
        </p:spPr>
      </p:pic>
    </p:spTree>
    <p:extLst>
      <p:ext uri="{BB962C8B-B14F-4D97-AF65-F5344CB8AC3E}">
        <p14:creationId xmlns:p14="http://schemas.microsoft.com/office/powerpoint/2010/main" val="5470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640960" cy="6192688"/>
          </a:xfrm>
        </p:spPr>
      </p:pic>
    </p:spTree>
    <p:extLst>
      <p:ext uri="{BB962C8B-B14F-4D97-AF65-F5344CB8AC3E}">
        <p14:creationId xmlns:p14="http://schemas.microsoft.com/office/powerpoint/2010/main" val="37531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457227" cy="5454911"/>
          </a:xfrm>
        </p:spPr>
      </p:pic>
    </p:spTree>
    <p:extLst>
      <p:ext uri="{BB962C8B-B14F-4D97-AF65-F5344CB8AC3E}">
        <p14:creationId xmlns:p14="http://schemas.microsoft.com/office/powerpoint/2010/main" val="42037902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6076871"/>
          </a:xfrm>
        </p:spPr>
      </p:pic>
    </p:spTree>
    <p:extLst>
      <p:ext uri="{BB962C8B-B14F-4D97-AF65-F5344CB8AC3E}">
        <p14:creationId xmlns:p14="http://schemas.microsoft.com/office/powerpoint/2010/main" val="334572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2" y="738228"/>
            <a:ext cx="4359239" cy="52802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104456" cy="51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9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136904" cy="5544616"/>
          </a:xfrm>
        </p:spPr>
      </p:pic>
    </p:spTree>
    <p:extLst>
      <p:ext uri="{BB962C8B-B14F-4D97-AF65-F5344CB8AC3E}">
        <p14:creationId xmlns:p14="http://schemas.microsoft.com/office/powerpoint/2010/main" val="29259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992888" cy="399362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i="1" dirty="0">
                <a:solidFill>
                  <a:schemeClr val="tx1"/>
                </a:solidFill>
              </a:rPr>
              <a:t>Георгиевская лента давно уже превратилась в символ отваги, мужества и героизма. </a:t>
            </a:r>
            <a:endParaRPr lang="en-US" sz="3200" i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sz="3200" i="1" dirty="0" smtClean="0">
                <a:solidFill>
                  <a:schemeClr val="tx1"/>
                </a:solidFill>
              </a:rPr>
              <a:t>Чёрный </a:t>
            </a:r>
            <a:r>
              <a:rPr lang="ru-RU" sz="3200" i="1" dirty="0">
                <a:solidFill>
                  <a:schemeClr val="tx1"/>
                </a:solidFill>
              </a:rPr>
              <a:t>и жёлто-оранжевый цвета 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>
                <a:solidFill>
                  <a:schemeClr val="tx1"/>
                </a:solidFill>
              </a:rPr>
              <a:t>ленты, символизирующие "дым и пламя", а по другой версии - "смерть и воскрешение", остались неизменны, несмотря на череду войн и революций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038671"/>
              </p:ext>
            </p:extLst>
          </p:nvPr>
        </p:nvGraphicFramePr>
        <p:xfrm>
          <a:off x="-14288" y="4653135"/>
          <a:ext cx="8762752" cy="220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orelDRAW" r:id="rId3" imgW="4836240" imgH="2093040" progId="CorelDRAW.Graphic.13">
                  <p:embed/>
                </p:oleObj>
              </mc:Choice>
              <mc:Fallback>
                <p:oleObj name="CorelDRAW" r:id="rId3" imgW="4836240" imgH="2093040" progId="CorelDRAW.Graphic.1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653135"/>
                        <a:ext cx="8762752" cy="220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65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9144000" cy="682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72400" cy="6309320"/>
          </a:xfrm>
        </p:spPr>
      </p:pic>
    </p:spTree>
    <p:extLst>
      <p:ext uri="{BB962C8B-B14F-4D97-AF65-F5344CB8AC3E}">
        <p14:creationId xmlns:p14="http://schemas.microsoft.com/office/powerpoint/2010/main" val="9110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6361582" cy="5865379"/>
          </a:xfrm>
        </p:spPr>
      </p:pic>
    </p:spTree>
    <p:extLst>
      <p:ext uri="{BB962C8B-B14F-4D97-AF65-F5344CB8AC3E}">
        <p14:creationId xmlns:p14="http://schemas.microsoft.com/office/powerpoint/2010/main" val="35001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488832" cy="5715996"/>
          </a:xfrm>
        </p:spPr>
      </p:pic>
    </p:spTree>
    <p:extLst>
      <p:ext uri="{BB962C8B-B14F-4D97-AF65-F5344CB8AC3E}">
        <p14:creationId xmlns:p14="http://schemas.microsoft.com/office/powerpoint/2010/main" val="4351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033349" cy="5201593"/>
          </a:xfrm>
        </p:spPr>
      </p:pic>
    </p:spTree>
    <p:extLst>
      <p:ext uri="{BB962C8B-B14F-4D97-AF65-F5344CB8AC3E}">
        <p14:creationId xmlns:p14="http://schemas.microsoft.com/office/powerpoint/2010/main" val="18163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208912" cy="5825304"/>
          </a:xfrm>
        </p:spPr>
      </p:pic>
    </p:spTree>
    <p:extLst>
      <p:ext uri="{BB962C8B-B14F-4D97-AF65-F5344CB8AC3E}">
        <p14:creationId xmlns:p14="http://schemas.microsoft.com/office/powerpoint/2010/main" val="125558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2743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4392488" cy="5229153"/>
          </a:xfrm>
        </p:spPr>
      </p:pic>
    </p:spTree>
    <p:extLst>
      <p:ext uri="{BB962C8B-B14F-4D97-AF65-F5344CB8AC3E}">
        <p14:creationId xmlns:p14="http://schemas.microsoft.com/office/powerpoint/2010/main" val="4165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191798" cy="5002991"/>
          </a:xfrm>
        </p:spPr>
      </p:pic>
    </p:spTree>
    <p:extLst>
      <p:ext uri="{BB962C8B-B14F-4D97-AF65-F5344CB8AC3E}">
        <p14:creationId xmlns:p14="http://schemas.microsoft.com/office/powerpoint/2010/main" val="165689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760640" cy="6741368"/>
          </a:xfrm>
        </p:spPr>
      </p:pic>
    </p:spTree>
    <p:extLst>
      <p:ext uri="{BB962C8B-B14F-4D97-AF65-F5344CB8AC3E}">
        <p14:creationId xmlns:p14="http://schemas.microsoft.com/office/powerpoint/2010/main" val="4284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20605" y="836712"/>
            <a:ext cx="5023395" cy="514316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Г</a:t>
            </a:r>
            <a:r>
              <a:rPr lang="ru-RU" sz="3200" dirty="0" smtClean="0">
                <a:solidFill>
                  <a:schemeClr val="tx1"/>
                </a:solidFill>
              </a:rPr>
              <a:t>еоргиевская </a:t>
            </a:r>
            <a:r>
              <a:rPr lang="ru-RU" sz="3200" dirty="0">
                <a:solidFill>
                  <a:schemeClr val="tx1"/>
                </a:solidFill>
              </a:rPr>
              <a:t>ленточка вот уже более двух с половиной столетий </a:t>
            </a:r>
            <a:r>
              <a:rPr lang="ru-RU" sz="3200" dirty="0" smtClean="0">
                <a:solidFill>
                  <a:schemeClr val="tx1"/>
                </a:solidFill>
              </a:rPr>
              <a:t>продолжа</a:t>
            </a:r>
            <a:r>
              <a:rPr lang="ru-RU" sz="3200" dirty="0">
                <a:solidFill>
                  <a:schemeClr val="tx1"/>
                </a:solidFill>
              </a:rPr>
              <a:t>е</a:t>
            </a:r>
            <a:r>
              <a:rPr lang="ru-RU" sz="3200" dirty="0" smtClean="0">
                <a:solidFill>
                  <a:schemeClr val="tx1"/>
                </a:solidFill>
              </a:rPr>
              <a:t>т </a:t>
            </a:r>
            <a:r>
              <a:rPr lang="ru-RU" sz="3200" dirty="0">
                <a:solidFill>
                  <a:schemeClr val="tx1"/>
                </a:solidFill>
              </a:rPr>
              <a:t>оставаться символом беспримерного героизма российских солдат и офицеров.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70073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128792" cy="4480818"/>
          </a:xfrm>
        </p:spPr>
      </p:pic>
    </p:spTree>
    <p:extLst>
      <p:ext uri="{BB962C8B-B14F-4D97-AF65-F5344CB8AC3E}">
        <p14:creationId xmlns:p14="http://schemas.microsoft.com/office/powerpoint/2010/main" val="35068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16632"/>
            <a:ext cx="6400800" cy="45365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72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ru-RU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7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03639"/>
            <a:ext cx="609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332656"/>
            <a:ext cx="4320480" cy="58326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История ленточки началась в далёком 1769 году, когда по приказу императрицы Екатерины II был учреждён орден Святого Великомученика и Победоносца Георгия, выдававшийся солдатам и офицерам за особый героизм, проявленный на полях сражений.</a:t>
            </a:r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3881812" cy="51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4437112"/>
            <a:ext cx="2664296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Екатерина </a:t>
            </a:r>
            <a:r>
              <a:rPr lang="en-US" sz="2400" dirty="0" smtClean="0"/>
              <a:t>II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с орденом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Святого Великомученика и Победоносца Георгия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680520" cy="6198906"/>
          </a:xfrm>
        </p:spPr>
      </p:pic>
    </p:spTree>
    <p:extLst>
      <p:ext uri="{BB962C8B-B14F-4D97-AF65-F5344CB8AC3E}">
        <p14:creationId xmlns:p14="http://schemas.microsoft.com/office/powerpoint/2010/main" val="3054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8496944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Первый георгиевский кавалер, донской казак Кузьма Крючков, убивший один 11 немцев и получивший 16 ран, во время Первой Мировой войны (1914-1918гг.)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39358" cy="4104456"/>
          </a:xfrm>
        </p:spPr>
      </p:pic>
    </p:spTree>
    <p:extLst>
      <p:ext uri="{BB962C8B-B14F-4D97-AF65-F5344CB8AC3E}">
        <p14:creationId xmlns:p14="http://schemas.microsoft.com/office/powerpoint/2010/main" val="341612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/>
              <a:t>«…Мы чтим твой подвиг, как героя,</a:t>
            </a:r>
            <a:br>
              <a:rPr lang="ru-RU" sz="2400" b="1" dirty="0"/>
            </a:br>
            <a:r>
              <a:rPr lang="ru-RU" sz="2400" b="1" dirty="0"/>
              <a:t>И будем чтить его, - пока,</a:t>
            </a:r>
            <a:br>
              <a:rPr lang="ru-RU" sz="2400" b="1" dirty="0"/>
            </a:br>
            <a:r>
              <a:rPr lang="ru-RU" sz="2400" b="1" dirty="0"/>
              <a:t>Есть на Руси войско Донское, -</a:t>
            </a:r>
            <a:br>
              <a:rPr lang="ru-RU" sz="2400" b="1" dirty="0"/>
            </a:br>
            <a:r>
              <a:rPr lang="ru-RU" sz="2400" b="1" dirty="0"/>
              <a:t>И жив дух мощный казака.»</a:t>
            </a:r>
            <a:br>
              <a:rPr lang="ru-RU" sz="2400" b="1" dirty="0"/>
            </a:br>
            <a:r>
              <a:rPr lang="ru-RU" sz="2400" b="1" i="1" dirty="0"/>
              <a:t>(«Герою казаку </a:t>
            </a:r>
            <a:r>
              <a:rPr lang="ru-RU" sz="2400" b="1" i="1" dirty="0" err="1"/>
              <a:t>Крючкову</a:t>
            </a:r>
            <a:r>
              <a:rPr lang="ru-RU" sz="2400" b="1" i="1" dirty="0"/>
              <a:t>» </a:t>
            </a:r>
            <a:r>
              <a:rPr lang="ru-RU" sz="2400" b="1" i="1" dirty="0" err="1" smtClean="0"/>
              <a:t>Ф.И.Шестаков</a:t>
            </a:r>
            <a:r>
              <a:rPr lang="ru-RU" sz="2400" b="1" i="1" dirty="0" smtClean="0"/>
              <a:t>, ДОВ, 13.09.1914</a:t>
            </a:r>
            <a:r>
              <a:rPr lang="ru-RU" sz="2400" b="1" i="1" dirty="0"/>
              <a:t>)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655"/>
            <a:ext cx="2549649" cy="3746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00546"/>
            <a:ext cx="2880320" cy="38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424936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В Российской Империи цвета ленты красовались на орденах Святого Георгия, Георгиевских крестах и Георгиевской медали</a:t>
            </a:r>
            <a:r>
              <a:rPr lang="ru-RU" sz="3200" dirty="0"/>
              <a:t>.</a:t>
            </a:r>
          </a:p>
          <a:p>
            <a:pPr algn="ctr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39362"/>
            <a:ext cx="2736304" cy="4403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08091"/>
            <a:ext cx="4968552" cy="442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5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28092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После распада Российской Империи, цвета ленты украшали колодки орденов Славы и медалей "За победу над Германией в Великой Отечественной войне 1941-1945 </a:t>
            </a:r>
            <a:r>
              <a:rPr lang="ru-RU" sz="2400" dirty="0" err="1">
                <a:solidFill>
                  <a:schemeClr val="tx1"/>
                </a:solidFill>
              </a:rPr>
              <a:t>гг</a:t>
            </a:r>
            <a:r>
              <a:rPr lang="ru-RU" sz="2400" dirty="0">
                <a:solidFill>
                  <a:schemeClr val="tx1"/>
                </a:solidFill>
              </a:rPr>
              <a:t>". В годы Великой Отечественной войны, претерпев незначительные изменения, "Георгиевская лента" была официально оформлена в наградной системе СССР в качестве особого знака отличия.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9"/>
            <a:ext cx="5544616" cy="3623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52" y="3140969"/>
            <a:ext cx="1861168" cy="35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175</TotalTime>
  <Words>311</Words>
  <Application>Microsoft Office PowerPoint</Application>
  <PresentationFormat>Экран (4:3)</PresentationFormat>
  <Paragraphs>14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Воздушный поток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Екатерина II с орденом Святого Великомученика и Победоносца Георгия </vt:lpstr>
      <vt:lpstr>Первый георгиевский кавалер, донской казак Кузьма Крючков, убивший один 11 немцев и получивший 16 ран, во время Первой Мировой войны (1914-1918гг.)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23</cp:revision>
  <dcterms:created xsi:type="dcterms:W3CDTF">2012-03-31T16:18:04Z</dcterms:created>
  <dcterms:modified xsi:type="dcterms:W3CDTF">2020-03-18T04:16:37Z</dcterms:modified>
</cp:coreProperties>
</file>