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258" r:id="rId3"/>
    <p:sldId id="260" r:id="rId4"/>
    <p:sldId id="261" r:id="rId5"/>
    <p:sldId id="272" r:id="rId6"/>
    <p:sldId id="262" r:id="rId7"/>
    <p:sldId id="263" r:id="rId8"/>
    <p:sldId id="264" r:id="rId9"/>
    <p:sldId id="266" r:id="rId10"/>
    <p:sldId id="265" r:id="rId11"/>
    <p:sldId id="273" r:id="rId12"/>
    <p:sldId id="267" r:id="rId13"/>
    <p:sldId id="268" r:id="rId14"/>
    <p:sldId id="269" r:id="rId15"/>
    <p:sldId id="270" r:id="rId16"/>
    <p:sldId id="274"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A51B9B"/>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08" autoAdjust="0"/>
    <p:restoredTop sz="94613" autoAdjust="0"/>
  </p:normalViewPr>
  <p:slideViewPr>
    <p:cSldViewPr>
      <p:cViewPr varScale="1">
        <p:scale>
          <a:sx n="69" d="100"/>
          <a:sy n="69" d="100"/>
        </p:scale>
        <p:origin x="-13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4960E84-DEC3-49FA-A8A6-67758D437822}" type="datetimeFigureOut">
              <a:rPr lang="ru-RU"/>
              <a:pPr>
                <a:defRPr/>
              </a:pPr>
              <a:t>12.05.2022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2655132-A650-4E7E-AD73-1E7669CA9C58}" type="slidenum">
              <a:rPr lang="ru-RU"/>
              <a:pPr>
                <a:defRPr/>
              </a:pPr>
              <a:t>‹#›</a:t>
            </a:fld>
            <a:endParaRPr lang="ru-RU"/>
          </a:p>
        </p:txBody>
      </p:sp>
    </p:spTree>
    <p:extLst>
      <p:ext uri="{BB962C8B-B14F-4D97-AF65-F5344CB8AC3E}">
        <p14:creationId xmlns:p14="http://schemas.microsoft.com/office/powerpoint/2010/main" xmlns="" val="28573445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en-US">
              <a:solidFill>
                <a:srgbClr val="04617B">
                  <a:shade val="90000"/>
                </a:srgbClr>
              </a:solidFill>
            </a:endParaRPr>
          </a:p>
        </p:txBody>
      </p:sp>
      <p:sp>
        <p:nvSpPr>
          <p:cNvPr id="27" name="Номер слайда 2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76562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36243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20849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en-US">
              <a:solidFill>
                <a:srgbClr val="04617B">
                  <a:shade val="90000"/>
                </a:srgbClr>
              </a:solidFill>
            </a:endParaRPr>
          </a:p>
        </p:txBody>
      </p:sp>
      <p:sp>
        <p:nvSpPr>
          <p:cNvPr id="27" name="Номер слайда 2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25053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kumimoji="0" lang="ru-RU" dirty="0" smtClean="0"/>
              <a:t>Образец </a:t>
            </a:r>
            <a:r>
              <a:rPr kumimoji="0" lang="ru-RU" dirty="0" err="1" smtClean="0"/>
              <a:t>заголвка</a:t>
            </a:r>
            <a:endParaRPr kumimoji="0" lang="en-US" dirty="0"/>
          </a:p>
        </p:txBody>
      </p:sp>
      <p:sp>
        <p:nvSpPr>
          <p:cNvPr id="3" name="Содержимое 2"/>
          <p:cNvSpPr>
            <a:spLocks noGrp="1"/>
          </p:cNvSpPr>
          <p:nvPr>
            <p:ph idx="1"/>
          </p:nvPr>
        </p:nvSpPr>
        <p:spPr/>
        <p:txBody>
          <a:bodyPr/>
          <a:lstStyle/>
          <a:p>
            <a:pPr lvl="0" eaLnBrk="1" latinLnBrk="0" hangingPunct="1"/>
            <a:r>
              <a:rPr lang="ru-RU" dirty="0" smtClean="0"/>
              <a:t>Образец текста</a:t>
            </a:r>
          </a:p>
          <a:p>
            <a:pPr lvl="1" eaLnBrk="1" latinLnBrk="0" hangingPunct="1"/>
            <a:r>
              <a:rPr lang="ru-RU" dirty="0" smtClean="0"/>
              <a:t>Второй </a:t>
            </a:r>
            <a:r>
              <a:rPr lang="ru-RU" dirty="0" err="1" smtClean="0"/>
              <a:t>урове</a:t>
            </a:r>
            <a:endParaRPr lang="ru-RU" dirty="0" smtClean="0"/>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075342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58471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2340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en-US">
              <a:solidFill>
                <a:srgbClr val="04617B">
                  <a:shade val="90000"/>
                </a:srgbClr>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14336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en-US">
              <a:solidFill>
                <a:srgbClr val="04617B">
                  <a:shade val="90000"/>
                </a:srgbClr>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2575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en-US">
              <a:solidFill>
                <a:srgbClr val="04617B">
                  <a:shade val="90000"/>
                </a:srgbClr>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
        <p:nvSpPr>
          <p:cNvPr id="5" name="Прямоугольник 4"/>
          <p:cNvSpPr/>
          <p:nvPr userDrawn="1"/>
        </p:nvSpPr>
        <p:spPr>
          <a:xfrm>
            <a:off x="2286000" y="1443841"/>
            <a:ext cx="4572000" cy="3970318"/>
          </a:xfrm>
          <a:prstGeom prst="rect">
            <a:avLst/>
          </a:prstGeom>
        </p:spPr>
        <p:txBody>
          <a:bodyPr>
            <a:spAutoFit/>
          </a:bodyPr>
          <a:lstStyle/>
          <a:p>
            <a:pPr fontAlgn="auto">
              <a:spcBef>
                <a:spcPts val="0"/>
              </a:spcBef>
              <a:spcAft>
                <a:spcPts val="0"/>
              </a:spcAft>
            </a:pPr>
            <a:r>
              <a:rPr lang="ru-RU" dirty="0" err="1" smtClean="0">
                <a:solidFill>
                  <a:prstClr val="black"/>
                </a:solidFill>
                <a:latin typeface="Calibri"/>
              </a:rPr>
              <a:t>ои</a:t>
            </a:r>
            <a:r>
              <a:rPr lang="ru-RU" dirty="0" smtClean="0">
                <a:solidFill>
                  <a:prstClr val="black"/>
                </a:solidFill>
                <a:latin typeface="Calibri"/>
              </a:rPr>
              <a:t> жизненные принципы:</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Не оправдывай свое незнание чего-либо, сделай так, чтобы это знать.</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Постарайся помочь, если тебя просят о помощи.</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Никогда не скрывай своих чувств, но умей их контролировать.</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Уважай выбор и мнение другого человека</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Умей слышать, и будешь услышанным.</a:t>
            </a:r>
            <a:endParaRPr lang="ru-RU" dirty="0">
              <a:solidFill>
                <a:prstClr val="black"/>
              </a:solidFill>
              <a:latin typeface="Calibri"/>
            </a:endParaRPr>
          </a:p>
        </p:txBody>
      </p:sp>
    </p:spTree>
    <p:extLst>
      <p:ext uri="{BB962C8B-B14F-4D97-AF65-F5344CB8AC3E}">
        <p14:creationId xmlns:p14="http://schemas.microsoft.com/office/powerpoint/2010/main" xmlns="" val="44423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55531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kumimoji="0" lang="ru-RU" dirty="0" smtClean="0"/>
              <a:t>Образец </a:t>
            </a:r>
            <a:r>
              <a:rPr kumimoji="0" lang="ru-RU" dirty="0" err="1" smtClean="0"/>
              <a:t>заголвка</a:t>
            </a:r>
            <a:endParaRPr kumimoji="0" lang="en-US" dirty="0"/>
          </a:p>
        </p:txBody>
      </p:sp>
      <p:sp>
        <p:nvSpPr>
          <p:cNvPr id="3" name="Содержимое 2"/>
          <p:cNvSpPr>
            <a:spLocks noGrp="1"/>
          </p:cNvSpPr>
          <p:nvPr>
            <p:ph idx="1"/>
          </p:nvPr>
        </p:nvSpPr>
        <p:spPr/>
        <p:txBody>
          <a:bodyPr/>
          <a:lstStyle/>
          <a:p>
            <a:pPr lvl="0" eaLnBrk="1" latinLnBrk="0" hangingPunct="1"/>
            <a:r>
              <a:rPr lang="ru-RU" dirty="0" smtClean="0"/>
              <a:t>Образец текста</a:t>
            </a:r>
          </a:p>
          <a:p>
            <a:pPr lvl="1" eaLnBrk="1" latinLnBrk="0" hangingPunct="1"/>
            <a:r>
              <a:rPr lang="ru-RU" dirty="0" smtClean="0"/>
              <a:t>Второй </a:t>
            </a:r>
            <a:r>
              <a:rPr lang="ru-RU" dirty="0" err="1" smtClean="0"/>
              <a:t>урове</a:t>
            </a:r>
            <a:endParaRPr lang="ru-RU" dirty="0" smtClean="0"/>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810187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5362743" y="2218763"/>
            <a:ext cx="2838114" cy="3106274"/>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
        <p:nvSpPr>
          <p:cNvPr id="3" name="Рисунок 2"/>
          <p:cNvSpPr>
            <a:spLocks noGrp="1"/>
          </p:cNvSpPr>
          <p:nvPr>
            <p:ph type="pic" idx="1"/>
          </p:nvPr>
        </p:nvSpPr>
        <p:spPr>
          <a:xfrm rot="420000">
            <a:off x="3121027" y="1145719"/>
            <a:ext cx="2306106" cy="2930503"/>
          </a:xfrm>
          <a:prstGeom prst="rect">
            <a:avLst/>
          </a:prstGeom>
          <a:solidFill>
            <a:schemeClr val="bg2"/>
          </a:solidFill>
          <a:ln w="3000" cap="rnd">
            <a:solidFill>
              <a:srgbClr val="C0C0C0"/>
            </a:solidFill>
            <a:round/>
          </a:ln>
          <a:effectLst/>
        </p:spPr>
        <p:txBody>
          <a:bodyPr/>
          <a:lstStyle>
            <a:lvl1pPr marL="0" indent="0">
              <a:buNone/>
              <a:defRPr sz="3200"/>
            </a:lvl1pPr>
          </a:lstStyle>
          <a:p>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pic>
        <p:nvPicPr>
          <p:cNvPr id="13" name="Рисунок 12" descr="DSCN0508.JPG"/>
          <p:cNvPicPr>
            <a:picLocks noChangeAspect="1"/>
          </p:cNvPicPr>
          <p:nvPr userDrawn="1"/>
        </p:nvPicPr>
        <p:blipFill>
          <a:blip r:embed="rId2" cstate="print"/>
          <a:stretch>
            <a:fillRect/>
          </a:stretch>
        </p:blipFill>
        <p:spPr>
          <a:xfrm rot="459386">
            <a:off x="5739002" y="2433268"/>
            <a:ext cx="2398642" cy="2808537"/>
          </a:xfrm>
          <a:prstGeom prst="rect">
            <a:avLst/>
          </a:prstGeom>
        </p:spPr>
      </p:pic>
      <p:sp>
        <p:nvSpPr>
          <p:cNvPr id="12" name="Прямоугольный треугольник 11"/>
          <p:cNvSpPr/>
          <p:nvPr/>
        </p:nvSpPr>
        <p:spPr>
          <a:xfrm rot="420000" flipV="1">
            <a:off x="7783631" y="5272268"/>
            <a:ext cx="249629" cy="19957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xmlns="" val="80862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17735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43256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5285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19422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en-US">
              <a:solidFill>
                <a:srgbClr val="04617B">
                  <a:shade val="90000"/>
                </a:srgbClr>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94052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en-US">
              <a:solidFill>
                <a:srgbClr val="04617B">
                  <a:shade val="90000"/>
                </a:srgbClr>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14739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en-US">
              <a:solidFill>
                <a:srgbClr val="04617B">
                  <a:shade val="90000"/>
                </a:srgbClr>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
        <p:nvSpPr>
          <p:cNvPr id="5" name="Прямоугольник 4"/>
          <p:cNvSpPr/>
          <p:nvPr userDrawn="1"/>
        </p:nvSpPr>
        <p:spPr>
          <a:xfrm>
            <a:off x="2286000" y="1443841"/>
            <a:ext cx="4572000" cy="3970318"/>
          </a:xfrm>
          <a:prstGeom prst="rect">
            <a:avLst/>
          </a:prstGeom>
        </p:spPr>
        <p:txBody>
          <a:bodyPr>
            <a:spAutoFit/>
          </a:bodyPr>
          <a:lstStyle/>
          <a:p>
            <a:pPr fontAlgn="auto">
              <a:spcBef>
                <a:spcPts val="0"/>
              </a:spcBef>
              <a:spcAft>
                <a:spcPts val="0"/>
              </a:spcAft>
            </a:pPr>
            <a:r>
              <a:rPr lang="ru-RU" dirty="0" err="1" smtClean="0">
                <a:solidFill>
                  <a:prstClr val="black"/>
                </a:solidFill>
                <a:latin typeface="Calibri"/>
              </a:rPr>
              <a:t>ои</a:t>
            </a:r>
            <a:r>
              <a:rPr lang="ru-RU" dirty="0" smtClean="0">
                <a:solidFill>
                  <a:prstClr val="black"/>
                </a:solidFill>
                <a:latin typeface="Calibri"/>
              </a:rPr>
              <a:t> жизненные принципы:</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Не оправдывай свое незнание чего-либо, сделай так, чтобы это знать.</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Постарайся помочь, если тебя просят о помощи.</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Никогда не скрывай своих чувств, но умей их контролировать.</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Уважай выбор и мнение другого человека</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Умей слышать, и будешь услышанным.</a:t>
            </a:r>
            <a:endParaRPr lang="ru-RU" dirty="0">
              <a:solidFill>
                <a:prstClr val="black"/>
              </a:solidFill>
              <a:latin typeface="Calibri"/>
            </a:endParaRPr>
          </a:p>
        </p:txBody>
      </p:sp>
    </p:spTree>
    <p:extLst>
      <p:ext uri="{BB962C8B-B14F-4D97-AF65-F5344CB8AC3E}">
        <p14:creationId xmlns:p14="http://schemas.microsoft.com/office/powerpoint/2010/main" xmlns="" val="124938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52831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5362743" y="2218763"/>
            <a:ext cx="2838114" cy="3106274"/>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5/12/2022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
        <p:nvSpPr>
          <p:cNvPr id="3" name="Рисунок 2"/>
          <p:cNvSpPr>
            <a:spLocks noGrp="1"/>
          </p:cNvSpPr>
          <p:nvPr>
            <p:ph type="pic" idx="1"/>
          </p:nvPr>
        </p:nvSpPr>
        <p:spPr>
          <a:xfrm rot="420000">
            <a:off x="3121027" y="1145719"/>
            <a:ext cx="2306106" cy="2930503"/>
          </a:xfrm>
          <a:prstGeom prst="rect">
            <a:avLst/>
          </a:prstGeom>
          <a:solidFill>
            <a:schemeClr val="bg2"/>
          </a:solidFill>
          <a:ln w="3000" cap="rnd">
            <a:solidFill>
              <a:srgbClr val="C0C0C0"/>
            </a:solidFill>
            <a:round/>
          </a:ln>
          <a:effectLst/>
        </p:spPr>
        <p:txBody>
          <a:bodyPr/>
          <a:lstStyle>
            <a:lvl1pPr marL="0" indent="0">
              <a:buNone/>
              <a:defRPr sz="3200"/>
            </a:lvl1pPr>
          </a:lstStyle>
          <a:p>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pic>
        <p:nvPicPr>
          <p:cNvPr id="13" name="Рисунок 12" descr="DSCN0508.JPG"/>
          <p:cNvPicPr>
            <a:picLocks noChangeAspect="1"/>
          </p:cNvPicPr>
          <p:nvPr userDrawn="1"/>
        </p:nvPicPr>
        <p:blipFill>
          <a:blip r:embed="rId2" cstate="print"/>
          <a:stretch>
            <a:fillRect/>
          </a:stretch>
        </p:blipFill>
        <p:spPr>
          <a:xfrm rot="459386">
            <a:off x="5739002" y="2433268"/>
            <a:ext cx="2398642" cy="2808537"/>
          </a:xfrm>
          <a:prstGeom prst="rect">
            <a:avLst/>
          </a:prstGeom>
        </p:spPr>
      </p:pic>
      <p:sp>
        <p:nvSpPr>
          <p:cNvPr id="12" name="Прямоугольный треугольник 11"/>
          <p:cNvSpPr/>
          <p:nvPr/>
        </p:nvSpPr>
        <p:spPr>
          <a:xfrm rot="420000" flipV="1">
            <a:off x="7783631" y="5272268"/>
            <a:ext cx="249629" cy="19957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xmlns="" val="19120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7EAF463A-BC7C-46EE-9F1E-7F377CCA4891}" type="datetimeFigureOut">
              <a:rPr lang="en-US" smtClean="0">
                <a:solidFill>
                  <a:srgbClr val="04617B">
                    <a:shade val="90000"/>
                  </a:srgbClr>
                </a:solidFill>
                <a:latin typeface="Calibri"/>
              </a:rPr>
              <a:pPr fontAlgn="auto">
                <a:spcBef>
                  <a:spcPts val="0"/>
                </a:spcBef>
                <a:spcAft>
                  <a:spcPts val="0"/>
                </a:spcAft>
              </a:pPr>
              <a:t>5/12/2022</a:t>
            </a:fld>
            <a:endParaRPr lang="en-US">
              <a:solidFill>
                <a:srgbClr val="04617B">
                  <a:shade val="90000"/>
                </a:srgbClr>
              </a:solidFill>
              <a:latin typeface="Calibri"/>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alibri"/>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A483448D-3A78-4528-A469-B745A65DA480}" type="slidenum">
              <a:rPr lang="en-US" smtClean="0">
                <a:solidFill>
                  <a:srgbClr val="04617B">
                    <a:shade val="90000"/>
                  </a:srgbClr>
                </a:solidFill>
                <a:latin typeface="Calibri"/>
              </a:rPr>
              <a:pPr fontAlgn="auto">
                <a:spcBef>
                  <a:spcPts val="0"/>
                </a:spcBef>
                <a:spcAft>
                  <a:spcPts val="0"/>
                </a:spcAft>
              </a:pPr>
              <a:t>‹#›</a:t>
            </a:fld>
            <a:endParaRPr lang="en-US">
              <a:solidFill>
                <a:srgbClr val="04617B">
                  <a:shade val="90000"/>
                </a:srgbClr>
              </a:solidFill>
              <a:latin typeface="Calibri"/>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grpSp>
    </p:spTree>
    <p:extLst>
      <p:ext uri="{BB962C8B-B14F-4D97-AF65-F5344CB8AC3E}">
        <p14:creationId xmlns:p14="http://schemas.microsoft.com/office/powerpoint/2010/main" xmlns="" val="1464091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7EAF463A-BC7C-46EE-9F1E-7F377CCA4891}" type="datetimeFigureOut">
              <a:rPr lang="en-US" smtClean="0">
                <a:solidFill>
                  <a:srgbClr val="04617B">
                    <a:shade val="90000"/>
                  </a:srgbClr>
                </a:solidFill>
                <a:latin typeface="Calibri"/>
              </a:rPr>
              <a:pPr fontAlgn="auto">
                <a:spcBef>
                  <a:spcPts val="0"/>
                </a:spcBef>
                <a:spcAft>
                  <a:spcPts val="0"/>
                </a:spcAft>
              </a:pPr>
              <a:t>5/12/2022</a:t>
            </a:fld>
            <a:endParaRPr lang="en-US">
              <a:solidFill>
                <a:srgbClr val="04617B">
                  <a:shade val="90000"/>
                </a:srgbClr>
              </a:solidFill>
              <a:latin typeface="Calibri"/>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alibri"/>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A483448D-3A78-4528-A469-B745A65DA480}" type="slidenum">
              <a:rPr lang="en-US" smtClean="0">
                <a:solidFill>
                  <a:srgbClr val="04617B">
                    <a:shade val="90000"/>
                  </a:srgbClr>
                </a:solidFill>
                <a:latin typeface="Calibri"/>
              </a:rPr>
              <a:pPr fontAlgn="auto">
                <a:spcBef>
                  <a:spcPts val="0"/>
                </a:spcBef>
                <a:spcAft>
                  <a:spcPts val="0"/>
                </a:spcAft>
              </a:pPr>
              <a:t>‹#›</a:t>
            </a:fld>
            <a:endParaRPr lang="en-US">
              <a:solidFill>
                <a:srgbClr val="04617B">
                  <a:shade val="90000"/>
                </a:srgbClr>
              </a:solidFill>
              <a:latin typeface="Calibri"/>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grpSp>
    </p:spTree>
    <p:extLst>
      <p:ext uri="{BB962C8B-B14F-4D97-AF65-F5344CB8AC3E}">
        <p14:creationId xmlns:p14="http://schemas.microsoft.com/office/powerpoint/2010/main" xmlns="" val="15162866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Заголовок 14"/>
          <p:cNvSpPr>
            <a:spLocks noGrp="1"/>
          </p:cNvSpPr>
          <p:nvPr>
            <p:ph type="ctrTitle"/>
          </p:nvPr>
        </p:nvSpPr>
        <p:spPr>
          <a:xfrm>
            <a:off x="533400" y="598146"/>
            <a:ext cx="8153400" cy="3109758"/>
          </a:xfrm>
        </p:spPr>
        <p:txBody>
          <a:bodyPr>
            <a:normAutofit fontScale="90000"/>
          </a:bodyPr>
          <a:lstStyle/>
          <a:p>
            <a:pPr algn="ctr"/>
            <a:r>
              <a:rPr lang="ru-RU" sz="4400" dirty="0" smtClean="0">
                <a:solidFill>
                  <a:schemeClr val="accent5">
                    <a:lumMod val="75000"/>
                  </a:schemeClr>
                </a:solidFill>
                <a:latin typeface="Times New Roman" pitchFamily="18" charset="0"/>
                <a:cs typeface="Times New Roman" pitchFamily="18" charset="0"/>
              </a:rPr>
              <a:t> </a:t>
            </a:r>
            <a:r>
              <a:rPr lang="ru-RU" sz="2200" dirty="0" smtClean="0">
                <a:solidFill>
                  <a:srgbClr val="008000"/>
                </a:solidFill>
                <a:latin typeface="Monotype Corsiva" pitchFamily="66" charset="0"/>
                <a:cs typeface="Times New Roman" pitchFamily="18" charset="0"/>
              </a:rPr>
              <a:t>МОАУ СОШ №24 г. Орск дошкольные группы</a:t>
            </a:r>
            <a:r>
              <a:rPr lang="ru-RU" sz="2200" dirty="0" smtClean="0">
                <a:solidFill>
                  <a:srgbClr val="008000"/>
                </a:solidFill>
                <a:latin typeface="Times New Roman" pitchFamily="18" charset="0"/>
                <a:cs typeface="Times New Roman" pitchFamily="18" charset="0"/>
              </a:rPr>
              <a:t/>
            </a:r>
            <a:br>
              <a:rPr lang="ru-RU" sz="2200" dirty="0" smtClean="0">
                <a:solidFill>
                  <a:srgbClr val="008000"/>
                </a:solidFill>
                <a:latin typeface="Times New Roman" pitchFamily="18" charset="0"/>
                <a:cs typeface="Times New Roman" pitchFamily="18" charset="0"/>
              </a:rPr>
            </a:br>
            <a:r>
              <a:rPr lang="ru-RU" sz="2200" dirty="0" smtClean="0">
                <a:solidFill>
                  <a:srgbClr val="008000"/>
                </a:solidFill>
                <a:latin typeface="Times New Roman" pitchFamily="18" charset="0"/>
                <a:cs typeface="Times New Roman" pitchFamily="18" charset="0"/>
              </a:rPr>
              <a:t/>
            </a:r>
            <a:br>
              <a:rPr lang="ru-RU" sz="2200" dirty="0" smtClean="0">
                <a:solidFill>
                  <a:srgbClr val="008000"/>
                </a:solidFill>
                <a:latin typeface="Times New Roman" pitchFamily="18" charset="0"/>
                <a:cs typeface="Times New Roman" pitchFamily="18" charset="0"/>
              </a:rPr>
            </a:br>
            <a:r>
              <a:rPr lang="ru-RU" sz="2200" dirty="0">
                <a:solidFill>
                  <a:srgbClr val="008000"/>
                </a:solidFill>
                <a:latin typeface="Times New Roman" pitchFamily="18" charset="0"/>
                <a:cs typeface="Times New Roman" pitchFamily="18" charset="0"/>
              </a:rPr>
              <a:t/>
            </a:r>
            <a:br>
              <a:rPr lang="ru-RU" sz="2200" dirty="0">
                <a:solidFill>
                  <a:srgbClr val="008000"/>
                </a:solidFill>
                <a:latin typeface="Times New Roman" pitchFamily="18" charset="0"/>
                <a:cs typeface="Times New Roman" pitchFamily="18" charset="0"/>
              </a:rPr>
            </a:br>
            <a:r>
              <a:rPr lang="ru-RU" sz="4400" dirty="0" smtClean="0">
                <a:solidFill>
                  <a:srgbClr val="008000"/>
                </a:solidFill>
                <a:latin typeface="Monotype Corsiva" pitchFamily="66" charset="0"/>
                <a:cs typeface="Times New Roman" pitchFamily="18" charset="0"/>
              </a:rPr>
              <a:t>Проект </a:t>
            </a:r>
            <a:br>
              <a:rPr lang="ru-RU" sz="4400" dirty="0" smtClean="0">
                <a:solidFill>
                  <a:srgbClr val="008000"/>
                </a:solidFill>
                <a:latin typeface="Monotype Corsiva" pitchFamily="66" charset="0"/>
                <a:cs typeface="Times New Roman" pitchFamily="18" charset="0"/>
              </a:rPr>
            </a:br>
            <a:r>
              <a:rPr lang="ru-RU" sz="4400" dirty="0" smtClean="0">
                <a:solidFill>
                  <a:srgbClr val="008000"/>
                </a:solidFill>
                <a:latin typeface="Monotype Corsiva" pitchFamily="66" charset="0"/>
                <a:cs typeface="Times New Roman" pitchFamily="18" charset="0"/>
              </a:rPr>
              <a:t>Разработка настольной игры – «</a:t>
            </a:r>
            <a:r>
              <a:rPr lang="ru-RU" sz="4400" dirty="0" err="1" smtClean="0">
                <a:solidFill>
                  <a:srgbClr val="008000"/>
                </a:solidFill>
                <a:latin typeface="Monotype Corsiva" pitchFamily="66" charset="0"/>
                <a:cs typeface="Times New Roman" pitchFamily="18" charset="0"/>
              </a:rPr>
              <a:t>ходилки</a:t>
            </a:r>
            <a:r>
              <a:rPr lang="ru-RU" sz="4400" dirty="0" smtClean="0">
                <a:solidFill>
                  <a:srgbClr val="008000"/>
                </a:solidFill>
                <a:latin typeface="Monotype Corsiva" pitchFamily="66" charset="0"/>
                <a:cs typeface="Times New Roman" pitchFamily="18" charset="0"/>
              </a:rPr>
              <a:t>» по экологии «Друзья природы»</a:t>
            </a:r>
            <a:endParaRPr lang="ru-RU" sz="4400" dirty="0">
              <a:solidFill>
                <a:srgbClr val="008000"/>
              </a:solidFill>
              <a:latin typeface="Monotype Corsiva" pitchFamily="66" charset="0"/>
              <a:cs typeface="Times New Roman" pitchFamily="18" charset="0"/>
            </a:endParaRPr>
          </a:p>
        </p:txBody>
      </p:sp>
      <p:sp>
        <p:nvSpPr>
          <p:cNvPr id="16" name="Подзаголовок 15"/>
          <p:cNvSpPr>
            <a:spLocks noGrp="1"/>
          </p:cNvSpPr>
          <p:nvPr>
            <p:ph type="subTitle" idx="1"/>
          </p:nvPr>
        </p:nvSpPr>
        <p:spPr>
          <a:xfrm>
            <a:off x="4854702" y="4221200"/>
            <a:ext cx="3821754" cy="1417600"/>
          </a:xfrm>
        </p:spPr>
        <p:txBody>
          <a:bodyPr>
            <a:normAutofit lnSpcReduction="10000"/>
          </a:bodyPr>
          <a:lstStyle/>
          <a:p>
            <a:pPr algn="l"/>
            <a:r>
              <a:rPr lang="ru-RU" sz="2000" b="1" dirty="0" smtClean="0">
                <a:solidFill>
                  <a:schemeClr val="accent5">
                    <a:lumMod val="50000"/>
                  </a:schemeClr>
                </a:solidFill>
                <a:latin typeface="Monotype Corsiva" pitchFamily="66" charset="0"/>
                <a:cs typeface="Times New Roman" pitchFamily="18" charset="0"/>
              </a:rPr>
              <a:t> </a:t>
            </a:r>
            <a:r>
              <a:rPr lang="ru-RU" sz="2800" b="1" dirty="0" smtClean="0">
                <a:solidFill>
                  <a:srgbClr val="006600"/>
                </a:solidFill>
                <a:latin typeface="Monotype Corsiva" pitchFamily="66" charset="0"/>
                <a:cs typeface="Times New Roman" pitchFamily="18" charset="0"/>
              </a:rPr>
              <a:t>Выполнила воспитатель :</a:t>
            </a:r>
          </a:p>
          <a:p>
            <a:pPr algn="l"/>
            <a:r>
              <a:rPr lang="ru-RU" sz="2800" b="1" dirty="0" smtClean="0">
                <a:solidFill>
                  <a:srgbClr val="006600"/>
                </a:solidFill>
                <a:latin typeface="Monotype Corsiva" pitchFamily="66" charset="0"/>
                <a:cs typeface="Times New Roman" pitchFamily="18" charset="0"/>
              </a:rPr>
              <a:t> Юдина Валентина Николаевна</a:t>
            </a:r>
          </a:p>
        </p:txBody>
      </p:sp>
      <p:pic>
        <p:nvPicPr>
          <p:cNvPr id="4" name="Рисунок 3" descr="i (5).png"/>
          <p:cNvPicPr>
            <a:picLocks noChangeAspect="1"/>
          </p:cNvPicPr>
          <p:nvPr/>
        </p:nvPicPr>
        <p:blipFill>
          <a:blip r:embed="rId3"/>
          <a:stretch>
            <a:fillRect/>
          </a:stretch>
        </p:blipFill>
        <p:spPr>
          <a:xfrm>
            <a:off x="457600" y="3078200"/>
            <a:ext cx="1196340" cy="1143000"/>
          </a:xfrm>
          <a:prstGeom prst="rect">
            <a:avLst/>
          </a:prstGeom>
        </p:spPr>
      </p:pic>
      <p:pic>
        <p:nvPicPr>
          <p:cNvPr id="5" name="Рисунок 4" descr="i (5).png"/>
          <p:cNvPicPr>
            <a:picLocks noChangeAspect="1"/>
          </p:cNvPicPr>
          <p:nvPr/>
        </p:nvPicPr>
        <p:blipFill>
          <a:blip r:embed="rId3"/>
          <a:stretch>
            <a:fillRect/>
          </a:stretch>
        </p:blipFill>
        <p:spPr>
          <a:xfrm>
            <a:off x="4495800" y="5105400"/>
            <a:ext cx="717804" cy="685800"/>
          </a:xfrm>
          <a:prstGeom prst="rect">
            <a:avLst/>
          </a:prstGeom>
        </p:spPr>
      </p:pic>
      <p:pic>
        <p:nvPicPr>
          <p:cNvPr id="6" name="Рисунок 5" descr="i (5).png"/>
          <p:cNvPicPr>
            <a:picLocks noChangeAspect="1"/>
          </p:cNvPicPr>
          <p:nvPr/>
        </p:nvPicPr>
        <p:blipFill>
          <a:blip r:embed="rId3"/>
          <a:stretch>
            <a:fillRect/>
          </a:stretch>
        </p:blipFill>
        <p:spPr>
          <a:xfrm>
            <a:off x="491744" y="5782555"/>
            <a:ext cx="877316" cy="838200"/>
          </a:xfrm>
          <a:prstGeom prst="rect">
            <a:avLst/>
          </a:prstGeom>
        </p:spPr>
      </p:pic>
      <p:pic>
        <p:nvPicPr>
          <p:cNvPr id="7" name="Рисунок 6" descr="i (5).png"/>
          <p:cNvPicPr>
            <a:picLocks noChangeAspect="1"/>
          </p:cNvPicPr>
          <p:nvPr/>
        </p:nvPicPr>
        <p:blipFill>
          <a:blip r:embed="rId4" cstate="print"/>
          <a:stretch>
            <a:fillRect/>
          </a:stretch>
        </p:blipFill>
        <p:spPr>
          <a:xfrm>
            <a:off x="526288" y="768439"/>
            <a:ext cx="489204" cy="467392"/>
          </a:xfrm>
          <a:prstGeom prst="rect">
            <a:avLst/>
          </a:prstGeom>
        </p:spPr>
      </p:pic>
      <p:pic>
        <p:nvPicPr>
          <p:cNvPr id="12" name="Рисунок 11" descr="i (5).png"/>
          <p:cNvPicPr>
            <a:picLocks noChangeAspect="1"/>
          </p:cNvPicPr>
          <p:nvPr/>
        </p:nvPicPr>
        <p:blipFill>
          <a:blip r:embed="rId3"/>
          <a:stretch>
            <a:fillRect/>
          </a:stretch>
        </p:blipFill>
        <p:spPr>
          <a:xfrm rot="19852725" flipH="1">
            <a:off x="8108370" y="182444"/>
            <a:ext cx="870204" cy="831405"/>
          </a:xfrm>
          <a:prstGeom prst="rect">
            <a:avLst/>
          </a:prstGeom>
        </p:spPr>
      </p:pic>
      <p:pic>
        <p:nvPicPr>
          <p:cNvPr id="17" name="Рисунок 16" descr="i (5).png"/>
          <p:cNvPicPr>
            <a:picLocks noChangeAspect="1"/>
          </p:cNvPicPr>
          <p:nvPr/>
        </p:nvPicPr>
        <p:blipFill>
          <a:blip r:embed="rId3"/>
          <a:stretch>
            <a:fillRect/>
          </a:stretch>
        </p:blipFill>
        <p:spPr>
          <a:xfrm rot="17665421">
            <a:off x="2262118" y="4430646"/>
            <a:ext cx="1196340" cy="1143000"/>
          </a:xfrm>
          <a:prstGeom prst="rect">
            <a:avLst/>
          </a:prstGeom>
        </p:spPr>
      </p:pic>
      <p:pic>
        <p:nvPicPr>
          <p:cNvPr id="13" name="Рисунок 12" descr="i (5).png"/>
          <p:cNvPicPr>
            <a:picLocks noChangeAspect="1"/>
          </p:cNvPicPr>
          <p:nvPr/>
        </p:nvPicPr>
        <p:blipFill>
          <a:blip r:embed="rId3"/>
          <a:stretch>
            <a:fillRect/>
          </a:stretch>
        </p:blipFill>
        <p:spPr>
          <a:xfrm>
            <a:off x="1215282" y="225912"/>
            <a:ext cx="877316" cy="838200"/>
          </a:xfrm>
          <a:prstGeom prst="rect">
            <a:avLst/>
          </a:prstGeom>
        </p:spPr>
      </p:pic>
    </p:spTree>
    <p:extLst>
      <p:ext uri="{BB962C8B-B14F-4D97-AF65-F5344CB8AC3E}">
        <p14:creationId xmlns:p14="http://schemas.microsoft.com/office/powerpoint/2010/main" xmlns="" val="120608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432048"/>
          </a:xfrm>
        </p:spPr>
        <p:txBody>
          <a:bodyPr>
            <a:normAutofit fontScale="90000"/>
          </a:bodyPr>
          <a:lstStyle/>
          <a:p>
            <a:pPr algn="ct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Правила настольной игры – «</a:t>
            </a:r>
            <a:r>
              <a:rPr lang="ru-RU" sz="3600" b="1" dirty="0" err="1" smtClean="0">
                <a:ln w="12700">
                  <a:solidFill>
                    <a:schemeClr val="tx2">
                      <a:satMod val="155000"/>
                    </a:schemeClr>
                  </a:solidFill>
                  <a:prstDash val="solid"/>
                </a:ln>
                <a:solidFill>
                  <a:srgbClr val="006600"/>
                </a:solidFill>
                <a:latin typeface="Monotype Corsiva" pitchFamily="66" charset="0"/>
                <a:cs typeface="Times New Roman" pitchFamily="18" charset="0"/>
              </a:rPr>
              <a:t>ходилки</a:t>
            </a: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a:t>
            </a:r>
            <a:endPar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539552" y="1124744"/>
            <a:ext cx="7992888" cy="4680520"/>
          </a:xfrm>
        </p:spPr>
        <p:txBody>
          <a:bodyPr>
            <a:noAutofit/>
          </a:bodyPr>
          <a:lstStyle/>
          <a:p>
            <a:pPr>
              <a:buNone/>
            </a:pPr>
            <a:r>
              <a:rPr lang="ru-RU" sz="2000" i="1" dirty="0">
                <a:solidFill>
                  <a:srgbClr val="006600"/>
                </a:solidFill>
                <a:latin typeface="Monotype Corsiva" pitchFamily="66" charset="0"/>
              </a:rPr>
              <a:t>В игре участвуют от 2 до 5 игроков. Каждый из игроков должен пройти весь путь по игровой дорожке. Игроки ставят фишки на старт. Очередность фишек игроки обговаривают заранее. Можно посчитать считалкой  или просто договорится. Игроки бросают кубик по очереди и передвигают фишки вперед по игровой дорожке на столько кружков, сколько очков выпало на кубике. Если в конце хода фишка остановилась на кружке другого цвета, игрок поступает следующим образом</a:t>
            </a:r>
            <a:r>
              <a:rPr lang="ru-RU" sz="2000" i="1" dirty="0" smtClean="0">
                <a:solidFill>
                  <a:srgbClr val="006600"/>
                </a:solidFill>
                <a:latin typeface="Monotype Corsiva" pitchFamily="66" charset="0"/>
              </a:rPr>
              <a:t>:</a:t>
            </a:r>
            <a:endParaRPr lang="ru-RU" sz="2000" i="1" dirty="0">
              <a:solidFill>
                <a:srgbClr val="006600"/>
              </a:solidFill>
              <a:latin typeface="Monotype Corsiva" pitchFamily="66" charset="0"/>
            </a:endParaRPr>
          </a:p>
          <a:p>
            <a:pPr algn="ctr">
              <a:buNone/>
            </a:pPr>
            <a:r>
              <a:rPr lang="ru-RU" sz="2000" i="1" dirty="0">
                <a:solidFill>
                  <a:srgbClr val="006600"/>
                </a:solidFill>
                <a:latin typeface="Monotype Corsiva" pitchFamily="66" charset="0"/>
              </a:rPr>
              <a:t>- красный – пропускает ход, выбирает карточку с изображением неблагоприятного воздействия человека на природу и объяснить свой выбор;</a:t>
            </a:r>
          </a:p>
          <a:p>
            <a:pPr algn="ctr">
              <a:buNone/>
            </a:pPr>
            <a:r>
              <a:rPr lang="ru-RU" sz="2000" i="1" dirty="0">
                <a:solidFill>
                  <a:srgbClr val="006600"/>
                </a:solidFill>
                <a:latin typeface="Monotype Corsiva" pitchFamily="66" charset="0"/>
              </a:rPr>
              <a:t>- зеленый – получает дополнительный ход, выбирает карточку  с изображением оказания помощи природе и объяснить свой выбор.</a:t>
            </a:r>
          </a:p>
          <a:p>
            <a:pPr algn="ctr">
              <a:buNone/>
            </a:pPr>
            <a:r>
              <a:rPr lang="ru-RU" sz="2000" i="1" dirty="0" smtClean="0">
                <a:solidFill>
                  <a:srgbClr val="006600"/>
                </a:solidFill>
                <a:latin typeface="Monotype Corsiva" pitchFamily="66" charset="0"/>
              </a:rPr>
              <a:t>                   Побеждает </a:t>
            </a:r>
            <a:r>
              <a:rPr lang="ru-RU" sz="2000" i="1" dirty="0">
                <a:solidFill>
                  <a:srgbClr val="006600"/>
                </a:solidFill>
                <a:latin typeface="Monotype Corsiva" pitchFamily="66" charset="0"/>
              </a:rPr>
              <a:t>тот из игроков, кто первым дойдет до финиша и пересечет его</a:t>
            </a:r>
            <a:r>
              <a:rPr lang="ru-RU" sz="2000" i="1" dirty="0" smtClean="0">
                <a:solidFill>
                  <a:srgbClr val="006600"/>
                </a:solidFill>
                <a:latin typeface="Monotype Corsiva" pitchFamily="66" charset="0"/>
              </a:rPr>
              <a:t>.</a:t>
            </a:r>
            <a:endParaRPr lang="ru-RU" sz="2000" i="1" dirty="0">
              <a:solidFill>
                <a:srgbClr val="006600"/>
              </a:solidFill>
              <a:latin typeface="Monotype Corsiva" pitchFamily="66" charset="0"/>
            </a:endParaRPr>
          </a:p>
        </p:txBody>
      </p:sp>
    </p:spTree>
    <p:extLst>
      <p:ext uri="{BB962C8B-B14F-4D97-AF65-F5344CB8AC3E}">
        <p14:creationId xmlns:p14="http://schemas.microsoft.com/office/powerpoint/2010/main" xmlns="" val="2474963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685800"/>
          </a:xfrm>
        </p:spPr>
        <p:txBody>
          <a:bodyPr>
            <a:normAutofit fontScale="90000"/>
          </a:bodyPr>
          <a:lstStyle/>
          <a:p>
            <a:pPr algn="ctr"/>
            <a:r>
              <a:rPr lang="ru-RU" sz="3600" b="1" dirty="0" smtClean="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rPr>
              <a:t>Методические рекомендации для воспитателей и родителей</a:t>
            </a:r>
            <a:endParaRPr lang="ru-RU" sz="3600" b="1" dirty="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endParaRPr>
          </a:p>
        </p:txBody>
      </p:sp>
      <p:sp>
        <p:nvSpPr>
          <p:cNvPr id="3" name="Содержимое 2"/>
          <p:cNvSpPr>
            <a:spLocks noGrp="1"/>
          </p:cNvSpPr>
          <p:nvPr>
            <p:ph idx="1"/>
          </p:nvPr>
        </p:nvSpPr>
        <p:spPr>
          <a:xfrm>
            <a:off x="428596" y="1285860"/>
            <a:ext cx="8229600" cy="4419600"/>
          </a:xfrm>
        </p:spPr>
        <p:txBody>
          <a:bodyPr>
            <a:normAutofit fontScale="85000" lnSpcReduction="20000"/>
          </a:bodyPr>
          <a:lstStyle/>
          <a:p>
            <a:pPr>
              <a:buNone/>
            </a:pPr>
            <a:r>
              <a:rPr lang="ru-RU" i="1" dirty="0" smtClean="0">
                <a:solidFill>
                  <a:srgbClr val="006600"/>
                </a:solidFill>
                <a:latin typeface="Monotype Corsiva" pitchFamily="66" charset="0"/>
              </a:rPr>
              <a:t>Данная игра является итоговым продуктом работы по теме  «Правила поведения в природе» и средством </a:t>
            </a:r>
            <a:r>
              <a:rPr lang="ru-RU" i="1" dirty="0">
                <a:solidFill>
                  <a:srgbClr val="006600"/>
                </a:solidFill>
                <a:latin typeface="Monotype Corsiva" pitchFamily="66" charset="0"/>
              </a:rPr>
              <a:t>формирования </a:t>
            </a:r>
            <a:r>
              <a:rPr lang="ru-RU" i="1" dirty="0" smtClean="0">
                <a:solidFill>
                  <a:srgbClr val="006600"/>
                </a:solidFill>
                <a:latin typeface="Monotype Corsiva" pitchFamily="66" charset="0"/>
              </a:rPr>
              <a:t>основ экологической культуры. Дидактическая </a:t>
            </a:r>
            <a:r>
              <a:rPr lang="ru-RU" i="1" dirty="0">
                <a:solidFill>
                  <a:srgbClr val="006600"/>
                </a:solidFill>
                <a:latin typeface="Monotype Corsiva" pitchFamily="66" charset="0"/>
              </a:rPr>
              <a:t>настольная игра – «</a:t>
            </a:r>
            <a:r>
              <a:rPr lang="ru-RU" i="1" dirty="0" err="1">
                <a:solidFill>
                  <a:srgbClr val="006600"/>
                </a:solidFill>
                <a:latin typeface="Monotype Corsiva" pitchFamily="66" charset="0"/>
              </a:rPr>
              <a:t>ходилка</a:t>
            </a:r>
            <a:r>
              <a:rPr lang="ru-RU" i="1" dirty="0">
                <a:solidFill>
                  <a:srgbClr val="006600"/>
                </a:solidFill>
                <a:latin typeface="Monotype Corsiva" pitchFamily="66" charset="0"/>
              </a:rPr>
              <a:t>» «Друзья природы», изготовленная своими руками  </a:t>
            </a:r>
            <a:r>
              <a:rPr lang="ru-RU" i="1" dirty="0" smtClean="0">
                <a:solidFill>
                  <a:srgbClr val="006600"/>
                </a:solidFill>
                <a:latin typeface="Monotype Corsiva" pitchFamily="66" charset="0"/>
              </a:rPr>
              <a:t> </a:t>
            </a:r>
            <a:r>
              <a:rPr lang="ru-RU" i="1" dirty="0">
                <a:solidFill>
                  <a:srgbClr val="006600"/>
                </a:solidFill>
                <a:latin typeface="Monotype Corsiva" pitchFamily="66" charset="0"/>
              </a:rPr>
              <a:t>пригодится в работе педагогов дошкольного образования, а также родителей для совместной игры с детьми. Она способствует пробуждению у детей интереса к изучению природы родного края. </a:t>
            </a:r>
          </a:p>
          <a:p>
            <a:pPr>
              <a:buNone/>
            </a:pPr>
            <a:r>
              <a:rPr lang="ru-RU" i="1" dirty="0">
                <a:solidFill>
                  <a:srgbClr val="006600"/>
                </a:solidFill>
                <a:latin typeface="Monotype Corsiva" pitchFamily="66" charset="0"/>
              </a:rPr>
              <a:t>-  Игра,  предназначенная  для  детей  старшего  дошкольного  возраста,  может  использоваться  как наглядный  материал  на  занятиях  по  ознакомлению детей с основами  экологической культуры, как  игра  для  закрепления  знаний,  полученных  в  самостоятельной  и  совместной  деятельности;  как  диагностическое  средство  при  выявлении  знаний  основ основы экологической культуры. </a:t>
            </a:r>
          </a:p>
          <a:p>
            <a:pPr>
              <a:buNone/>
            </a:pPr>
            <a:endParaRPr lang="ru-RU" i="1" dirty="0" smtClean="0"/>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spTree>
    <p:extLst>
      <p:ext uri="{BB962C8B-B14F-4D97-AF65-F5344CB8AC3E}">
        <p14:creationId xmlns:p14="http://schemas.microsoft.com/office/powerpoint/2010/main" xmlns="" val="2014940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1667272"/>
          </a:xfrm>
        </p:spPr>
        <p:txBody>
          <a:bodyPr>
            <a:normAutofit fontScale="90000"/>
          </a:bodyPr>
          <a:lstStyle/>
          <a:p>
            <a:pPr algn="ct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При совместном с детьми изготовлении игры «Друзья природы» необходимо учитывать следующие условия:</a:t>
            </a:r>
            <a:endPar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2492896"/>
            <a:ext cx="8229600" cy="2376264"/>
          </a:xfrm>
        </p:spPr>
        <p:txBody>
          <a:bodyPr>
            <a:normAutofit fontScale="92500" lnSpcReduction="20000"/>
          </a:bodyPr>
          <a:lstStyle/>
          <a:p>
            <a:pPr>
              <a:buFont typeface="Wingdings" pitchFamily="2" charset="2"/>
              <a:buChar char="q"/>
            </a:pPr>
            <a:r>
              <a:rPr lang="ru-RU" i="1" dirty="0" smtClean="0">
                <a:solidFill>
                  <a:srgbClr val="006600"/>
                </a:solidFill>
                <a:latin typeface="Monotype Corsiva" pitchFamily="66" charset="0"/>
              </a:rPr>
              <a:t>Знание и учет возрастных особенностей детей.</a:t>
            </a:r>
          </a:p>
          <a:p>
            <a:pPr>
              <a:buFont typeface="Wingdings" pitchFamily="2" charset="2"/>
              <a:buChar char="q"/>
            </a:pPr>
            <a:r>
              <a:rPr lang="ru-RU" i="1" dirty="0" smtClean="0">
                <a:solidFill>
                  <a:srgbClr val="006600"/>
                </a:solidFill>
                <a:latin typeface="Monotype Corsiva" pitchFamily="66" charset="0"/>
              </a:rPr>
              <a:t>Слаженность всех участников образовательного процесса.</a:t>
            </a:r>
          </a:p>
          <a:p>
            <a:pPr>
              <a:buFont typeface="Wingdings" pitchFamily="2" charset="2"/>
              <a:buChar char="q"/>
            </a:pPr>
            <a:r>
              <a:rPr lang="ru-RU" i="1" dirty="0" smtClean="0">
                <a:solidFill>
                  <a:srgbClr val="006600"/>
                </a:solidFill>
                <a:latin typeface="Monotype Corsiva" pitchFamily="66" charset="0"/>
              </a:rPr>
              <a:t>Системность в работе по данной теме.</a:t>
            </a:r>
          </a:p>
          <a:p>
            <a:pPr>
              <a:buFont typeface="Wingdings" pitchFamily="2" charset="2"/>
              <a:buChar char="q"/>
            </a:pPr>
            <a:r>
              <a:rPr lang="ru-RU" i="1" dirty="0" smtClean="0">
                <a:solidFill>
                  <a:srgbClr val="006600"/>
                </a:solidFill>
                <a:latin typeface="Monotype Corsiva" pitchFamily="66" charset="0"/>
              </a:rPr>
              <a:t>Использование современных технологий.</a:t>
            </a:r>
          </a:p>
          <a:p>
            <a:pPr>
              <a:buNone/>
            </a:pPr>
            <a:endParaRPr lang="ru-RU" i="1" dirty="0" smtClean="0"/>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spTree>
    <p:extLst>
      <p:ext uri="{BB962C8B-B14F-4D97-AF65-F5344CB8AC3E}">
        <p14:creationId xmlns:p14="http://schemas.microsoft.com/office/powerpoint/2010/main" xmlns="" val="1297944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685800"/>
          </a:xfrm>
        </p:spPr>
        <p:txBody>
          <a:bodyPr>
            <a:normAutofit/>
          </a:bodyPr>
          <a:lstStyle/>
          <a:p>
            <a:pPr algn="ct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Заключение</a:t>
            </a:r>
            <a:endPar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2349624"/>
          </a:xfrm>
        </p:spPr>
        <p:txBody>
          <a:bodyPr>
            <a:normAutofit lnSpcReduction="10000"/>
          </a:bodyPr>
          <a:lstStyle/>
          <a:p>
            <a:pPr>
              <a:buNone/>
            </a:pPr>
            <a:r>
              <a:rPr lang="ru-RU" i="1" dirty="0" smtClean="0">
                <a:solidFill>
                  <a:srgbClr val="006600"/>
                </a:solidFill>
                <a:latin typeface="Monotype Corsiva" pitchFamily="66" charset="0"/>
              </a:rPr>
              <a:t>Пользу настольных игр – </a:t>
            </a:r>
            <a:r>
              <a:rPr lang="ru-RU" i="1" dirty="0" err="1" smtClean="0">
                <a:solidFill>
                  <a:srgbClr val="006600"/>
                </a:solidFill>
                <a:latin typeface="Monotype Corsiva" pitchFamily="66" charset="0"/>
              </a:rPr>
              <a:t>ходилок</a:t>
            </a:r>
            <a:r>
              <a:rPr lang="ru-RU" i="1" dirty="0" smtClean="0">
                <a:solidFill>
                  <a:srgbClr val="006600"/>
                </a:solidFill>
                <a:latin typeface="Monotype Corsiva" pitchFamily="66" charset="0"/>
              </a:rPr>
              <a:t> для развития ребенка сложно переоценить. Ведь это развитье внимание, память, мышления, мелкой моторики, усидчивости, речи, а не редко еще и эмоциональной сферы. Но что может сравнится с игрой сделанной своими руками или непосредственно вместе с ним, и учитывающей интересы ребенка.</a:t>
            </a:r>
          </a:p>
          <a:p>
            <a:pPr>
              <a:buNone/>
            </a:pPr>
            <a:endParaRPr lang="ru-RU" i="1" dirty="0" smtClean="0">
              <a:ln w="12700">
                <a:solidFill>
                  <a:schemeClr val="tx2">
                    <a:satMod val="155000"/>
                  </a:schemeClr>
                </a:solidFill>
                <a:prstDash val="solid"/>
              </a:ln>
              <a:solidFill>
                <a:srgbClr val="002060"/>
              </a:solidFill>
            </a:endParaRPr>
          </a:p>
        </p:txBody>
      </p:sp>
    </p:spTree>
    <p:extLst>
      <p:ext uri="{BB962C8B-B14F-4D97-AF65-F5344CB8AC3E}">
        <p14:creationId xmlns:p14="http://schemas.microsoft.com/office/powerpoint/2010/main" xmlns="" val="593066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685800"/>
          </a:xfrm>
        </p:spPr>
        <p:txBody>
          <a:bodyPr>
            <a:normAutofit/>
          </a:bodyPr>
          <a:lstStyle/>
          <a:p>
            <a:pPr algn="ctr"/>
            <a:endParaRPr lang="ru-RU" sz="3600" b="1" dirty="0">
              <a:ln w="12700">
                <a:solidFill>
                  <a:schemeClr val="tx2">
                    <a:satMod val="155000"/>
                  </a:schemeClr>
                </a:solidFill>
                <a:prstDash val="solid"/>
              </a:ln>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95400"/>
            <a:ext cx="8229600" cy="4419600"/>
          </a:xfrm>
        </p:spPr>
        <p:txBody>
          <a:bodyPr>
            <a:normAutofit/>
          </a:bodyPr>
          <a:lstStyle/>
          <a:p>
            <a:pPr>
              <a:buNone/>
            </a:pPr>
            <a:r>
              <a:rPr lang="ru-RU" i="1" dirty="0" smtClean="0"/>
              <a:t>.</a:t>
            </a:r>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pic>
        <p:nvPicPr>
          <p:cNvPr id="1026" name="Picture 2" descr="C:\Users\user\Desktop\Новая папка (8)\IMG20220321074546.jpg"/>
          <p:cNvPicPr>
            <a:picLocks noChangeAspect="1" noChangeArrowheads="1"/>
          </p:cNvPicPr>
          <p:nvPr/>
        </p:nvPicPr>
        <p:blipFill>
          <a:blip r:embed="rId2" cstate="print"/>
          <a:srcRect/>
          <a:stretch>
            <a:fillRect/>
          </a:stretch>
        </p:blipFill>
        <p:spPr bwMode="auto">
          <a:xfrm>
            <a:off x="142844" y="214290"/>
            <a:ext cx="8786874" cy="6429420"/>
          </a:xfrm>
          <a:prstGeom prst="rect">
            <a:avLst/>
          </a:prstGeom>
          <a:noFill/>
        </p:spPr>
      </p:pic>
    </p:spTree>
    <p:extLst>
      <p:ext uri="{BB962C8B-B14F-4D97-AF65-F5344CB8AC3E}">
        <p14:creationId xmlns:p14="http://schemas.microsoft.com/office/powerpoint/2010/main" xmlns="" val="10337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3900486" cy="685800"/>
          </a:xfrm>
        </p:spPr>
        <p:txBody>
          <a:bodyPr>
            <a:normAutofit/>
          </a:bodyPr>
          <a:lstStyle/>
          <a:p>
            <a:pPr algn="ctr"/>
            <a:endParaRPr lang="ru-RU" sz="3600" b="1" dirty="0">
              <a:ln w="12700">
                <a:solidFill>
                  <a:schemeClr val="tx2">
                    <a:satMod val="155000"/>
                  </a:schemeClr>
                </a:solidFill>
                <a:prstDash val="solid"/>
              </a:ln>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95400"/>
            <a:ext cx="8229600" cy="4419600"/>
          </a:xfrm>
        </p:spPr>
        <p:txBody>
          <a:bodyPr>
            <a:normAutofit/>
          </a:bodyPr>
          <a:lstStyle/>
          <a:p>
            <a:pPr>
              <a:buNone/>
            </a:pPr>
            <a:r>
              <a:rPr lang="ru-RU" i="1" dirty="0" smtClean="0"/>
              <a:t>.</a:t>
            </a:r>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pic>
        <p:nvPicPr>
          <p:cNvPr id="1026" name="Picture 2" descr="C:\Users\user\Desktop\Новая папка (8)\IMG20220321074546.jpg"/>
          <p:cNvPicPr>
            <a:picLocks noChangeAspect="1" noChangeArrowheads="1"/>
          </p:cNvPicPr>
          <p:nvPr/>
        </p:nvPicPr>
        <p:blipFill>
          <a:blip r:embed="rId2" cstate="print"/>
          <a:stretch>
            <a:fillRect/>
          </a:stretch>
        </p:blipFill>
        <p:spPr bwMode="auto">
          <a:xfrm>
            <a:off x="285720" y="357166"/>
            <a:ext cx="4357686" cy="5857916"/>
          </a:xfrm>
          <a:prstGeom prst="rect">
            <a:avLst/>
          </a:prstGeom>
          <a:noFill/>
        </p:spPr>
      </p:pic>
      <p:pic>
        <p:nvPicPr>
          <p:cNvPr id="6" name="Рисунок 5" descr="IMG20220321075126.jpg"/>
          <p:cNvPicPr>
            <a:picLocks noChangeAspect="1"/>
          </p:cNvPicPr>
          <p:nvPr/>
        </p:nvPicPr>
        <p:blipFill>
          <a:blip r:embed="rId3" cstate="print"/>
          <a:srcRect l="5085" b="4706"/>
          <a:stretch>
            <a:fillRect/>
          </a:stretch>
        </p:blipFill>
        <p:spPr>
          <a:xfrm>
            <a:off x="4786314" y="357166"/>
            <a:ext cx="4000528" cy="5786478"/>
          </a:xfrm>
          <a:prstGeom prst="rect">
            <a:avLst/>
          </a:prstGeom>
        </p:spPr>
      </p:pic>
    </p:spTree>
    <p:extLst>
      <p:ext uri="{BB962C8B-B14F-4D97-AF65-F5344CB8AC3E}">
        <p14:creationId xmlns:p14="http://schemas.microsoft.com/office/powerpoint/2010/main" xmlns="" val="103372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Autofit/>
          </a:bodyPr>
          <a:lstStyle/>
          <a:p>
            <a:pPr algn="ctr"/>
            <a:r>
              <a:rPr lang="ru-RU" sz="4800" b="1" dirty="0">
                <a:ln w="12700">
                  <a:solidFill>
                    <a:schemeClr val="tx2">
                      <a:satMod val="155000"/>
                    </a:schemeClr>
                  </a:solidFill>
                  <a:prstDash val="solid"/>
                </a:ln>
                <a:solidFill>
                  <a:srgbClr val="006600"/>
                </a:solidFill>
                <a:latin typeface="Monotype Corsiva" pitchFamily="66" charset="0"/>
                <a:cs typeface="Times New Roman" pitchFamily="18" charset="0"/>
              </a:rPr>
              <a:t>Актуальность</a:t>
            </a:r>
          </a:p>
        </p:txBody>
      </p:sp>
      <p:sp>
        <p:nvSpPr>
          <p:cNvPr id="3" name="Содержимое 2"/>
          <p:cNvSpPr>
            <a:spLocks noGrp="1"/>
          </p:cNvSpPr>
          <p:nvPr>
            <p:ph idx="1"/>
          </p:nvPr>
        </p:nvSpPr>
        <p:spPr>
          <a:xfrm>
            <a:off x="457200" y="1295400"/>
            <a:ext cx="8075240" cy="3141712"/>
          </a:xfrm>
        </p:spPr>
        <p:txBody>
          <a:bodyPr>
            <a:normAutofit fontScale="77500" lnSpcReduction="20000"/>
          </a:bodyPr>
          <a:lstStyle/>
          <a:p>
            <a:pPr>
              <a:buNone/>
            </a:pPr>
            <a:r>
              <a:rPr lang="ru-RU" i="1" dirty="0" smtClean="0"/>
              <a:t> </a:t>
            </a:r>
            <a:r>
              <a:rPr lang="ru-RU" i="1" dirty="0" smtClean="0">
                <a:solidFill>
                  <a:srgbClr val="006600"/>
                </a:solidFill>
                <a:latin typeface="Monotype Corsiva" pitchFamily="66" charset="0"/>
              </a:rPr>
              <a:t>Сегодня экологическое образование в мире считается приоритетным направлением обучения и воспитания детей дошкольного возраста. </a:t>
            </a:r>
          </a:p>
          <a:p>
            <a:pPr>
              <a:buNone/>
            </a:pPr>
            <a:r>
              <a:rPr lang="ru-RU" i="1" dirty="0" smtClean="0">
                <a:solidFill>
                  <a:srgbClr val="006600"/>
                </a:solidFill>
                <a:latin typeface="Monotype Corsiva" pitchFamily="66" charset="0"/>
              </a:rPr>
              <a:t>Через игру ребенок познаёт мир и начинает активно формироваться мировоззрение ребенка: его отношение к себе, к другим людям, к окружающему миру.</a:t>
            </a:r>
          </a:p>
          <a:p>
            <a:pPr>
              <a:buNone/>
            </a:pPr>
            <a:r>
              <a:rPr lang="ru-RU" i="1" dirty="0" smtClean="0">
                <a:solidFill>
                  <a:srgbClr val="006600"/>
                </a:solidFill>
                <a:latin typeface="Monotype Corsiva" pitchFamily="66" charset="0"/>
              </a:rPr>
              <a:t>Игра </a:t>
            </a:r>
            <a:r>
              <a:rPr lang="ru-RU" i="1" dirty="0">
                <a:solidFill>
                  <a:srgbClr val="006600"/>
                </a:solidFill>
                <a:latin typeface="Monotype Corsiva" pitchFamily="66" charset="0"/>
              </a:rPr>
              <a:t>– «</a:t>
            </a:r>
            <a:r>
              <a:rPr lang="ru-RU" i="1" dirty="0" err="1">
                <a:solidFill>
                  <a:srgbClr val="006600"/>
                </a:solidFill>
                <a:latin typeface="Monotype Corsiva" pitchFamily="66" charset="0"/>
              </a:rPr>
              <a:t>ходилка</a:t>
            </a:r>
            <a:r>
              <a:rPr lang="ru-RU" i="1" dirty="0">
                <a:solidFill>
                  <a:srgbClr val="006600"/>
                </a:solidFill>
                <a:latin typeface="Monotype Corsiva" pitchFamily="66" charset="0"/>
              </a:rPr>
              <a:t>» – одна из старейших настольных игр, имеющая не только развлекательное, но и  образовательное </a:t>
            </a:r>
            <a:r>
              <a:rPr lang="ru-RU" i="1" dirty="0" smtClean="0">
                <a:solidFill>
                  <a:srgbClr val="006600"/>
                </a:solidFill>
                <a:latin typeface="Monotype Corsiva" pitchFamily="66" charset="0"/>
              </a:rPr>
              <a:t>значение. А если дети принимают активное участие в изготовлении игры, то она становится более значима. Ирга «Друзья природы» помогает детям освоить </a:t>
            </a:r>
            <a:r>
              <a:rPr lang="ru-RU" i="1" dirty="0">
                <a:solidFill>
                  <a:srgbClr val="006600"/>
                </a:solidFill>
                <a:latin typeface="Monotype Corsiva" pitchFamily="66" charset="0"/>
              </a:rPr>
              <a:t>и систематизировать </a:t>
            </a:r>
            <a:r>
              <a:rPr lang="ru-RU" i="1" dirty="0" smtClean="0">
                <a:solidFill>
                  <a:srgbClr val="006600"/>
                </a:solidFill>
                <a:latin typeface="Monotype Corsiva" pitchFamily="66" charset="0"/>
              </a:rPr>
              <a:t> </a:t>
            </a:r>
            <a:r>
              <a:rPr lang="ru-RU" i="1" dirty="0">
                <a:solidFill>
                  <a:srgbClr val="006600"/>
                </a:solidFill>
                <a:latin typeface="Monotype Corsiva" pitchFamily="66" charset="0"/>
              </a:rPr>
              <a:t>знания по теме « правила поведения в природе». В процессе игры у детей развиваются мелкая моторика, речевой аппарат, ориентация в пространстве, внимание коммуникативные навыки и т. д</a:t>
            </a:r>
            <a:r>
              <a:rPr lang="ru-RU" i="1" dirty="0" smtClean="0">
                <a:solidFill>
                  <a:srgbClr val="006600"/>
                </a:solidFill>
                <a:latin typeface="Monotype Corsiva" pitchFamily="66" charset="0"/>
              </a:rPr>
              <a:t>.</a:t>
            </a:r>
            <a:endParaRPr lang="ru-RU" i="1" dirty="0" smtClean="0">
              <a:ln w="12700">
                <a:solidFill>
                  <a:schemeClr val="tx2">
                    <a:satMod val="155000"/>
                  </a:schemeClr>
                </a:solidFill>
                <a:prstDash val="solid"/>
              </a:ln>
              <a:solidFill>
                <a:srgbClr val="002060"/>
              </a:solidFill>
            </a:endParaRPr>
          </a:p>
        </p:txBody>
      </p:sp>
    </p:spTree>
    <p:extLst>
      <p:ext uri="{BB962C8B-B14F-4D97-AF65-F5344CB8AC3E}">
        <p14:creationId xmlns:p14="http://schemas.microsoft.com/office/powerpoint/2010/main" xmlns="" val="3785761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685800"/>
          </a:xfrm>
        </p:spPr>
        <p:txBody>
          <a:bodyPr>
            <a:normAutofit/>
          </a:bodyPr>
          <a:lstStyle/>
          <a:p>
            <a:pPr algn="ctr"/>
            <a:r>
              <a:rPr lang="ru-RU" sz="3600" dirty="0" smtClean="0">
                <a:ln w="12700">
                  <a:solidFill>
                    <a:schemeClr val="tx2">
                      <a:satMod val="155000"/>
                    </a:schemeClr>
                  </a:solidFill>
                  <a:prstDash val="solid"/>
                </a:ln>
                <a:solidFill>
                  <a:srgbClr val="006600"/>
                </a:solidFill>
                <a:latin typeface="Monotype Corsiva" pitchFamily="66" charset="0"/>
                <a:cs typeface="Times New Roman" pitchFamily="18" charset="0"/>
              </a:rPr>
              <a:t>Цель</a:t>
            </a:r>
            <a:endParaRPr lang="ru-RU" sz="3600"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075240" cy="3141712"/>
          </a:xfrm>
        </p:spPr>
        <p:txBody>
          <a:bodyPr>
            <a:normAutofit fontScale="92500" lnSpcReduction="10000"/>
          </a:bodyPr>
          <a:lstStyle/>
          <a:p>
            <a:pPr>
              <a:buNone/>
            </a:pPr>
            <a:r>
              <a:rPr lang="ru-RU" i="1" dirty="0" smtClean="0"/>
              <a:t> </a:t>
            </a:r>
            <a:r>
              <a:rPr lang="ru-RU" i="1" dirty="0" smtClean="0">
                <a:solidFill>
                  <a:srgbClr val="006600"/>
                </a:solidFill>
                <a:latin typeface="Monotype Corsiva" pitchFamily="66" charset="0"/>
              </a:rPr>
              <a:t>  </a:t>
            </a:r>
            <a:r>
              <a:rPr lang="ru-RU" i="1" dirty="0">
                <a:solidFill>
                  <a:srgbClr val="006600"/>
                </a:solidFill>
                <a:latin typeface="Monotype Corsiva" pitchFamily="66" charset="0"/>
              </a:rPr>
              <a:t>Научить детей основам  экологической культуры  и правилам поведения </a:t>
            </a:r>
            <a:r>
              <a:rPr lang="ru-RU" i="1" dirty="0" smtClean="0">
                <a:solidFill>
                  <a:srgbClr val="006600"/>
                </a:solidFill>
                <a:latin typeface="Monotype Corsiva" pitchFamily="66" charset="0"/>
              </a:rPr>
              <a:t>в природе </a:t>
            </a:r>
            <a:r>
              <a:rPr lang="ru-RU" i="1" dirty="0">
                <a:solidFill>
                  <a:srgbClr val="006600"/>
                </a:solidFill>
                <a:latin typeface="Monotype Corsiva" pitchFamily="66" charset="0"/>
              </a:rPr>
              <a:t>через игру.</a:t>
            </a:r>
          </a:p>
          <a:p>
            <a:pPr>
              <a:buNone/>
            </a:pPr>
            <a:r>
              <a:rPr lang="ru-RU" b="1" i="1" dirty="0">
                <a:solidFill>
                  <a:srgbClr val="006600"/>
                </a:solidFill>
                <a:latin typeface="Monotype Corsiva" pitchFamily="66" charset="0"/>
              </a:rPr>
              <a:t>Задачи.</a:t>
            </a:r>
          </a:p>
          <a:p>
            <a:pPr>
              <a:buNone/>
            </a:pPr>
            <a:r>
              <a:rPr lang="ru-RU" i="1" dirty="0">
                <a:solidFill>
                  <a:srgbClr val="006600"/>
                </a:solidFill>
                <a:latin typeface="Monotype Corsiva" pitchFamily="66" charset="0"/>
              </a:rPr>
              <a:t>-  Формировать  основы экологической культуры, знакомить с правилами поведения в природе.</a:t>
            </a:r>
          </a:p>
          <a:p>
            <a:pPr>
              <a:buNone/>
            </a:pPr>
            <a:r>
              <a:rPr lang="ru-RU" i="1" dirty="0">
                <a:solidFill>
                  <a:srgbClr val="006600"/>
                </a:solidFill>
                <a:latin typeface="Monotype Corsiva" pitchFamily="66" charset="0"/>
              </a:rPr>
              <a:t>     - Учить детей оценивать свои возможности по преодолению опасностей, умение действовать в непредвиденных ситуациях.</a:t>
            </a:r>
          </a:p>
          <a:p>
            <a:pPr>
              <a:buNone/>
            </a:pPr>
            <a:r>
              <a:rPr lang="ru-RU" i="1" dirty="0">
                <a:solidFill>
                  <a:srgbClr val="006600"/>
                </a:solidFill>
                <a:latin typeface="Monotype Corsiva" pitchFamily="66" charset="0"/>
              </a:rPr>
              <a:t>- Развивать познавательный интерес к миру природы.  </a:t>
            </a:r>
            <a:endParaRPr lang="ru-RU" i="1" dirty="0" smtClean="0">
              <a:ln w="12700">
                <a:solidFill>
                  <a:schemeClr val="tx2">
                    <a:satMod val="155000"/>
                  </a:schemeClr>
                </a:solidFill>
                <a:prstDash val="solid"/>
              </a:ln>
              <a:solidFill>
                <a:srgbClr val="002060"/>
              </a:solidFill>
            </a:endParaRPr>
          </a:p>
        </p:txBody>
      </p:sp>
    </p:spTree>
    <p:extLst>
      <p:ext uri="{BB962C8B-B14F-4D97-AF65-F5344CB8AC3E}">
        <p14:creationId xmlns:p14="http://schemas.microsoft.com/office/powerpoint/2010/main" xmlns="" val="2266349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rmAutofit/>
          </a:bodyPr>
          <a:lstStyle/>
          <a:p>
            <a:pPr algn="ctr"/>
            <a:r>
              <a:rPr lang="ru-RU" sz="3600" dirty="0" smtClean="0">
                <a:ln w="12700">
                  <a:solidFill>
                    <a:schemeClr val="tx2">
                      <a:satMod val="155000"/>
                    </a:schemeClr>
                  </a:solidFill>
                  <a:prstDash val="solid"/>
                </a:ln>
                <a:solidFill>
                  <a:srgbClr val="006600"/>
                </a:solidFill>
                <a:latin typeface="Monotype Corsiva" pitchFamily="66" charset="0"/>
                <a:cs typeface="Times New Roman" pitchFamily="18" charset="0"/>
              </a:rPr>
              <a:t>Атрибуты</a:t>
            </a:r>
            <a:endParaRPr lang="ru-RU" sz="3600"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075240" cy="2493640"/>
          </a:xfrm>
        </p:spPr>
        <p:txBody>
          <a:bodyPr>
            <a:normAutofit fontScale="92500"/>
          </a:bodyPr>
          <a:lstStyle/>
          <a:p>
            <a:pPr>
              <a:buNone/>
            </a:pPr>
            <a:r>
              <a:rPr lang="ru-RU" i="1" dirty="0" smtClean="0"/>
              <a:t> </a:t>
            </a:r>
            <a:r>
              <a:rPr lang="ru-RU" i="1" dirty="0">
                <a:solidFill>
                  <a:srgbClr val="006600"/>
                </a:solidFill>
                <a:latin typeface="Monotype Corsiva" pitchFamily="66" charset="0"/>
              </a:rPr>
              <a:t>  </a:t>
            </a:r>
            <a:r>
              <a:rPr lang="ru-RU" i="1" dirty="0" smtClean="0">
                <a:solidFill>
                  <a:srgbClr val="006600"/>
                </a:solidFill>
                <a:latin typeface="Monotype Corsiva" pitchFamily="66" charset="0"/>
              </a:rPr>
              <a:t>Коробка </a:t>
            </a:r>
            <a:r>
              <a:rPr lang="ru-RU" i="1" dirty="0">
                <a:solidFill>
                  <a:srgbClr val="006600"/>
                </a:solidFill>
                <a:latin typeface="Monotype Corsiva" pitchFamily="66" charset="0"/>
              </a:rPr>
              <a:t>с игровым полем и игровой дорожкой. Игровое поле состоит из макета луга, где обитают насекомые и птицы, растут полевые цветы, ядовитые грибы и растения. В комплект игры входят карточки с изображением неблагоприятного воздействия человека на природу и карточки с изображением оказания помощи природе, а также фишки с кубиком.</a:t>
            </a:r>
            <a:endParaRPr lang="ru-RU" i="1" dirty="0" smtClean="0">
              <a:ln w="12700">
                <a:solidFill>
                  <a:schemeClr val="tx2">
                    <a:satMod val="155000"/>
                  </a:schemeClr>
                </a:solidFill>
                <a:prstDash val="solid"/>
              </a:ln>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9187" y="3789040"/>
            <a:ext cx="2620645"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57549" y="3789039"/>
            <a:ext cx="2627313"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84168" y="3789038"/>
            <a:ext cx="2481263"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2596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443136"/>
          </a:xfrm>
        </p:spPr>
        <p:txBody>
          <a:bodyPr>
            <a:normAutofit fontScale="90000"/>
          </a:bodyPr>
          <a:lstStyle/>
          <a:p>
            <a:pPr algn="ctr"/>
            <a:r>
              <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rPr>
              <a:t>Описание.</a:t>
            </a:r>
          </a:p>
        </p:txBody>
      </p:sp>
      <p:sp>
        <p:nvSpPr>
          <p:cNvPr id="3" name="Содержимое 2"/>
          <p:cNvSpPr>
            <a:spLocks noGrp="1"/>
          </p:cNvSpPr>
          <p:nvPr>
            <p:ph idx="1"/>
          </p:nvPr>
        </p:nvSpPr>
        <p:spPr>
          <a:xfrm>
            <a:off x="457200" y="1124744"/>
            <a:ext cx="8229600" cy="3312368"/>
          </a:xfrm>
        </p:spPr>
        <p:txBody>
          <a:bodyPr>
            <a:normAutofit fontScale="70000" lnSpcReduction="20000"/>
          </a:bodyPr>
          <a:lstStyle/>
          <a:p>
            <a:pPr>
              <a:buNone/>
            </a:pPr>
            <a:r>
              <a:rPr lang="ru-RU" i="1" dirty="0" smtClean="0"/>
              <a:t> </a:t>
            </a:r>
            <a:r>
              <a:rPr lang="ru-RU" i="1" dirty="0">
                <a:solidFill>
                  <a:srgbClr val="006600"/>
                </a:solidFill>
                <a:latin typeface="Monotype Corsiva" pitchFamily="66" charset="0"/>
              </a:rPr>
              <a:t>-  Предлагаемая игра – </a:t>
            </a:r>
            <a:r>
              <a:rPr lang="ru-RU" i="1" dirty="0" err="1">
                <a:solidFill>
                  <a:srgbClr val="006600"/>
                </a:solidFill>
                <a:latin typeface="Monotype Corsiva" pitchFamily="66" charset="0"/>
              </a:rPr>
              <a:t>ходилка</a:t>
            </a:r>
            <a:r>
              <a:rPr lang="ru-RU" i="1" dirty="0">
                <a:solidFill>
                  <a:srgbClr val="006600"/>
                </a:solidFill>
                <a:latin typeface="Monotype Corsiva" pitchFamily="66" charset="0"/>
              </a:rPr>
              <a:t>,  приглашает детей отправится на  летний луг в гости к природе. Все игровое поле состоит из макета луга сделанного детьми совместно с воспитателем. Трава и цветы сделаны из гофрированной бумаги, дерево из цветного картона, гнездо птицы из цветной бумаги , муравейник из сухих веточек, костёр из использованных спичек.</a:t>
            </a:r>
          </a:p>
          <a:p>
            <a:pPr>
              <a:buNone/>
            </a:pPr>
            <a:r>
              <a:rPr lang="ru-RU" i="1" dirty="0">
                <a:solidFill>
                  <a:srgbClr val="006600"/>
                </a:solidFill>
                <a:latin typeface="Monotype Corsiva" pitchFamily="66" charset="0"/>
              </a:rPr>
              <a:t>- Для изготовления игры понадобились: картонная большая  папка для бумаги А 4; </a:t>
            </a:r>
            <a:r>
              <a:rPr lang="ru-RU" i="1" dirty="0" err="1" smtClean="0">
                <a:solidFill>
                  <a:srgbClr val="006600"/>
                </a:solidFill>
                <a:latin typeface="Monotype Corsiva" pitchFamily="66" charset="0"/>
              </a:rPr>
              <a:t>самоклейка</a:t>
            </a:r>
            <a:r>
              <a:rPr lang="ru-RU" i="1" dirty="0" smtClean="0">
                <a:solidFill>
                  <a:srgbClr val="006600"/>
                </a:solidFill>
                <a:latin typeface="Monotype Corsiva" pitchFamily="66" charset="0"/>
              </a:rPr>
              <a:t> зеленого цвета; гофрированная </a:t>
            </a:r>
            <a:r>
              <a:rPr lang="ru-RU" i="1" dirty="0">
                <a:solidFill>
                  <a:srgbClr val="006600"/>
                </a:solidFill>
                <a:latin typeface="Monotype Corsiva" pitchFamily="66" charset="0"/>
              </a:rPr>
              <a:t>бумага зеленого, красного, желтого  и голубого цвета; цветной картон и цветная бумага; сухие веточки; использованные спички; карточки с изображением неблагоприятного воздействия человека на природу и карточки с изображением оказания помощи природе; картинки бабочек и птиц; игровой набор </a:t>
            </a:r>
            <a:r>
              <a:rPr lang="ru-RU" i="1" dirty="0" smtClean="0">
                <a:solidFill>
                  <a:srgbClr val="006600"/>
                </a:solidFill>
                <a:latin typeface="Monotype Corsiva" pitchFamily="66" charset="0"/>
              </a:rPr>
              <a:t>насекомых, </a:t>
            </a:r>
            <a:r>
              <a:rPr lang="ru-RU" i="1" dirty="0">
                <a:solidFill>
                  <a:srgbClr val="006600"/>
                </a:solidFill>
                <a:latin typeface="Monotype Corsiva" pitchFamily="66" charset="0"/>
              </a:rPr>
              <a:t>а также  мягкий строительный набор для  фишек с кубиком.</a:t>
            </a:r>
          </a:p>
          <a:p>
            <a:pPr>
              <a:buFontTx/>
              <a:buChar char="-"/>
            </a:pPr>
            <a:r>
              <a:rPr lang="ru-RU" i="1" dirty="0" smtClean="0">
                <a:solidFill>
                  <a:srgbClr val="006600"/>
                </a:solidFill>
                <a:latin typeface="Monotype Corsiva" pitchFamily="66" charset="0"/>
              </a:rPr>
              <a:t>Вся </a:t>
            </a:r>
            <a:r>
              <a:rPr lang="ru-RU" i="1" dirty="0">
                <a:solidFill>
                  <a:srgbClr val="006600"/>
                </a:solidFill>
                <a:latin typeface="Monotype Corsiva" pitchFamily="66" charset="0"/>
              </a:rPr>
              <a:t>работа по изготовлению настольной игры – </a:t>
            </a:r>
            <a:r>
              <a:rPr lang="ru-RU" i="1" dirty="0" err="1">
                <a:solidFill>
                  <a:srgbClr val="006600"/>
                </a:solidFill>
                <a:latin typeface="Monotype Corsiva" pitchFamily="66" charset="0"/>
              </a:rPr>
              <a:t>ходилки</a:t>
            </a:r>
            <a:r>
              <a:rPr lang="ru-RU" i="1" dirty="0">
                <a:solidFill>
                  <a:srgbClr val="006600"/>
                </a:solidFill>
                <a:latin typeface="Monotype Corsiva" pitchFamily="66" charset="0"/>
              </a:rPr>
              <a:t> состояла их нескольких этапов и велась </a:t>
            </a:r>
            <a:r>
              <a:rPr lang="ru-RU" i="1" dirty="0" smtClean="0">
                <a:solidFill>
                  <a:srgbClr val="006600"/>
                </a:solidFill>
                <a:latin typeface="Monotype Corsiva" pitchFamily="66" charset="0"/>
              </a:rPr>
              <a:t>педагогом.</a:t>
            </a:r>
            <a:endParaRPr lang="ru-RU" i="1" dirty="0" smtClean="0">
              <a:ln w="12700">
                <a:solidFill>
                  <a:schemeClr val="tx2">
                    <a:satMod val="155000"/>
                  </a:schemeClr>
                </a:solidFill>
                <a:prstDash val="solid"/>
              </a:ln>
              <a:solidFill>
                <a:srgbClr val="006600"/>
              </a:solidFill>
              <a:latin typeface="Monotype Corsiva" pitchFamily="66" charset="0"/>
            </a:endParaRPr>
          </a:p>
        </p:txBody>
      </p:sp>
    </p:spTree>
    <p:extLst>
      <p:ext uri="{BB962C8B-B14F-4D97-AF65-F5344CB8AC3E}">
        <p14:creationId xmlns:p14="http://schemas.microsoft.com/office/powerpoint/2010/main" xmlns="" val="93955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48072"/>
          </a:xfrm>
        </p:spPr>
        <p:txBody>
          <a:bodyPr>
            <a:normAutofit/>
          </a:bodyPr>
          <a:lstStyle/>
          <a:p>
            <a:pPr algn="ctr"/>
            <a:r>
              <a:rPr lang="ru-RU" sz="3600" b="1" dirty="0" smtClean="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rPr>
              <a:t>Работа педагога</a:t>
            </a:r>
            <a:endParaRPr lang="ru-RU" sz="3600" b="1" dirty="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2421632"/>
          </a:xfrm>
        </p:spPr>
        <p:txBody>
          <a:bodyPr>
            <a:normAutofit fontScale="92500" lnSpcReduction="10000"/>
          </a:bodyPr>
          <a:lstStyle/>
          <a:p>
            <a:pPr>
              <a:buFont typeface="Wingdings" pitchFamily="2" charset="2"/>
              <a:buChar char="q"/>
            </a:pPr>
            <a:r>
              <a:rPr lang="ru-RU" i="1" dirty="0" smtClean="0">
                <a:solidFill>
                  <a:srgbClr val="006600"/>
                </a:solidFill>
                <a:latin typeface="Monotype Corsiva" pitchFamily="66" charset="0"/>
              </a:rPr>
              <a:t>Подготовка картонной папки  для макета луга: </a:t>
            </a:r>
            <a:r>
              <a:rPr lang="ru-RU" i="1" dirty="0" err="1" smtClean="0">
                <a:solidFill>
                  <a:srgbClr val="006600"/>
                </a:solidFill>
                <a:latin typeface="Monotype Corsiva" pitchFamily="66" charset="0"/>
              </a:rPr>
              <a:t>обклеивание</a:t>
            </a:r>
            <a:r>
              <a:rPr lang="ru-RU" i="1" dirty="0" smtClean="0">
                <a:solidFill>
                  <a:srgbClr val="006600"/>
                </a:solidFill>
                <a:latin typeface="Monotype Corsiva" pitchFamily="66" charset="0"/>
              </a:rPr>
              <a:t> </a:t>
            </a:r>
            <a:r>
              <a:rPr lang="ru-RU" i="1" dirty="0" err="1" smtClean="0">
                <a:solidFill>
                  <a:srgbClr val="006600"/>
                </a:solidFill>
                <a:latin typeface="Monotype Corsiva" pitchFamily="66" charset="0"/>
              </a:rPr>
              <a:t>самоклейкой</a:t>
            </a:r>
            <a:r>
              <a:rPr lang="ru-RU" i="1" dirty="0" smtClean="0">
                <a:solidFill>
                  <a:srgbClr val="006600"/>
                </a:solidFill>
                <a:latin typeface="Monotype Corsiva" pitchFamily="66" charset="0"/>
              </a:rPr>
              <a:t> зеленого цвета; приобретение набора насекомых.</a:t>
            </a:r>
          </a:p>
          <a:p>
            <a:pPr>
              <a:buFont typeface="Wingdings" pitchFamily="2" charset="2"/>
              <a:buChar char="q"/>
            </a:pPr>
            <a:r>
              <a:rPr lang="ru-RU" i="1" dirty="0">
                <a:solidFill>
                  <a:srgbClr val="006600"/>
                </a:solidFill>
                <a:latin typeface="Monotype Corsiva" pitchFamily="66" charset="0"/>
              </a:rPr>
              <a:t>Подбор </a:t>
            </a:r>
            <a:r>
              <a:rPr lang="ru-RU" i="1" dirty="0" smtClean="0">
                <a:solidFill>
                  <a:srgbClr val="006600"/>
                </a:solidFill>
                <a:latin typeface="Monotype Corsiva" pitchFamily="66" charset="0"/>
              </a:rPr>
              <a:t> и </a:t>
            </a:r>
            <a:r>
              <a:rPr lang="ru-RU" i="1" dirty="0" err="1" smtClean="0">
                <a:solidFill>
                  <a:srgbClr val="006600"/>
                </a:solidFill>
                <a:latin typeface="Monotype Corsiva" pitchFamily="66" charset="0"/>
              </a:rPr>
              <a:t>ламинирование</a:t>
            </a:r>
            <a:r>
              <a:rPr lang="ru-RU" i="1" dirty="0" smtClean="0">
                <a:solidFill>
                  <a:srgbClr val="006600"/>
                </a:solidFill>
                <a:latin typeface="Monotype Corsiva" pitchFamily="66" charset="0"/>
              </a:rPr>
              <a:t> картинок </a:t>
            </a:r>
            <a:r>
              <a:rPr lang="ru-RU" i="1" dirty="0">
                <a:solidFill>
                  <a:srgbClr val="006600"/>
                </a:solidFill>
                <a:latin typeface="Monotype Corsiva" pitchFamily="66" charset="0"/>
              </a:rPr>
              <a:t>с изображением неблагоприятного воздействия человека на природу </a:t>
            </a:r>
            <a:r>
              <a:rPr lang="ru-RU" i="1" dirty="0" smtClean="0">
                <a:solidFill>
                  <a:srgbClr val="006600"/>
                </a:solidFill>
                <a:latin typeface="Monotype Corsiva" pitchFamily="66" charset="0"/>
              </a:rPr>
              <a:t>и картинок  </a:t>
            </a:r>
            <a:r>
              <a:rPr lang="ru-RU" i="1" dirty="0">
                <a:solidFill>
                  <a:srgbClr val="006600"/>
                </a:solidFill>
                <a:latin typeface="Monotype Corsiva" pitchFamily="66" charset="0"/>
              </a:rPr>
              <a:t>с изображением оказания помощи </a:t>
            </a:r>
            <a:r>
              <a:rPr lang="ru-RU" i="1" dirty="0" smtClean="0">
                <a:solidFill>
                  <a:srgbClr val="006600"/>
                </a:solidFill>
                <a:latin typeface="Monotype Corsiva" pitchFamily="66" charset="0"/>
              </a:rPr>
              <a:t>природе.</a:t>
            </a:r>
          </a:p>
          <a:p>
            <a:pPr>
              <a:buFont typeface="Wingdings" pitchFamily="2" charset="2"/>
              <a:buChar char="q"/>
            </a:pPr>
            <a:r>
              <a:rPr lang="ru-RU" i="1" dirty="0" smtClean="0">
                <a:solidFill>
                  <a:srgbClr val="006600"/>
                </a:solidFill>
                <a:latin typeface="Monotype Corsiva" pitchFamily="66" charset="0"/>
              </a:rPr>
              <a:t> Изготовление фишек и кубика.</a:t>
            </a:r>
          </a:p>
          <a:p>
            <a:pPr marL="0" indent="0">
              <a:buNone/>
            </a:pPr>
            <a:endParaRPr lang="ru-RU" i="1" dirty="0" smtClean="0">
              <a:solidFill>
                <a:srgbClr val="006600"/>
              </a:solidFill>
              <a:latin typeface="Monotype Corsiva" pitchFamily="66" charset="0"/>
            </a:endParaRPr>
          </a:p>
          <a:p>
            <a:pPr>
              <a:buFontTx/>
              <a:buChar char="-"/>
            </a:pPr>
            <a:endParaRPr lang="ru-RU" i="1" dirty="0" smtClean="0"/>
          </a:p>
          <a:p>
            <a:pPr>
              <a:buNone/>
            </a:pPr>
            <a:endParaRPr lang="ru-RU" i="1" dirty="0" smtClean="0">
              <a:ln w="12700">
                <a:solidFill>
                  <a:schemeClr val="tx2">
                    <a:satMod val="155000"/>
                  </a:schemeClr>
                </a:solidFill>
                <a:prstDash val="solid"/>
              </a:ln>
              <a:solidFill>
                <a:srgbClr val="00206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160" y="3757436"/>
            <a:ext cx="1359151" cy="1332148"/>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35160" y="5060718"/>
            <a:ext cx="2706234" cy="133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794311" y="3725060"/>
            <a:ext cx="1358900" cy="133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75856" y="3757436"/>
            <a:ext cx="2736304" cy="2661676"/>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80312" y="5055898"/>
            <a:ext cx="1224136" cy="1330838"/>
          </a:xfrm>
          <a:prstGeom prst="rect">
            <a:avLst/>
          </a:prstGeom>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121320" y="5060718"/>
            <a:ext cx="1225550" cy="133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7380312" y="3762201"/>
            <a:ext cx="1224136" cy="1293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6121320" y="3766965"/>
            <a:ext cx="1258992" cy="1322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3805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515144"/>
          </a:xfrm>
        </p:spPr>
        <p:txBody>
          <a:bodyPr>
            <a:normAutofit fontScale="90000"/>
          </a:bodyPr>
          <a:lstStyle/>
          <a:p>
            <a:pPr algn="ctr"/>
            <a:r>
              <a:rPr lang="ru-RU" sz="3600" b="1" dirty="0" smtClean="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rPr>
              <a:t>Работа детей</a:t>
            </a:r>
            <a:endParaRPr lang="ru-RU" sz="3600" b="1" dirty="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2853680"/>
          </a:xfrm>
        </p:spPr>
        <p:txBody>
          <a:bodyPr>
            <a:normAutofit fontScale="85000" lnSpcReduction="20000"/>
          </a:bodyPr>
          <a:lstStyle/>
          <a:p>
            <a:pPr>
              <a:buFont typeface="Wingdings" pitchFamily="2" charset="2"/>
              <a:buChar char="q"/>
            </a:pPr>
            <a:r>
              <a:rPr lang="ru-RU" i="1" dirty="0" smtClean="0">
                <a:solidFill>
                  <a:srgbClr val="006600"/>
                </a:solidFill>
                <a:latin typeface="Monotype Corsiva" pitchFamily="66" charset="0"/>
              </a:rPr>
              <a:t>Изготовление  травы и цветов из гофрированной бумаги (нарезали полоски, скручивали в трубочку и завязывали нитками).</a:t>
            </a:r>
          </a:p>
          <a:p>
            <a:pPr>
              <a:buFont typeface="Wingdings" pitchFamily="2" charset="2"/>
              <a:buChar char="q"/>
            </a:pPr>
            <a:r>
              <a:rPr lang="ru-RU" i="1" dirty="0" smtClean="0">
                <a:solidFill>
                  <a:srgbClr val="006600"/>
                </a:solidFill>
                <a:latin typeface="Monotype Corsiva" pitchFamily="66" charset="0"/>
              </a:rPr>
              <a:t>Вырезание и склеивание элементов дерева из зеленого  и коричневого картона.</a:t>
            </a:r>
          </a:p>
          <a:p>
            <a:pPr>
              <a:buFont typeface="Wingdings" pitchFamily="2" charset="2"/>
              <a:buChar char="q"/>
            </a:pPr>
            <a:r>
              <a:rPr lang="ru-RU" i="1" dirty="0" smtClean="0">
                <a:solidFill>
                  <a:srgbClr val="006600"/>
                </a:solidFill>
                <a:latin typeface="Monotype Corsiva" pitchFamily="66" charset="0"/>
              </a:rPr>
              <a:t>Изготовление муравейника: дети отламывали сухие веточки и складывали в кучку.</a:t>
            </a:r>
          </a:p>
          <a:p>
            <a:pPr>
              <a:buFont typeface="Wingdings" pitchFamily="2" charset="2"/>
              <a:buChar char="q"/>
            </a:pPr>
            <a:r>
              <a:rPr lang="ru-RU" i="1" dirty="0" smtClean="0">
                <a:solidFill>
                  <a:srgbClr val="006600"/>
                </a:solidFill>
                <a:latin typeface="Monotype Corsiva" pitchFamily="66" charset="0"/>
              </a:rPr>
              <a:t>Вырезание кружков белого, зеленого и красного цвете из цветной бумаги.</a:t>
            </a:r>
          </a:p>
          <a:p>
            <a:pPr>
              <a:buFont typeface="Wingdings" pitchFamily="2" charset="2"/>
              <a:buChar char="q"/>
            </a:pPr>
            <a:endParaRPr lang="ru-RU" i="1" dirty="0" smtClean="0">
              <a:solidFill>
                <a:srgbClr val="006600"/>
              </a:solidFill>
              <a:latin typeface="Monotype Corsiva" pitchFamily="66" charset="0"/>
            </a:endParaRPr>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347864" y="3435939"/>
            <a:ext cx="2584896" cy="29292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67544" y="3435939"/>
            <a:ext cx="2762062" cy="2901673"/>
          </a:xfrm>
          <a:prstGeom prst="rect">
            <a:avLst/>
          </a:prstGeom>
          <a:noFill/>
          <a:ln w="9525" cmpd="sng">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84168" y="3437426"/>
            <a:ext cx="2520280" cy="2927809"/>
          </a:xfrm>
          <a:prstGeom prst="rect">
            <a:avLst/>
          </a:prstGeom>
        </p:spPr>
      </p:pic>
    </p:spTree>
    <p:extLst>
      <p:ext uri="{BB962C8B-B14F-4D97-AF65-F5344CB8AC3E}">
        <p14:creationId xmlns:p14="http://schemas.microsoft.com/office/powerpoint/2010/main" xmlns="" val="2631707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432048"/>
          </a:xfrm>
        </p:spPr>
        <p:txBody>
          <a:bodyPr>
            <a:normAutofit fontScale="90000"/>
          </a:bodyPr>
          <a:lstStyle/>
          <a:p>
            <a:pPr algn="ct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Фото материал</a:t>
            </a:r>
            <a:endPar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539552" y="1124744"/>
            <a:ext cx="8136904" cy="3096344"/>
          </a:xfrm>
        </p:spPr>
        <p:txBody>
          <a:bodyPr>
            <a:normAutofit fontScale="92500" lnSpcReduction="20000"/>
          </a:bodyPr>
          <a:lstStyle/>
          <a:p>
            <a:pPr>
              <a:buNone/>
            </a:pPr>
            <a:endParaRPr lang="ru-RU" sz="8000" i="1" dirty="0"/>
          </a:p>
          <a:p>
            <a:pPr>
              <a:buNone/>
            </a:pPr>
            <a:endParaRPr lang="ru-RU" i="1" dirty="0"/>
          </a:p>
          <a:p>
            <a:pPr>
              <a:buNone/>
            </a:pPr>
            <a:endParaRPr lang="ru-RU" i="1" dirty="0"/>
          </a:p>
          <a:p>
            <a:pPr>
              <a:buNone/>
            </a:pPr>
            <a:endParaRPr lang="ru-RU" i="1" dirty="0"/>
          </a:p>
          <a:p>
            <a:pPr>
              <a:buNone/>
            </a:pPr>
            <a:endParaRPr lang="ru-RU" i="1" dirty="0" smtClean="0"/>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9056" y="2204864"/>
            <a:ext cx="2736304"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68736" y="1630062"/>
            <a:ext cx="2880320"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23528" y="885140"/>
            <a:ext cx="1366217" cy="164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689744" y="885140"/>
            <a:ext cx="1378991"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23528" y="2528786"/>
            <a:ext cx="1342205"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1665733" y="2564304"/>
            <a:ext cx="1403003" cy="1623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2175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rmAutofit/>
          </a:bodyPr>
          <a:lstStyle/>
          <a:p>
            <a:pPr algn="ctr"/>
            <a:r>
              <a:rPr lang="ru-RU" sz="3600" b="1" dirty="0" smtClean="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rPr>
              <a:t>Совместная работа педагога и детей</a:t>
            </a:r>
            <a:endParaRPr lang="ru-RU" sz="3600" b="1" dirty="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1701552"/>
          </a:xfrm>
        </p:spPr>
        <p:txBody>
          <a:bodyPr>
            <a:normAutofit/>
          </a:bodyPr>
          <a:lstStyle/>
          <a:p>
            <a:pPr>
              <a:buFont typeface="Wingdings" pitchFamily="2" charset="2"/>
              <a:buChar char="q"/>
            </a:pPr>
            <a:r>
              <a:rPr lang="ru-RU" dirty="0" smtClean="0">
                <a:solidFill>
                  <a:srgbClr val="006600"/>
                </a:solidFill>
                <a:latin typeface="Monotype Corsiva" pitchFamily="66" charset="0"/>
              </a:rPr>
              <a:t>Сбор </a:t>
            </a:r>
            <a:r>
              <a:rPr lang="ru-RU" dirty="0">
                <a:solidFill>
                  <a:srgbClr val="006600"/>
                </a:solidFill>
                <a:latin typeface="Monotype Corsiva" pitchFamily="66" charset="0"/>
              </a:rPr>
              <a:t>макета луга из готовых элементов</a:t>
            </a:r>
            <a:r>
              <a:rPr lang="ru-RU" dirty="0" smtClean="0">
                <a:solidFill>
                  <a:srgbClr val="006600"/>
                </a:solidFill>
                <a:latin typeface="Monotype Corsiva" pitchFamily="66" charset="0"/>
              </a:rPr>
              <a:t>.</a:t>
            </a:r>
          </a:p>
          <a:p>
            <a:pPr>
              <a:buFont typeface="Wingdings" pitchFamily="2" charset="2"/>
              <a:buChar char="q"/>
            </a:pPr>
            <a:r>
              <a:rPr lang="ru-RU" dirty="0" smtClean="0">
                <a:solidFill>
                  <a:srgbClr val="006600"/>
                </a:solidFill>
                <a:latin typeface="Monotype Corsiva" pitchFamily="66" charset="0"/>
              </a:rPr>
              <a:t>Прокладывание маршрута по летнему лугу (приклеивание кружков по периметру).</a:t>
            </a:r>
            <a:endParaRPr lang="ru-RU" dirty="0">
              <a:solidFill>
                <a:srgbClr val="006600"/>
              </a:solidFill>
              <a:latin typeface="Monotype Corsiva" pitchFamily="66" charset="0"/>
            </a:endParaRPr>
          </a:p>
          <a:p>
            <a:pPr>
              <a:buFont typeface="Wingdings" pitchFamily="2" charset="2"/>
              <a:buChar char="q"/>
            </a:pPr>
            <a:endParaRPr lang="ru-RU" i="1" dirty="0" smtClean="0">
              <a:ln w="12700">
                <a:solidFill>
                  <a:schemeClr val="tx2">
                    <a:satMod val="155000"/>
                  </a:schemeClr>
                </a:solidFill>
                <a:prstDash val="solid"/>
              </a:ln>
              <a:solidFill>
                <a:srgbClr val="006600"/>
              </a:solidFill>
              <a:latin typeface="Monotype Corsiva" pitchFamily="66"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2708920"/>
            <a:ext cx="3096345" cy="345638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276872"/>
            <a:ext cx="3744416"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0196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890</Words>
  <Application>Microsoft Office PowerPoint</Application>
  <PresentationFormat>Экран (4:3)</PresentationFormat>
  <Paragraphs>64</Paragraphs>
  <Slides>15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Поток</vt:lpstr>
      <vt:lpstr>2_Поток</vt:lpstr>
      <vt:lpstr> МОАУ СОШ №24 г. Орск дошкольные группы   Проект  Разработка настольной игры – «ходилки» по экологии «Друзья природы»</vt:lpstr>
      <vt:lpstr>Актуальность</vt:lpstr>
      <vt:lpstr>Цель</vt:lpstr>
      <vt:lpstr>Атрибуты</vt:lpstr>
      <vt:lpstr>Описание.</vt:lpstr>
      <vt:lpstr>Работа педагога</vt:lpstr>
      <vt:lpstr>Работа детей</vt:lpstr>
      <vt:lpstr>Фото материал</vt:lpstr>
      <vt:lpstr>Совместная работа педагога и детей</vt:lpstr>
      <vt:lpstr>Правила настольной игры – «ходилки»</vt:lpstr>
      <vt:lpstr>Методические рекомендации для воспитателей и родителей</vt:lpstr>
      <vt:lpstr>При совместном с детьми изготовлении игры «Друзья природы» необходимо учитывать следующие условия:</vt:lpstr>
      <vt:lpstr>Заключение</vt:lpstr>
      <vt:lpstr>Слайд 14</vt:lpstr>
      <vt:lpstr>Слайд 15</vt:lpstr>
    </vt:vector>
  </TitlesOfParts>
  <Company>WolfishLair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110</cp:revision>
  <dcterms:created xsi:type="dcterms:W3CDTF">2013-02-13T10:33:57Z</dcterms:created>
  <dcterms:modified xsi:type="dcterms:W3CDTF">2022-05-12T12:03:52Z</dcterms:modified>
</cp:coreProperties>
</file>