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6" r:id="rId9"/>
    <p:sldId id="264" r:id="rId10"/>
    <p:sldId id="263" r:id="rId11"/>
    <p:sldId id="270" r:id="rId12"/>
    <p:sldId id="267" r:id="rId13"/>
    <p:sldId id="265" r:id="rId14"/>
    <p:sldId id="268" r:id="rId15"/>
    <p:sldId id="269" r:id="rId16"/>
    <p:sldId id="272" r:id="rId17"/>
    <p:sldId id="271" r:id="rId18"/>
    <p:sldId id="273" r:id="rId19"/>
    <p:sldId id="274" r:id="rId20"/>
    <p:sldId id="275" r:id="rId21"/>
    <p:sldId id="276" r:id="rId22"/>
    <p:sldId id="277" r:id="rId23"/>
    <p:sldId id="278" r:id="rId24"/>
    <p:sldId id="281" r:id="rId25"/>
    <p:sldId id="282" r:id="rId26"/>
    <p:sldId id="283" r:id="rId27"/>
    <p:sldId id="284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613" autoAdjust="0"/>
  </p:normalViewPr>
  <p:slideViewPr>
    <p:cSldViewPr snapToGrid="0">
      <p:cViewPr varScale="1">
        <p:scale>
          <a:sx n="71" d="100"/>
          <a:sy n="71" d="100"/>
        </p:scale>
        <p:origin x="-450" y="-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6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18455-4E4F-4F15-8FCE-531C1A237AEF}" type="datetimeFigureOut">
              <a:rPr lang="ru-RU" smtClean="0"/>
              <a:pPr/>
              <a:t>11.02.2024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DAFE8-A4CF-4C2E-9D92-31FDC66691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7021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18455-4E4F-4F15-8FCE-531C1A237AEF}" type="datetimeFigureOut">
              <a:rPr lang="ru-RU" smtClean="0"/>
              <a:pPr/>
              <a:t>11.02.2024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DAFE8-A4CF-4C2E-9D92-31FDC66691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1193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18455-4E4F-4F15-8FCE-531C1A237AEF}" type="datetimeFigureOut">
              <a:rPr lang="ru-RU" smtClean="0"/>
              <a:pPr/>
              <a:t>11.02.2024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DAFE8-A4CF-4C2E-9D92-31FDC66691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4433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18455-4E4F-4F15-8FCE-531C1A237AEF}" type="datetimeFigureOut">
              <a:rPr lang="ru-RU" smtClean="0"/>
              <a:pPr/>
              <a:t>11.02.2024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DAFE8-A4CF-4C2E-9D92-31FDC66691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1650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18455-4E4F-4F15-8FCE-531C1A237AEF}" type="datetimeFigureOut">
              <a:rPr lang="ru-RU" smtClean="0"/>
              <a:pPr/>
              <a:t>11.02.2024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DAFE8-A4CF-4C2E-9D92-31FDC66691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414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18455-4E4F-4F15-8FCE-531C1A237AEF}" type="datetimeFigureOut">
              <a:rPr lang="ru-RU" smtClean="0"/>
              <a:pPr/>
              <a:t>11.02.2024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DAFE8-A4CF-4C2E-9D92-31FDC66691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1503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18455-4E4F-4F15-8FCE-531C1A237AEF}" type="datetimeFigureOut">
              <a:rPr lang="ru-RU" smtClean="0"/>
              <a:pPr/>
              <a:t>11.02.2024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DAFE8-A4CF-4C2E-9D92-31FDC66691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6723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18455-4E4F-4F15-8FCE-531C1A237AEF}" type="datetimeFigureOut">
              <a:rPr lang="ru-RU" smtClean="0"/>
              <a:pPr/>
              <a:t>11.02.2024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DAFE8-A4CF-4C2E-9D92-31FDC66691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5984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18455-4E4F-4F15-8FCE-531C1A237AEF}" type="datetimeFigureOut">
              <a:rPr lang="ru-RU" smtClean="0"/>
              <a:pPr/>
              <a:t>11.02.2024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DAFE8-A4CF-4C2E-9D92-31FDC66691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1121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18455-4E4F-4F15-8FCE-531C1A237AEF}" type="datetimeFigureOut">
              <a:rPr lang="ru-RU" smtClean="0"/>
              <a:pPr/>
              <a:t>11.02.2024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DAFE8-A4CF-4C2E-9D92-31FDC66691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1059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18455-4E4F-4F15-8FCE-531C1A237AEF}" type="datetimeFigureOut">
              <a:rPr lang="ru-RU" smtClean="0"/>
              <a:pPr/>
              <a:t>11.02.2024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DAFE8-A4CF-4C2E-9D92-31FDC66691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1797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18455-4E4F-4F15-8FCE-531C1A237AEF}" type="datetimeFigureOut">
              <a:rPr lang="ru-RU" smtClean="0"/>
              <a:pPr/>
              <a:t>11.02.2024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DAFE8-A4CF-4C2E-9D92-31FDC66691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2266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9600" y="841829"/>
            <a:ext cx="5500914" cy="4799316"/>
          </a:xfrm>
        </p:spPr>
        <p:txBody>
          <a:bodyPr>
            <a:noAutofit/>
          </a:bodyPr>
          <a:lstStyle/>
          <a:p>
            <a:r>
              <a:rPr lang="ru-RU" sz="7200" b="1" i="1" dirty="0" smtClean="0">
                <a:solidFill>
                  <a:srgbClr val="CC0099"/>
                </a:solidFill>
                <a:latin typeface="Gabriola" pitchFamily="82" charset="0"/>
                <a:ea typeface="Segoe UI" panose="020B0502040204020203" pitchFamily="34" charset="0"/>
                <a:cs typeface="Segoe UI" panose="020B0502040204020203" pitchFamily="34" charset="0"/>
              </a:rPr>
              <a:t>ЧУДЕСА </a:t>
            </a:r>
            <a:br>
              <a:rPr lang="ru-RU" sz="7200" b="1" i="1" dirty="0" smtClean="0">
                <a:solidFill>
                  <a:srgbClr val="CC0099"/>
                </a:solidFill>
                <a:latin typeface="Gabriola" pitchFamily="82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7200" b="1" i="1" dirty="0" smtClean="0">
                <a:solidFill>
                  <a:srgbClr val="CC0099"/>
                </a:solidFill>
                <a:latin typeface="Gabriola" pitchFamily="82" charset="0"/>
                <a:ea typeface="Segoe UI" panose="020B0502040204020203" pitchFamily="34" charset="0"/>
                <a:cs typeface="Segoe UI" panose="020B0502040204020203" pitchFamily="34" charset="0"/>
              </a:rPr>
              <a:t>ИЗ</a:t>
            </a:r>
            <a:br>
              <a:rPr lang="ru-RU" sz="7200" b="1" i="1" dirty="0" smtClean="0">
                <a:solidFill>
                  <a:srgbClr val="CC0099"/>
                </a:solidFill>
                <a:latin typeface="Gabriola" pitchFamily="82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7200" b="1" i="1" dirty="0" smtClean="0">
                <a:solidFill>
                  <a:srgbClr val="CC0099"/>
                </a:solidFill>
                <a:latin typeface="Gabriola" pitchFamily="82" charset="0"/>
                <a:ea typeface="Segoe UI" panose="020B0502040204020203" pitchFamily="34" charset="0"/>
                <a:cs typeface="Segoe UI" panose="020B0502040204020203" pitchFamily="34" charset="0"/>
              </a:rPr>
              <a:t> СОЛЕНОГО</a:t>
            </a:r>
            <a:br>
              <a:rPr lang="ru-RU" sz="7200" b="1" i="1" dirty="0" smtClean="0">
                <a:solidFill>
                  <a:srgbClr val="CC0099"/>
                </a:solidFill>
                <a:latin typeface="Gabriola" pitchFamily="82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7200" b="1" i="1" dirty="0" smtClean="0">
                <a:solidFill>
                  <a:srgbClr val="CC0099"/>
                </a:solidFill>
                <a:latin typeface="Gabriola" pitchFamily="82" charset="0"/>
                <a:ea typeface="Segoe UI" panose="020B0502040204020203" pitchFamily="34" charset="0"/>
                <a:cs typeface="Segoe UI" panose="020B0502040204020203" pitchFamily="34" charset="0"/>
              </a:rPr>
              <a:t> ТЕСТА   </a:t>
            </a:r>
            <a:endParaRPr lang="ru-RU" sz="7200" b="1" i="1" dirty="0">
              <a:solidFill>
                <a:srgbClr val="CC0099"/>
              </a:solidFill>
              <a:latin typeface="Gabriola" pitchFamily="82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99804" y="6428934"/>
            <a:ext cx="9172134" cy="604911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Автор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воспитатель 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кв. категория Юдина Валентина Николаевна 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88457" y="196949"/>
            <a:ext cx="955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b="1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МОАУ « СОШ № 24 г. Орска»    Дошкольная группа  корпус 4</a:t>
            </a:r>
            <a:r>
              <a:rPr lang="ru-RU" altLang="ru-RU" sz="2400" b="1" dirty="0" smtClean="0">
                <a:solidFill>
                  <a:srgbClr val="CC0099"/>
                </a:solidFill>
                <a:latin typeface="Monotype Corsiva" pitchFamily="66" charset="0"/>
              </a:rPr>
              <a:t/>
            </a:r>
            <a:br>
              <a:rPr lang="ru-RU" altLang="ru-RU" sz="2400" b="1" dirty="0" smtClean="0">
                <a:solidFill>
                  <a:srgbClr val="CC0099"/>
                </a:solidFill>
                <a:latin typeface="Monotype Corsiva" pitchFamily="66" charset="0"/>
              </a:rPr>
            </a:br>
            <a:endParaRPr lang="ru-RU" sz="2400" b="1" dirty="0">
              <a:solidFill>
                <a:srgbClr val="CC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03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815926"/>
            <a:ext cx="10515600" cy="5361037"/>
          </a:xfrm>
        </p:spPr>
        <p:txBody>
          <a:bodyPr/>
          <a:lstStyle/>
          <a:p>
            <a:endParaRPr lang="ru-RU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215656"/>
            <a:ext cx="10515600" cy="1092639"/>
          </a:xfrm>
        </p:spPr>
        <p:txBody>
          <a:bodyPr>
            <a:normAutofit fontScale="90000"/>
          </a:bodyPr>
          <a:lstStyle/>
          <a:p>
            <a:r>
              <a:rPr lang="ru-RU" sz="4900" b="1" dirty="0" smtClean="0">
                <a:latin typeface="Gabriola" pitchFamily="82" charset="0"/>
                <a:ea typeface="Segoe UI" panose="020B0502040204020203" pitchFamily="34" charset="0"/>
                <a:cs typeface="Segoe UI" panose="020B0502040204020203" pitchFamily="34" charset="0"/>
              </a:rPr>
              <a:t>       Корзинка с ягодами   и  ёлочка           Белочка</a:t>
            </a:r>
            <a:r>
              <a:rPr lang="ru-RU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endParaRPr lang="ru-RU" dirty="0">
              <a:latin typeface="Segoe UI Semibold" panose="020B0702040204020203" pitchFamily="34" charset="0"/>
            </a:endParaRPr>
          </a:p>
        </p:txBody>
      </p:sp>
      <p:pic>
        <p:nvPicPr>
          <p:cNvPr id="6" name="Рисунок 5" descr="IMG_20190521_1127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3424" y="1266092"/>
            <a:ext cx="5450939" cy="4895557"/>
          </a:xfrm>
          <a:prstGeom prst="rect">
            <a:avLst/>
          </a:prstGeom>
        </p:spPr>
      </p:pic>
      <p:pic>
        <p:nvPicPr>
          <p:cNvPr id="9" name="Рисунок 8" descr="IMG_20181102_07393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79992" y="1223889"/>
            <a:ext cx="5143500" cy="481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55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155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815926"/>
            <a:ext cx="10515600" cy="5361037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</a:t>
            </a:r>
            <a:endParaRPr lang="ru-RU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215657"/>
            <a:ext cx="10515600" cy="514106"/>
          </a:xfrm>
        </p:spPr>
        <p:txBody>
          <a:bodyPr>
            <a:noAutofit/>
          </a:bodyPr>
          <a:lstStyle/>
          <a:p>
            <a:r>
              <a:rPr lang="ru-RU" b="1" dirty="0" smtClean="0">
                <a:latin typeface="Gabriola" pitchFamily="82" charset="0"/>
                <a:ea typeface="Segoe UI" panose="020B0502040204020203" pitchFamily="34" charset="0"/>
                <a:cs typeface="Segoe UI" panose="020B0502040204020203" pitchFamily="34" charset="0"/>
              </a:rPr>
              <a:t>                  Снеговик                                Снежинка</a:t>
            </a:r>
            <a:endParaRPr lang="ru-RU" b="1" dirty="0">
              <a:latin typeface="Gabriola" pitchFamily="82" charset="0"/>
            </a:endParaRPr>
          </a:p>
        </p:txBody>
      </p:sp>
      <p:pic>
        <p:nvPicPr>
          <p:cNvPr id="7" name="Рисунок 6" descr="IMG_20190521_1146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6940061" y="1086729"/>
            <a:ext cx="4698609" cy="5310554"/>
          </a:xfrm>
          <a:prstGeom prst="rect">
            <a:avLst/>
          </a:prstGeom>
        </p:spPr>
      </p:pic>
      <p:pic>
        <p:nvPicPr>
          <p:cNvPr id="8" name="Рисунок 7" descr="IMG_20190521_11292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701038" y="1188721"/>
            <a:ext cx="4768950" cy="509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55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155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95425"/>
            <a:ext cx="10515600" cy="4681538"/>
          </a:xfrm>
        </p:spPr>
        <p:txBody>
          <a:bodyPr/>
          <a:lstStyle/>
          <a:p>
            <a:pPr>
              <a:buNone/>
            </a:pPr>
            <a:endParaRPr lang="ru-RU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215657"/>
            <a:ext cx="10515600" cy="514106"/>
          </a:xfrm>
        </p:spPr>
        <p:txBody>
          <a:bodyPr>
            <a:noAutofit/>
          </a:bodyPr>
          <a:lstStyle/>
          <a:p>
            <a:r>
              <a:rPr lang="ru-RU" b="1" dirty="0" smtClean="0">
                <a:latin typeface="Gabriola" pitchFamily="82" charset="0"/>
              </a:rPr>
              <a:t>       Новогодняя открытка         </a:t>
            </a:r>
            <a:r>
              <a:rPr lang="ru-RU" b="1" dirty="0" err="1" smtClean="0">
                <a:latin typeface="Gabriola" pitchFamily="82" charset="0"/>
              </a:rPr>
              <a:t>Новогоднии</a:t>
            </a:r>
            <a:r>
              <a:rPr lang="ru-RU" b="1" dirty="0" smtClean="0">
                <a:latin typeface="Gabriola" pitchFamily="82" charset="0"/>
              </a:rPr>
              <a:t> поросята</a:t>
            </a:r>
            <a:endParaRPr lang="ru-RU" b="1" dirty="0">
              <a:latin typeface="Gabriola" pitchFamily="82" charset="0"/>
            </a:endParaRPr>
          </a:p>
        </p:txBody>
      </p:sp>
      <p:pic>
        <p:nvPicPr>
          <p:cNvPr id="6" name="Рисунок 5" descr="IMG_20190521_1134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51856" y="1167617"/>
            <a:ext cx="5143500" cy="4811152"/>
          </a:xfrm>
          <a:prstGeom prst="rect">
            <a:avLst/>
          </a:prstGeom>
        </p:spPr>
      </p:pic>
      <p:pic>
        <p:nvPicPr>
          <p:cNvPr id="5" name="Рисунок 4" descr="IMG_20190521_11284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8847" y="1153549"/>
            <a:ext cx="5143500" cy="481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55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155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95425"/>
            <a:ext cx="10515600" cy="4681538"/>
          </a:xfrm>
        </p:spPr>
        <p:txBody>
          <a:bodyPr/>
          <a:lstStyle/>
          <a:p>
            <a:r>
              <a:rPr lang="ru-RU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Текст слайда</a:t>
            </a:r>
            <a:endParaRPr lang="ru-RU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215657"/>
            <a:ext cx="10515600" cy="514106"/>
          </a:xfrm>
        </p:spPr>
        <p:txBody>
          <a:bodyPr>
            <a:noAutofit/>
          </a:bodyPr>
          <a:lstStyle/>
          <a:p>
            <a:r>
              <a:rPr lang="ru-RU" b="1" dirty="0" smtClean="0">
                <a:latin typeface="Gabriola" pitchFamily="82" charset="0"/>
              </a:rPr>
              <a:t>                      Птица                              Три медведя</a:t>
            </a:r>
            <a:endParaRPr lang="ru-RU" b="1" dirty="0">
              <a:latin typeface="Gabriola" pitchFamily="82" charset="0"/>
            </a:endParaRPr>
          </a:p>
        </p:txBody>
      </p:sp>
      <p:pic>
        <p:nvPicPr>
          <p:cNvPr id="5" name="Рисунок 4" descr="IMG_20181102_0739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3591" y="1237956"/>
            <a:ext cx="5143500" cy="4536831"/>
          </a:xfrm>
          <a:prstGeom prst="rect">
            <a:avLst/>
          </a:prstGeom>
        </p:spPr>
      </p:pic>
      <p:pic>
        <p:nvPicPr>
          <p:cNvPr id="6" name="Рисунок 5" descr="IMG_20190521_1125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6625298" y="1055662"/>
            <a:ext cx="4543867" cy="493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55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155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95425"/>
            <a:ext cx="10515600" cy="4681538"/>
          </a:xfrm>
        </p:spPr>
        <p:txBody>
          <a:bodyPr/>
          <a:lstStyle/>
          <a:p>
            <a:r>
              <a:rPr lang="ru-RU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Текст слайда</a:t>
            </a:r>
            <a:endParaRPr lang="ru-RU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215657"/>
            <a:ext cx="10515600" cy="51410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Gabriola" pitchFamily="82" charset="0"/>
              </a:rPr>
              <a:t>                    </a:t>
            </a:r>
            <a:r>
              <a:rPr lang="ru-RU" sz="4900" b="1" dirty="0" smtClean="0">
                <a:latin typeface="Gabriola" pitchFamily="82" charset="0"/>
              </a:rPr>
              <a:t>Семья собачек                      Кошечка</a:t>
            </a:r>
            <a:endParaRPr lang="ru-RU" sz="4900" b="1" dirty="0">
              <a:latin typeface="Gabriola" pitchFamily="82" charset="0"/>
            </a:endParaRPr>
          </a:p>
        </p:txBody>
      </p:sp>
      <p:pic>
        <p:nvPicPr>
          <p:cNvPr id="5" name="Рисунок 4" descr="IMG_20190521_1124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1011115" y="1145931"/>
            <a:ext cx="4623582" cy="4636477"/>
          </a:xfrm>
          <a:prstGeom prst="rect">
            <a:avLst/>
          </a:prstGeom>
        </p:spPr>
      </p:pic>
      <p:pic>
        <p:nvPicPr>
          <p:cNvPr id="6" name="Рисунок 5" descr="IMG_20190521_11255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17920" y="1181686"/>
            <a:ext cx="4923692" cy="454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55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155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95425"/>
            <a:ext cx="10515600" cy="4681538"/>
          </a:xfrm>
        </p:spPr>
        <p:txBody>
          <a:bodyPr/>
          <a:lstStyle/>
          <a:p>
            <a:r>
              <a:rPr lang="ru-RU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Текст слайда</a:t>
            </a:r>
            <a:endParaRPr lang="ru-RU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215657"/>
            <a:ext cx="10515600" cy="514106"/>
          </a:xfrm>
        </p:spPr>
        <p:txBody>
          <a:bodyPr>
            <a:noAutofit/>
          </a:bodyPr>
          <a:lstStyle/>
          <a:p>
            <a:r>
              <a:rPr lang="ru-RU" b="1" dirty="0" smtClean="0">
                <a:latin typeface="Gabriola" pitchFamily="82" charset="0"/>
              </a:rPr>
              <a:t>                        Сердечко                         Военные самолёты</a:t>
            </a:r>
            <a:endParaRPr lang="ru-RU" b="1" dirty="0">
              <a:latin typeface="Gabriola" pitchFamily="82" charset="0"/>
            </a:endParaRPr>
          </a:p>
        </p:txBody>
      </p:sp>
      <p:pic>
        <p:nvPicPr>
          <p:cNvPr id="5" name="Рисунок 4" descr="IMG_20190521_1145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5117" y="1252024"/>
            <a:ext cx="5143500" cy="4642339"/>
          </a:xfrm>
          <a:prstGeom prst="rect">
            <a:avLst/>
          </a:prstGeom>
        </p:spPr>
      </p:pic>
      <p:pic>
        <p:nvPicPr>
          <p:cNvPr id="6" name="Рисунок 5" descr="IMG_20190521_1119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99273" y="1252024"/>
            <a:ext cx="5148776" cy="469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55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155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95425"/>
            <a:ext cx="10515600" cy="4681538"/>
          </a:xfrm>
        </p:spPr>
        <p:txBody>
          <a:bodyPr/>
          <a:lstStyle/>
          <a:p>
            <a:r>
              <a:rPr lang="ru-RU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Текст слайда</a:t>
            </a:r>
            <a:endParaRPr lang="ru-RU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215657"/>
            <a:ext cx="10515600" cy="514106"/>
          </a:xfrm>
        </p:spPr>
        <p:txBody>
          <a:bodyPr>
            <a:noAutofit/>
          </a:bodyPr>
          <a:lstStyle/>
          <a:p>
            <a:r>
              <a:rPr lang="ru-RU" b="1" dirty="0" smtClean="0">
                <a:latin typeface="Gabriola" pitchFamily="82" charset="0"/>
              </a:rPr>
              <a:t>               Букет для мамы                 Бусы для бабушке</a:t>
            </a:r>
            <a:endParaRPr lang="ru-RU" b="1" dirty="0">
              <a:latin typeface="Gabriola" pitchFamily="82" charset="0"/>
            </a:endParaRPr>
          </a:p>
        </p:txBody>
      </p:sp>
      <p:pic>
        <p:nvPicPr>
          <p:cNvPr id="5" name="Рисунок 4" descr="IMG_20190521_1135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1038224" y="1037055"/>
            <a:ext cx="4432205" cy="5085471"/>
          </a:xfrm>
          <a:prstGeom prst="rect">
            <a:avLst/>
          </a:prstGeom>
        </p:spPr>
      </p:pic>
      <p:pic>
        <p:nvPicPr>
          <p:cNvPr id="6" name="Рисунок 5" descr="IMG_20190521_11505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6678048" y="1093176"/>
            <a:ext cx="4445393" cy="501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55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155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95425"/>
            <a:ext cx="10515600" cy="4681538"/>
          </a:xfrm>
        </p:spPr>
        <p:txBody>
          <a:bodyPr/>
          <a:lstStyle/>
          <a:p>
            <a:r>
              <a:rPr lang="ru-RU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Текст слайда</a:t>
            </a:r>
            <a:endParaRPr lang="ru-RU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215657"/>
            <a:ext cx="10515600" cy="51410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Gabriola" pitchFamily="82" charset="0"/>
              </a:rPr>
              <a:t>             </a:t>
            </a:r>
            <a:r>
              <a:rPr lang="ru-RU" sz="4900" b="1" dirty="0" err="1" smtClean="0">
                <a:latin typeface="Gabriola" pitchFamily="82" charset="0"/>
              </a:rPr>
              <a:t>Жаворонушки</a:t>
            </a:r>
            <a:r>
              <a:rPr lang="ru-RU" sz="4900" b="1" dirty="0" smtClean="0">
                <a:latin typeface="Gabriola" pitchFamily="82" charset="0"/>
              </a:rPr>
              <a:t>                          Ёжики</a:t>
            </a:r>
            <a:endParaRPr lang="ru-RU" sz="4900" b="1" dirty="0">
              <a:latin typeface="Gabriola" pitchFamily="82" charset="0"/>
            </a:endParaRPr>
          </a:p>
        </p:txBody>
      </p:sp>
      <p:pic>
        <p:nvPicPr>
          <p:cNvPr id="5" name="Рисунок 4" descr="IMG_20190521_1117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6305" y="1097280"/>
            <a:ext cx="5143500" cy="4958862"/>
          </a:xfrm>
          <a:prstGeom prst="rect">
            <a:avLst/>
          </a:prstGeom>
        </p:spPr>
      </p:pic>
      <p:pic>
        <p:nvPicPr>
          <p:cNvPr id="6" name="Рисунок 5" descr="IMG_20190521_11263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51856" y="1139483"/>
            <a:ext cx="5143500" cy="4881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55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155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95425"/>
            <a:ext cx="10515600" cy="4681538"/>
          </a:xfrm>
        </p:spPr>
        <p:txBody>
          <a:bodyPr/>
          <a:lstStyle/>
          <a:p>
            <a:r>
              <a:rPr lang="ru-RU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Текст слайда</a:t>
            </a:r>
            <a:endParaRPr lang="ru-RU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215657"/>
            <a:ext cx="10515600" cy="51410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Gabriola" pitchFamily="82" charset="0"/>
              </a:rPr>
              <a:t>                  Пирамидка                               Рыбки</a:t>
            </a:r>
            <a:endParaRPr lang="ru-RU" b="1" dirty="0">
              <a:latin typeface="Gabriola" pitchFamily="82" charset="0"/>
            </a:endParaRPr>
          </a:p>
        </p:txBody>
      </p:sp>
      <p:pic>
        <p:nvPicPr>
          <p:cNvPr id="5" name="Рисунок 4" descr="IMG_20190521_1137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5194" y="1223888"/>
            <a:ext cx="5397305" cy="4241409"/>
          </a:xfrm>
          <a:prstGeom prst="rect">
            <a:avLst/>
          </a:prstGeom>
        </p:spPr>
      </p:pic>
      <p:pic>
        <p:nvPicPr>
          <p:cNvPr id="6" name="Рисунок 5" descr="IMG_20190521_11154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51856" y="1153550"/>
            <a:ext cx="5143500" cy="44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95425"/>
            <a:ext cx="10515600" cy="4681538"/>
          </a:xfrm>
        </p:spPr>
        <p:txBody>
          <a:bodyPr/>
          <a:lstStyle/>
          <a:p>
            <a:r>
              <a:rPr lang="ru-RU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Текст слайда</a:t>
            </a:r>
            <a:endParaRPr lang="ru-RU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215657"/>
            <a:ext cx="11119338" cy="514106"/>
          </a:xfrm>
        </p:spPr>
        <p:txBody>
          <a:bodyPr>
            <a:noAutofit/>
          </a:bodyPr>
          <a:lstStyle/>
          <a:p>
            <a:r>
              <a:rPr lang="ru-RU" b="1" dirty="0" smtClean="0">
                <a:latin typeface="Gabriola" pitchFamily="82" charset="0"/>
              </a:rPr>
              <a:t>                     Улитки                     Мы летим к другим планетам</a:t>
            </a:r>
            <a:endParaRPr lang="ru-RU" b="1" dirty="0">
              <a:latin typeface="Gabriola" pitchFamily="82" charset="0"/>
            </a:endParaRPr>
          </a:p>
        </p:txBody>
      </p:sp>
      <p:pic>
        <p:nvPicPr>
          <p:cNvPr id="5" name="Рисунок 4" descr="IMG_20190521_1118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6210" y="1350498"/>
            <a:ext cx="4989342" cy="4227342"/>
          </a:xfrm>
          <a:prstGeom prst="rect">
            <a:avLst/>
          </a:prstGeom>
        </p:spPr>
      </p:pic>
      <p:pic>
        <p:nvPicPr>
          <p:cNvPr id="6" name="Рисунок 5" descr="IMG_20190521_1110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6893166" y="1083215"/>
            <a:ext cx="4220311" cy="481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55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155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069145"/>
            <a:ext cx="10515600" cy="5106572"/>
          </a:xfrm>
        </p:spPr>
        <p:txBody>
          <a:bodyPr/>
          <a:lstStyle/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Развивать умения и навыки в свободном экспериментировании с нетрадиционном материалом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ea typeface="Segoe UI" panose="020B0502040204020203" pitchFamily="34" charset="0"/>
              <a:cs typeface="Times New Roman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24132" y="281355"/>
            <a:ext cx="10515600" cy="998806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                         </a:t>
            </a:r>
            <a:r>
              <a:rPr lang="ru-RU" sz="6000" b="1" dirty="0" smtClean="0">
                <a:latin typeface="Gabriola" pitchFamily="82" charset="0"/>
                <a:cs typeface="CordiaUPC" pitchFamily="34" charset="-34"/>
              </a:rPr>
              <a:t>Цель работы</a:t>
            </a:r>
            <a:r>
              <a:rPr lang="ru-RU" sz="6000" b="1" dirty="0" smtClean="0">
                <a:latin typeface="Gabriola" pitchFamily="82" charset="0"/>
              </a:rPr>
              <a:t>:</a:t>
            </a:r>
            <a:r>
              <a:rPr lang="ru-RU" dirty="0" smtClean="0">
                <a:latin typeface="Gabriola" pitchFamily="82" charset="0"/>
              </a:rPr>
              <a:t/>
            </a:r>
            <a:br>
              <a:rPr lang="ru-RU" dirty="0" smtClean="0">
                <a:latin typeface="Gabriola" pitchFamily="82" charset="0"/>
              </a:rPr>
            </a:br>
            <a:endParaRPr lang="ru-RU" dirty="0">
              <a:latin typeface="Gabriola" pitchFamily="82" charset="0"/>
            </a:endParaRPr>
          </a:p>
        </p:txBody>
      </p:sp>
      <p:pic>
        <p:nvPicPr>
          <p:cNvPr id="5" name="Рисунок 4" descr="IMG_20190521_1152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33455" y="2008165"/>
            <a:ext cx="3928860" cy="3017522"/>
          </a:xfrm>
          <a:prstGeom prst="rect">
            <a:avLst/>
          </a:prstGeom>
        </p:spPr>
      </p:pic>
      <p:pic>
        <p:nvPicPr>
          <p:cNvPr id="7" name="Рисунок 6" descr="IMG_20190521_1152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4881489" y="3151167"/>
            <a:ext cx="2250832" cy="3938953"/>
          </a:xfrm>
          <a:prstGeom prst="rect">
            <a:avLst/>
          </a:prstGeom>
        </p:spPr>
      </p:pic>
      <p:pic>
        <p:nvPicPr>
          <p:cNvPr id="6" name="Рисунок 5" descr="IMG_20190523_09303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34269" y="2532186"/>
            <a:ext cx="2932821" cy="3643532"/>
          </a:xfrm>
          <a:prstGeom prst="rect">
            <a:avLst/>
          </a:prstGeom>
        </p:spPr>
      </p:pic>
      <p:pic>
        <p:nvPicPr>
          <p:cNvPr id="8" name="Рисунок 7" descr="IMG_20190523_09334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46720" y="2461846"/>
            <a:ext cx="3132406" cy="372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00"/>
                            </p:stCondLst>
                            <p:childTnLst>
                              <p:par>
                                <p:cTn id="28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942535"/>
            <a:ext cx="10515600" cy="523442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200" b="1" dirty="0" smtClean="0">
                <a:latin typeface="Gabriola" pitchFamily="82" charset="0"/>
              </a:rPr>
              <a:t>                    Петушок да курочка                               Пасхальное яичко</a:t>
            </a:r>
            <a:endParaRPr lang="ru-RU" sz="32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215657"/>
            <a:ext cx="10515600" cy="514106"/>
          </a:xfrm>
        </p:spPr>
        <p:txBody>
          <a:bodyPr>
            <a:noAutofit/>
          </a:bodyPr>
          <a:lstStyle/>
          <a:p>
            <a:r>
              <a:rPr lang="ru-RU" b="1" dirty="0" smtClean="0">
                <a:latin typeface="Gabriola" pitchFamily="82" charset="0"/>
              </a:rPr>
              <a:t>                            Пасхальные </a:t>
            </a:r>
            <a:r>
              <a:rPr lang="ru-RU" b="1" dirty="0" err="1" smtClean="0">
                <a:latin typeface="Gabriola" pitchFamily="82" charset="0"/>
              </a:rPr>
              <a:t>мативы</a:t>
            </a:r>
            <a:endParaRPr lang="ru-RU" b="1" dirty="0">
              <a:latin typeface="Gabriola" pitchFamily="82" charset="0"/>
            </a:endParaRPr>
          </a:p>
        </p:txBody>
      </p:sp>
      <p:pic>
        <p:nvPicPr>
          <p:cNvPr id="5" name="Рисунок 4" descr="IMG_20190521_1111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1975" y="1603719"/>
            <a:ext cx="5383237" cy="4466492"/>
          </a:xfrm>
          <a:prstGeom prst="rect">
            <a:avLst/>
          </a:prstGeom>
        </p:spPr>
      </p:pic>
      <p:pic>
        <p:nvPicPr>
          <p:cNvPr id="6" name="Рисунок 5" descr="IMG_20190521_1112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6696952" y="1413367"/>
            <a:ext cx="4481441" cy="501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55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155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155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155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0" dur="1155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2" dur="1155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95425"/>
            <a:ext cx="10515600" cy="4681538"/>
          </a:xfrm>
        </p:spPr>
        <p:txBody>
          <a:bodyPr/>
          <a:lstStyle/>
          <a:p>
            <a:r>
              <a:rPr lang="ru-RU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Текст слайда</a:t>
            </a:r>
            <a:endParaRPr lang="ru-RU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215657"/>
            <a:ext cx="10515600" cy="51410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Segoe UI Semibold" panose="020B0702040204020203" pitchFamily="34" charset="0"/>
              </a:rPr>
              <a:t>             </a:t>
            </a:r>
            <a:r>
              <a:rPr lang="ru-RU" sz="4900" b="1" dirty="0" smtClean="0">
                <a:latin typeface="Gabriola" pitchFamily="82" charset="0"/>
              </a:rPr>
              <a:t>Черепаха                                  </a:t>
            </a:r>
            <a:r>
              <a:rPr lang="ru-RU" sz="4800" b="1" dirty="0" smtClean="0">
                <a:latin typeface="Gabriola" pitchFamily="82" charset="0"/>
              </a:rPr>
              <a:t>Сирень</a:t>
            </a:r>
            <a:endParaRPr lang="ru-RU" sz="4900" b="1" dirty="0">
              <a:latin typeface="Gabriola" pitchFamily="82" charset="0"/>
            </a:endParaRPr>
          </a:p>
        </p:txBody>
      </p:sp>
      <p:pic>
        <p:nvPicPr>
          <p:cNvPr id="5" name="Рисунок 4" descr="IMG_20190521_1149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9186" y="1111347"/>
            <a:ext cx="5143500" cy="4740814"/>
          </a:xfrm>
          <a:prstGeom prst="rect">
            <a:avLst/>
          </a:prstGeom>
        </p:spPr>
      </p:pic>
      <p:pic>
        <p:nvPicPr>
          <p:cNvPr id="7" name="Рисунок 6" descr="IMG_20190521_11083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6640536" y="1013462"/>
            <a:ext cx="4614202" cy="506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55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155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95425"/>
            <a:ext cx="10515600" cy="4681538"/>
          </a:xfrm>
        </p:spPr>
        <p:txBody>
          <a:bodyPr/>
          <a:lstStyle/>
          <a:p>
            <a:r>
              <a:rPr lang="ru-RU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Текст слайда</a:t>
            </a:r>
            <a:endParaRPr lang="ru-RU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215657"/>
            <a:ext cx="10515600" cy="514106"/>
          </a:xfrm>
        </p:spPr>
        <p:txBody>
          <a:bodyPr>
            <a:noAutofit/>
          </a:bodyPr>
          <a:lstStyle/>
          <a:p>
            <a:r>
              <a:rPr lang="ru-RU" b="1" dirty="0" smtClean="0">
                <a:latin typeface="Gabriola" pitchFamily="82" charset="0"/>
              </a:rPr>
              <a:t>       Подвеска  «солнышко»            Медаль - портрет</a:t>
            </a:r>
            <a:endParaRPr lang="ru-RU" b="1" dirty="0">
              <a:latin typeface="Gabriola" pitchFamily="82" charset="0"/>
            </a:endParaRPr>
          </a:p>
        </p:txBody>
      </p:sp>
      <p:pic>
        <p:nvPicPr>
          <p:cNvPr id="5" name="Рисунок 4" descr="IMG_20190521_1152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873952" y="958364"/>
            <a:ext cx="4672823" cy="5114777"/>
          </a:xfrm>
          <a:prstGeom prst="rect">
            <a:avLst/>
          </a:prstGeom>
        </p:spPr>
      </p:pic>
      <p:pic>
        <p:nvPicPr>
          <p:cNvPr id="7" name="Рисунок 6" descr="IMG_20190527_0926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67449" y="1167618"/>
            <a:ext cx="5169585" cy="468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55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155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8811" y="900332"/>
            <a:ext cx="11844997" cy="5276631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 </a:t>
            </a:r>
            <a:r>
              <a:rPr lang="ru-RU" sz="3200" b="1" dirty="0" smtClean="0">
                <a:latin typeface="Gabriola" pitchFamily="82" charset="0"/>
                <a:ea typeface="Segoe UI" panose="020B0502040204020203" pitchFamily="34" charset="0"/>
                <a:cs typeface="Segoe UI" panose="020B0502040204020203" pitchFamily="34" charset="0"/>
              </a:rPr>
              <a:t>«Елочка встречай гостей»                                   «Великолепная пятерка и вратарь»</a:t>
            </a:r>
            <a:endParaRPr lang="ru-RU" sz="3200" b="1" dirty="0">
              <a:latin typeface="Gabriola" pitchFamily="82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215657"/>
            <a:ext cx="10515600" cy="514106"/>
          </a:xfrm>
        </p:spPr>
        <p:txBody>
          <a:bodyPr>
            <a:noAutofit/>
          </a:bodyPr>
          <a:lstStyle/>
          <a:p>
            <a:r>
              <a:rPr lang="ru-RU" b="1" dirty="0" smtClean="0">
                <a:latin typeface="Gabriola" pitchFamily="82" charset="0"/>
              </a:rPr>
              <a:t>                        Коллективные работы</a:t>
            </a:r>
            <a:endParaRPr lang="ru-RU" b="1" dirty="0">
              <a:latin typeface="Gabriola" pitchFamily="82" charset="0"/>
            </a:endParaRPr>
          </a:p>
        </p:txBody>
      </p:sp>
      <p:pic>
        <p:nvPicPr>
          <p:cNvPr id="5" name="Рисунок 4" descr="IMG_20181214_0713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9774" y="1617784"/>
            <a:ext cx="5552049" cy="4768949"/>
          </a:xfrm>
          <a:prstGeom prst="rect">
            <a:avLst/>
          </a:prstGeom>
        </p:spPr>
      </p:pic>
      <p:pic>
        <p:nvPicPr>
          <p:cNvPr id="6" name="Рисунок 5" descr="IMG_20190305_12435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17920" y="1645920"/>
            <a:ext cx="5767754" cy="475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55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155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155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155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0" dur="1155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2" dur="1155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20190527_09243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907236" y="942535"/>
            <a:ext cx="4178105" cy="5050301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215657"/>
            <a:ext cx="10515600" cy="514106"/>
          </a:xfrm>
        </p:spPr>
        <p:txBody>
          <a:bodyPr>
            <a:noAutofit/>
          </a:bodyPr>
          <a:lstStyle/>
          <a:p>
            <a:r>
              <a:rPr lang="ru-RU" b="1" dirty="0" smtClean="0">
                <a:latin typeface="Gabriola" pitchFamily="82" charset="0"/>
              </a:rPr>
              <a:t>            Бабочки на лугу                                Осенний лес</a:t>
            </a:r>
            <a:endParaRPr lang="ru-RU" b="1" dirty="0">
              <a:latin typeface="Gabriola" pitchFamily="82" charset="0"/>
            </a:endParaRPr>
          </a:p>
        </p:txBody>
      </p:sp>
      <p:pic>
        <p:nvPicPr>
          <p:cNvPr id="6" name="Рисунок 5" descr="IMG_20190527_09383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712760" y="1303608"/>
            <a:ext cx="5114781" cy="431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55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155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21503" y="2686929"/>
            <a:ext cx="5120640" cy="3490034"/>
          </a:xfrm>
        </p:spPr>
        <p:txBody>
          <a:bodyPr/>
          <a:lstStyle/>
          <a:p>
            <a:pPr>
              <a:buNone/>
            </a:pPr>
            <a:endParaRPr lang="ru-RU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215657"/>
            <a:ext cx="10515600" cy="514106"/>
          </a:xfrm>
        </p:spPr>
        <p:txBody>
          <a:bodyPr>
            <a:noAutofit/>
          </a:bodyPr>
          <a:lstStyle/>
          <a:p>
            <a:r>
              <a:rPr lang="ru-RU" b="1" dirty="0" smtClean="0">
                <a:latin typeface="Gabriola" pitchFamily="82" charset="0"/>
              </a:rPr>
              <a:t>                               Букет для мамы</a:t>
            </a:r>
            <a:endParaRPr lang="ru-RU" b="1" dirty="0">
              <a:latin typeface="Gabriola" pitchFamily="82" charset="0"/>
            </a:endParaRPr>
          </a:p>
        </p:txBody>
      </p:sp>
      <p:pic>
        <p:nvPicPr>
          <p:cNvPr id="5" name="Рисунок 4" descr="IMG_20190521_1113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80825" y="801859"/>
            <a:ext cx="5305572" cy="534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3218" y="914400"/>
            <a:ext cx="11100582" cy="5262563"/>
          </a:xfrm>
        </p:spPr>
        <p:txBody>
          <a:bodyPr/>
          <a:lstStyle/>
          <a:p>
            <a:pPr>
              <a:buNone/>
            </a:pPr>
            <a:r>
              <a:rPr lang="ru-RU" b="1" i="1" dirty="0" smtClean="0">
                <a:latin typeface="Times New Roman" pitchFamily="18" charset="0"/>
                <a:ea typeface="Segoe UI" panose="020B0502040204020203" pitchFamily="34" charset="0"/>
                <a:cs typeface="Times New Roman" pitchFamily="18" charset="0"/>
              </a:rPr>
              <a:t>В результате работы  по </a:t>
            </a:r>
            <a:r>
              <a:rPr lang="ru-RU" b="1" i="1" dirty="0" err="1" smtClean="0">
                <a:latin typeface="Times New Roman" pitchFamily="18" charset="0"/>
                <a:ea typeface="Segoe UI" panose="020B0502040204020203" pitchFamily="34" charset="0"/>
                <a:cs typeface="Times New Roman" pitchFamily="18" charset="0"/>
              </a:rPr>
              <a:t>тестопластике</a:t>
            </a:r>
            <a:r>
              <a:rPr lang="ru-RU" b="1" i="1" dirty="0" smtClean="0">
                <a:latin typeface="Times New Roman" pitchFamily="18" charset="0"/>
                <a:ea typeface="Segoe UI" panose="020B0502040204020203" pitchFamily="34" charset="0"/>
                <a:cs typeface="Times New Roman" pitchFamily="18" charset="0"/>
              </a:rPr>
              <a:t> дети</a:t>
            </a:r>
          </a:p>
          <a:p>
            <a:pPr>
              <a:buNone/>
            </a:pPr>
            <a:r>
              <a:rPr lang="ru-RU" b="1" i="1" dirty="0" smtClean="0">
                <a:latin typeface="Times New Roman" pitchFamily="18" charset="0"/>
                <a:ea typeface="Segoe UI" panose="020B0502040204020203" pitchFamily="34" charset="0"/>
                <a:cs typeface="Times New Roman" pitchFamily="18" charset="0"/>
              </a:rPr>
              <a:t> уверенно владеют приёмами работы лепки  из</a:t>
            </a:r>
          </a:p>
          <a:p>
            <a:pPr>
              <a:buNone/>
            </a:pPr>
            <a:r>
              <a:rPr lang="ru-RU" b="1" i="1" dirty="0" smtClean="0">
                <a:latin typeface="Times New Roman" pitchFamily="18" charset="0"/>
                <a:ea typeface="Segoe UI" panose="020B0502040204020203" pitchFamily="34" charset="0"/>
                <a:cs typeface="Times New Roman" pitchFamily="18" charset="0"/>
              </a:rPr>
              <a:t>теста, умеют самостоятельно достигать</a:t>
            </a:r>
          </a:p>
          <a:p>
            <a:pPr>
              <a:buNone/>
            </a:pPr>
            <a:r>
              <a:rPr lang="ru-RU" b="1" i="1" dirty="0" smtClean="0">
                <a:latin typeface="Times New Roman" pitchFamily="18" charset="0"/>
                <a:ea typeface="Segoe UI" panose="020B0502040204020203" pitchFamily="34" charset="0"/>
                <a:cs typeface="Times New Roman" pitchFamily="18" charset="0"/>
              </a:rPr>
              <a:t> цель, проявляют начало </a:t>
            </a:r>
          </a:p>
          <a:p>
            <a:pPr>
              <a:buNone/>
            </a:pPr>
            <a:r>
              <a:rPr lang="ru-RU" b="1" i="1" dirty="0" smtClean="0">
                <a:latin typeface="Times New Roman" pitchFamily="18" charset="0"/>
                <a:ea typeface="Segoe UI" panose="020B0502040204020203" pitchFamily="34" charset="0"/>
                <a:cs typeface="Times New Roman" pitchFamily="18" charset="0"/>
              </a:rPr>
              <a:t>творческих способностей</a:t>
            </a:r>
            <a:endParaRPr lang="ru-RU" b="1" i="1" dirty="0">
              <a:latin typeface="Times New Roman" pitchFamily="18" charset="0"/>
              <a:ea typeface="Segoe UI" panose="020B0502040204020203" pitchFamily="34" charset="0"/>
              <a:cs typeface="Times New Roman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215657"/>
            <a:ext cx="10515600" cy="514106"/>
          </a:xfrm>
        </p:spPr>
        <p:txBody>
          <a:bodyPr>
            <a:noAutofit/>
          </a:bodyPr>
          <a:lstStyle/>
          <a:p>
            <a:r>
              <a:rPr lang="ru-RU" b="1" dirty="0" smtClean="0">
                <a:latin typeface="Gabriola" pitchFamily="82" charset="0"/>
              </a:rPr>
              <a:t>                                            Вывод</a:t>
            </a:r>
            <a:endParaRPr lang="ru-RU" b="1" dirty="0">
              <a:latin typeface="Gabriola" pitchFamily="82" charset="0"/>
            </a:endParaRPr>
          </a:p>
        </p:txBody>
      </p:sp>
      <p:pic>
        <p:nvPicPr>
          <p:cNvPr id="5" name="Содержимое 5" descr="IMG_20190523_0930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46858" y="2806503"/>
            <a:ext cx="3511154" cy="4051497"/>
          </a:xfrm>
          <a:prstGeom prst="rect">
            <a:avLst/>
          </a:prstGeom>
        </p:spPr>
      </p:pic>
      <p:pic>
        <p:nvPicPr>
          <p:cNvPr id="6" name="Рисунок 5" descr="IMG_20190523_0930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405737" y="1378634"/>
            <a:ext cx="3603382" cy="462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55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155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000"/>
                            </p:stCondLst>
                            <p:childTnLst>
                              <p:par>
                                <p:cTn id="4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9600" y="841829"/>
            <a:ext cx="5500914" cy="4238171"/>
          </a:xfrm>
        </p:spPr>
        <p:txBody>
          <a:bodyPr>
            <a:noAutofit/>
          </a:bodyPr>
          <a:lstStyle/>
          <a:p>
            <a:r>
              <a:rPr lang="ru-RU" sz="7200" b="1" i="1" dirty="0" smtClean="0">
                <a:solidFill>
                  <a:srgbClr val="CC0099"/>
                </a:solidFill>
                <a:latin typeface="Gabriola" pitchFamily="82" charset="0"/>
                <a:ea typeface="Segoe UI" panose="020B0502040204020203" pitchFamily="34" charset="0"/>
                <a:cs typeface="Segoe UI" panose="020B0502040204020203" pitchFamily="34" charset="0"/>
              </a:rPr>
              <a:t>СПАСИБО </a:t>
            </a:r>
            <a:br>
              <a:rPr lang="ru-RU" sz="7200" b="1" i="1" dirty="0" smtClean="0">
                <a:solidFill>
                  <a:srgbClr val="CC0099"/>
                </a:solidFill>
                <a:latin typeface="Gabriola" pitchFamily="82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7200" b="1" i="1" dirty="0" smtClean="0">
                <a:solidFill>
                  <a:srgbClr val="CC0099"/>
                </a:solidFill>
                <a:latin typeface="Gabriola" pitchFamily="82" charset="0"/>
                <a:ea typeface="Segoe UI" panose="020B0502040204020203" pitchFamily="34" charset="0"/>
                <a:cs typeface="Segoe UI" panose="020B0502040204020203" pitchFamily="34" charset="0"/>
              </a:rPr>
              <a:t>ЗА</a:t>
            </a:r>
            <a:br>
              <a:rPr lang="ru-RU" sz="7200" b="1" i="1" dirty="0" smtClean="0">
                <a:solidFill>
                  <a:srgbClr val="CC0099"/>
                </a:solidFill>
                <a:latin typeface="Gabriola" pitchFamily="82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7200" b="1" i="1" dirty="0" smtClean="0">
                <a:solidFill>
                  <a:srgbClr val="CC0099"/>
                </a:solidFill>
                <a:latin typeface="Gabriola" pitchFamily="82" charset="0"/>
                <a:ea typeface="Segoe UI" panose="020B0502040204020203" pitchFamily="34" charset="0"/>
                <a:cs typeface="Segoe UI" panose="020B0502040204020203" pitchFamily="34" charset="0"/>
              </a:rPr>
              <a:t> ВНИМАНИЕ  </a:t>
            </a:r>
            <a:endParaRPr lang="ru-RU" sz="7200" b="1" i="1" dirty="0">
              <a:solidFill>
                <a:srgbClr val="CC0099"/>
              </a:solidFill>
              <a:latin typeface="Gabriola" pitchFamily="82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99804" y="6428934"/>
            <a:ext cx="9172134" cy="604911"/>
          </a:xfrm>
        </p:spPr>
        <p:txBody>
          <a:bodyPr>
            <a:normAutofit/>
          </a:bodyPr>
          <a:lstStyle/>
          <a:p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75543" y="240492"/>
            <a:ext cx="955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400" b="1" dirty="0" smtClean="0">
                <a:solidFill>
                  <a:srgbClr val="CC0099"/>
                </a:solidFill>
                <a:latin typeface="Monotype Corsiva" pitchFamily="66" charset="0"/>
              </a:rPr>
              <a:t/>
            </a:r>
            <a:br>
              <a:rPr lang="ru-RU" altLang="ru-RU" sz="2400" b="1" dirty="0" smtClean="0">
                <a:solidFill>
                  <a:srgbClr val="CC0099"/>
                </a:solidFill>
                <a:latin typeface="Monotype Corsiva" pitchFamily="66" charset="0"/>
              </a:rPr>
            </a:br>
            <a:endParaRPr lang="ru-RU" sz="2400" b="1" dirty="0">
              <a:solidFill>
                <a:srgbClr val="CC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030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012874"/>
            <a:ext cx="10964594" cy="5486400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b="1" i="1" u="sng" dirty="0" smtClean="0"/>
              <a:t> Обучающие</a:t>
            </a:r>
            <a:r>
              <a:rPr lang="ru-RU" i="1" u="sng" dirty="0" smtClean="0"/>
              <a:t>:</a:t>
            </a:r>
            <a:endParaRPr lang="ru-RU" i="1" dirty="0" smtClean="0"/>
          </a:p>
          <a:p>
            <a:r>
              <a:rPr lang="ru-RU" i="1" dirty="0" smtClean="0"/>
              <a:t>Учить передавать простейший образ предметов, явлений окружающего мира посредством </a:t>
            </a:r>
            <a:r>
              <a:rPr lang="ru-RU" i="1" dirty="0" err="1" smtClean="0"/>
              <a:t>тестопластики</a:t>
            </a:r>
            <a:r>
              <a:rPr lang="ru-RU" i="1" dirty="0" smtClean="0"/>
              <a:t>.</a:t>
            </a:r>
          </a:p>
          <a:p>
            <a:r>
              <a:rPr lang="ru-RU" i="1" dirty="0" smtClean="0"/>
              <a:t>Учить основным приемам </a:t>
            </a:r>
            <a:r>
              <a:rPr lang="ru-RU" i="1" dirty="0" err="1" smtClean="0"/>
              <a:t>тестопластики</a:t>
            </a:r>
            <a:r>
              <a:rPr lang="ru-RU" i="1" dirty="0" smtClean="0"/>
              <a:t> (надавливание, размазывание, </a:t>
            </a:r>
            <a:r>
              <a:rPr lang="ru-RU" i="1" dirty="0" err="1" smtClean="0"/>
              <a:t>отщипывание</a:t>
            </a:r>
            <a:r>
              <a:rPr lang="ru-RU" i="1" dirty="0" smtClean="0"/>
              <a:t>, вдавливание).</a:t>
            </a:r>
          </a:p>
          <a:p>
            <a:r>
              <a:rPr lang="ru-RU" i="1" dirty="0" smtClean="0"/>
              <a:t>Учить обследовать различные объекты (предметы) с помощью зрительного, тактильного ощущения для обогащения и уточнения восприятия их формы, пропорции, цвета.</a:t>
            </a:r>
          </a:p>
          <a:p>
            <a:pPr>
              <a:buNone/>
            </a:pPr>
            <a:r>
              <a:rPr lang="ru-RU" b="1" i="1" u="sng" dirty="0" smtClean="0"/>
              <a:t>Развивающие:</a:t>
            </a:r>
            <a:endParaRPr lang="ru-RU" b="1" i="1" dirty="0" smtClean="0"/>
          </a:p>
          <a:p>
            <a:r>
              <a:rPr lang="ru-RU" i="1" dirty="0" smtClean="0"/>
              <a:t> Развивать мелкую моторику, координацию движения рук, глазомер.</a:t>
            </a:r>
          </a:p>
          <a:p>
            <a:r>
              <a:rPr lang="ru-RU" i="1" dirty="0" smtClean="0"/>
              <a:t> Развивать изобразительную деятельность детей.</a:t>
            </a:r>
          </a:p>
          <a:p>
            <a:r>
              <a:rPr lang="ru-RU" i="1" dirty="0" smtClean="0"/>
              <a:t> Развивать интерес к процессу и результатам работы.</a:t>
            </a:r>
          </a:p>
          <a:p>
            <a:r>
              <a:rPr lang="ru-RU" i="1" dirty="0" smtClean="0"/>
              <a:t>Развивать интерес к коллективной работе. </a:t>
            </a:r>
          </a:p>
          <a:p>
            <a:pPr>
              <a:buNone/>
            </a:pPr>
            <a:r>
              <a:rPr lang="ru-RU" b="1" i="1" u="sng" dirty="0" smtClean="0"/>
              <a:t>Воспитательные:</a:t>
            </a:r>
            <a:endParaRPr lang="ru-RU" b="1" i="1" dirty="0" smtClean="0"/>
          </a:p>
          <a:p>
            <a:r>
              <a:rPr lang="ru-RU" i="1" dirty="0" smtClean="0"/>
              <a:t> Воспитывать навыки аккуратной работы.</a:t>
            </a:r>
          </a:p>
          <a:p>
            <a:r>
              <a:rPr lang="ru-RU" i="1" dirty="0" smtClean="0"/>
              <a:t> Воспитывать отзывчивость, доброту, умение сочувствовать персонажам, желание помогать им.</a:t>
            </a:r>
          </a:p>
          <a:p>
            <a:r>
              <a:rPr lang="ru-RU" i="1" dirty="0" smtClean="0"/>
              <a:t> Воспитывать желание участвовать в создании индивидуальных и коллективных работах.</a:t>
            </a:r>
            <a:endParaRPr lang="ru-RU" i="1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215657"/>
            <a:ext cx="10515600" cy="51410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Gabriola" pitchFamily="82" charset="0"/>
                <a:cs typeface="Gautami" pitchFamily="34" charset="0"/>
              </a:rPr>
              <a:t>                                           </a:t>
            </a:r>
            <a:r>
              <a:rPr lang="ru-RU" sz="6000" b="1" dirty="0" smtClean="0">
                <a:latin typeface="Gabriola" pitchFamily="82" charset="0"/>
                <a:cs typeface="Gautami" pitchFamily="34" charset="0"/>
              </a:rPr>
              <a:t>Задачи</a:t>
            </a:r>
            <a:endParaRPr lang="ru-RU" sz="6000" b="1" dirty="0">
              <a:latin typeface="Gabriola" pitchFamily="82" charset="0"/>
              <a:cs typeface="Gauta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6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55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155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0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3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3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3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20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3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3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3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3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3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3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3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3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455" y="1139484"/>
            <a:ext cx="10515600" cy="5135954"/>
          </a:xfrm>
        </p:spPr>
        <p:txBody>
          <a:bodyPr>
            <a:normAutofit fontScale="92500" lnSpcReduction="20000"/>
          </a:bodyPr>
          <a:lstStyle/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Занятия проводятся 2 раз в неделю.  Длительность занятий 15 – 20 мин</a:t>
            </a:r>
            <a:r>
              <a:rPr lang="ru-RU" i="1" dirty="0" smtClean="0"/>
              <a:t>.</a:t>
            </a:r>
            <a:r>
              <a:rPr lang="ru-RU" dirty="0" smtClean="0"/>
              <a:t>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Тематика рассчитана на 1-2 дня работы</a:t>
            </a: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Во время работы используется кратковременный отдых (физкультминутки)</a:t>
            </a: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Используется метод синхронной работы (педагог поэтапно показывает способ выполнения той или иной детали, даёт нужные советы).</a:t>
            </a: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Задания даются детям от простого к сложному. На первых занятиях дети учатся делать скатывание круговыми движениями рук, раскатывание прямыми движениями рук, надавливание шариков пальцем сверху, сглаживание, сплющивание,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прищипывание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, выполняя различные предметы.</a:t>
            </a: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На занятиях используется художественное слово, музыка, что способствует образному восприятию темы, оказывает эмоционально-эстетическое воздействие</a:t>
            </a:r>
          </a:p>
          <a:p>
            <a:endParaRPr lang="ru-RU" i="1" dirty="0" smtClean="0"/>
          </a:p>
          <a:p>
            <a:endParaRPr lang="ru-RU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215657"/>
            <a:ext cx="10515600" cy="514106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latin typeface="Gabriola" pitchFamily="82" charset="0"/>
                <a:ea typeface="Gungsuh" pitchFamily="18" charset="-127"/>
                <a:cs typeface="Gautami" pitchFamily="34" charset="0"/>
              </a:rPr>
              <a:t>         Организация  учебного  процесса</a:t>
            </a:r>
            <a:endParaRPr lang="ru-RU" sz="5400" b="1" dirty="0">
              <a:latin typeface="Gabriola" pitchFamily="82" charset="0"/>
              <a:ea typeface="Gungsuh" pitchFamily="18" charset="-127"/>
              <a:cs typeface="Gauta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6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55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155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858130"/>
            <a:ext cx="10978662" cy="5655212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1. Конструктивный – лепка предмета из отдельных кусочков (раскатывать, вытягивать, сплющивать, прищипывать, соединять вместе).</a:t>
            </a:r>
          </a:p>
          <a:p>
            <a:pPr>
              <a:buNone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2. Скульптурный – из целого куска. Превращая его в фигуру.</a:t>
            </a:r>
          </a:p>
          <a:p>
            <a:pPr>
              <a:buNone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3. Комбинированный – сочетание в одном изделии разных способов лепки.</a:t>
            </a:r>
          </a:p>
          <a:p>
            <a:pPr>
              <a:buNone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4. Модульная лепка – составление объемной мозаики или конструирование из отдельных деталей.</a:t>
            </a:r>
          </a:p>
          <a:p>
            <a:pPr>
              <a:buNone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5. Лепка на форме – использование готовых форм под основу.</a:t>
            </a:r>
          </a:p>
          <a:p>
            <a:pPr>
              <a:buNone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Словесный метод:</a:t>
            </a: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беседа, рассказ;</a:t>
            </a: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объяснение, пояснение;</a:t>
            </a: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вопросы;</a:t>
            </a: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словесная инструкция;</a:t>
            </a:r>
          </a:p>
          <a:p>
            <a:pPr>
              <a:buNone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Наглядный метод:</a:t>
            </a: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рассматривание наглядных пособий и поделок;</a:t>
            </a: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показ выполнения работы ;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215657"/>
            <a:ext cx="10515600" cy="51410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Gabriola" pitchFamily="82" charset="0"/>
              </a:rPr>
              <a:t>         </a:t>
            </a:r>
            <a:r>
              <a:rPr lang="ru-RU" sz="6000" b="1" dirty="0" smtClean="0">
                <a:latin typeface="Gabriola" pitchFamily="82" charset="0"/>
              </a:rPr>
              <a:t>Методы и приёмы</a:t>
            </a:r>
            <a:endParaRPr lang="ru-RU" sz="6000" b="1" dirty="0">
              <a:latin typeface="Gabriola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6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55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155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0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10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3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40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3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3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70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3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3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0"/>
                            </p:stCondLst>
                            <p:childTnLst>
                              <p:par>
                                <p:cTn id="6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3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3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3000"/>
                            </p:stCondLst>
                            <p:childTnLst>
                              <p:par>
                                <p:cTn id="7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3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3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6000"/>
                            </p:stCondLst>
                            <p:childTnLst>
                              <p:par>
                                <p:cTn id="8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3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3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9000"/>
                            </p:stCondLst>
                            <p:childTnLst>
                              <p:par>
                                <p:cTn id="8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3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3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055077"/>
            <a:ext cx="10515600" cy="5121886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           </a:t>
            </a:r>
            <a:r>
              <a:rPr lang="ru-RU" sz="4000" b="1" dirty="0" smtClean="0">
                <a:latin typeface="Gabriola" pitchFamily="82" charset="0"/>
                <a:ea typeface="Segoe UI" panose="020B0502040204020203" pitchFamily="34" charset="0"/>
                <a:cs typeface="Segoe UI" panose="020B0502040204020203" pitchFamily="34" charset="0"/>
              </a:rPr>
              <a:t>Ягода –малина                           Грибочки</a:t>
            </a:r>
            <a:endParaRPr lang="ru-RU" sz="4000" b="1" dirty="0">
              <a:latin typeface="Gabriola" pitchFamily="82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215657"/>
            <a:ext cx="10515600" cy="51410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Gabriola" pitchFamily="82" charset="0"/>
              </a:rPr>
              <a:t>                    </a:t>
            </a:r>
            <a:r>
              <a:rPr lang="ru-RU" b="1" dirty="0" smtClean="0">
                <a:latin typeface="Gabriola" pitchFamily="82" charset="0"/>
              </a:rPr>
              <a:t>Р</a:t>
            </a:r>
            <a:r>
              <a:rPr lang="ru-RU" sz="6000" b="1" dirty="0" smtClean="0">
                <a:latin typeface="Gabriola" pitchFamily="82" charset="0"/>
              </a:rPr>
              <a:t>езультаты и наши работы</a:t>
            </a:r>
            <a:endParaRPr lang="ru-RU" sz="6000" b="1" dirty="0">
              <a:latin typeface="Gabriola" pitchFamily="82" charset="0"/>
            </a:endParaRPr>
          </a:p>
        </p:txBody>
      </p:sp>
      <p:pic>
        <p:nvPicPr>
          <p:cNvPr id="5" name="Рисунок 4" descr="IMG_20190521_1142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1132450" y="1554476"/>
            <a:ext cx="3868617" cy="4839289"/>
          </a:xfrm>
          <a:prstGeom prst="rect">
            <a:avLst/>
          </a:prstGeom>
        </p:spPr>
      </p:pic>
      <p:pic>
        <p:nvPicPr>
          <p:cNvPr id="6" name="Рисунок 5" descr="IMG_20190521_11384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69612" y="2053883"/>
            <a:ext cx="4839286" cy="3882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55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155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155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155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0" dur="1155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2" dur="1155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773723"/>
            <a:ext cx="10515600" cy="5403240"/>
          </a:xfrm>
        </p:spPr>
        <p:txBody>
          <a:bodyPr/>
          <a:lstStyle/>
          <a:p>
            <a:endParaRPr lang="ru-RU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215656"/>
            <a:ext cx="10515600" cy="867555"/>
          </a:xfrm>
        </p:spPr>
        <p:txBody>
          <a:bodyPr>
            <a:normAutofit fontScale="90000"/>
          </a:bodyPr>
          <a:lstStyle/>
          <a:p>
            <a:r>
              <a:rPr lang="ru-RU" sz="5300" b="1" dirty="0" smtClean="0">
                <a:latin typeface="Gabriola" pitchFamily="82" charset="0"/>
                <a:ea typeface="Segoe UI" panose="020B0502040204020203" pitchFamily="34" charset="0"/>
                <a:cs typeface="Segoe UI" panose="020B0502040204020203" pitchFamily="34" charset="0"/>
              </a:rPr>
              <a:t>             Калачи из печи             Фрукты и овощи</a:t>
            </a:r>
            <a:r>
              <a:rPr lang="ru-RU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endParaRPr lang="ru-RU" dirty="0">
              <a:latin typeface="Segoe UI Semibold" panose="020B0702040204020203" pitchFamily="34" charset="0"/>
            </a:endParaRPr>
          </a:p>
        </p:txBody>
      </p:sp>
      <p:pic>
        <p:nvPicPr>
          <p:cNvPr id="5" name="Рисунок 4" descr="IMG_20181102_0738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4910" y="1420836"/>
            <a:ext cx="4742863" cy="3967089"/>
          </a:xfrm>
          <a:prstGeom prst="rect">
            <a:avLst/>
          </a:prstGeom>
        </p:spPr>
      </p:pic>
      <p:pic>
        <p:nvPicPr>
          <p:cNvPr id="6" name="Рисунок 5" descr="IMG_20181102_07383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31986" y="1392701"/>
            <a:ext cx="4883541" cy="391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55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155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80160"/>
            <a:ext cx="10515600" cy="4896803"/>
          </a:xfrm>
        </p:spPr>
        <p:txBody>
          <a:bodyPr/>
          <a:lstStyle/>
          <a:p>
            <a:endParaRPr lang="ru-RU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215656"/>
            <a:ext cx="10515600" cy="994165"/>
          </a:xfrm>
        </p:spPr>
        <p:txBody>
          <a:bodyPr>
            <a:normAutofit fontScale="90000"/>
          </a:bodyPr>
          <a:lstStyle/>
          <a:p>
            <a:r>
              <a:rPr lang="ru-RU" sz="4900" b="1" dirty="0" smtClean="0">
                <a:latin typeface="Gabriola" pitchFamily="82" charset="0"/>
                <a:ea typeface="Segoe UI" panose="020B0502040204020203" pitchFamily="34" charset="0"/>
                <a:cs typeface="Segoe UI" panose="020B0502040204020203" pitchFamily="34" charset="0"/>
              </a:rPr>
              <a:t>            Красивый медальон              Осенние листочки</a:t>
            </a:r>
            <a:r>
              <a:rPr lang="ru-RU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endParaRPr lang="ru-RU" dirty="0">
              <a:latin typeface="Segoe UI Semibold" panose="020B0702040204020203" pitchFamily="34" charset="0"/>
            </a:endParaRPr>
          </a:p>
        </p:txBody>
      </p:sp>
      <p:pic>
        <p:nvPicPr>
          <p:cNvPr id="5" name="Рисунок 4" descr="IMG_20190521_1136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74944" y="1308294"/>
            <a:ext cx="4100439" cy="4079633"/>
          </a:xfrm>
          <a:prstGeom prst="rect">
            <a:avLst/>
          </a:prstGeom>
        </p:spPr>
      </p:pic>
      <p:pic>
        <p:nvPicPr>
          <p:cNvPr id="6" name="Рисунок 5" descr="IMG_20190521_1144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6798213" y="1228579"/>
            <a:ext cx="4133556" cy="421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78634"/>
            <a:ext cx="10515600" cy="4798329"/>
          </a:xfrm>
        </p:spPr>
        <p:txBody>
          <a:bodyPr/>
          <a:lstStyle/>
          <a:p>
            <a:endParaRPr lang="ru-RU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215656"/>
            <a:ext cx="10515600" cy="825353"/>
          </a:xfrm>
        </p:spPr>
        <p:txBody>
          <a:bodyPr>
            <a:normAutofit fontScale="90000"/>
          </a:bodyPr>
          <a:lstStyle/>
          <a:p>
            <a:r>
              <a:rPr lang="ru-RU" sz="4900" b="1" dirty="0" smtClean="0">
                <a:latin typeface="Gabriola" pitchFamily="82" charset="0"/>
                <a:ea typeface="Segoe UI" panose="020B0502040204020203" pitchFamily="34" charset="0"/>
                <a:cs typeface="Segoe UI" panose="020B0502040204020203" pitchFamily="34" charset="0"/>
              </a:rPr>
              <a:t>              Ежик с грибочком                   Зайчики</a:t>
            </a:r>
            <a:r>
              <a:rPr lang="ru-RU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</a:t>
            </a:r>
            <a:endParaRPr lang="ru-RU" dirty="0">
              <a:latin typeface="Segoe UI Semibold" panose="020B0702040204020203" pitchFamily="34" charset="0"/>
            </a:endParaRPr>
          </a:p>
        </p:txBody>
      </p:sp>
      <p:pic>
        <p:nvPicPr>
          <p:cNvPr id="5" name="Рисунок 4" descr="IMG_20190521_1139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8247" y="1448972"/>
            <a:ext cx="6058486" cy="4508695"/>
          </a:xfrm>
          <a:prstGeom prst="rect">
            <a:avLst/>
          </a:prstGeom>
        </p:spPr>
      </p:pic>
      <p:pic>
        <p:nvPicPr>
          <p:cNvPr id="6" name="Рисунок 5" descr="IMG_20181102_07385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34736" y="1519311"/>
            <a:ext cx="5143500" cy="448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55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155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</TotalTime>
  <Words>340</Words>
  <Application>Microsoft Office PowerPoint</Application>
  <PresentationFormat>Произвольный</PresentationFormat>
  <Paragraphs>80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ЧУДЕСА  ИЗ  СОЛЕНОГО  ТЕСТА   </vt:lpstr>
      <vt:lpstr>                         Цель работы: </vt:lpstr>
      <vt:lpstr>                                           Задачи</vt:lpstr>
      <vt:lpstr>         Организация  учебного  процесса</vt:lpstr>
      <vt:lpstr>         Методы и приёмы</vt:lpstr>
      <vt:lpstr>                    Результаты и наши работы</vt:lpstr>
      <vt:lpstr>             Калачи из печи             Фрукты и овощи </vt:lpstr>
      <vt:lpstr>            Красивый медальон              Осенние листочки </vt:lpstr>
      <vt:lpstr>              Ежик с грибочком                   Зайчики    </vt:lpstr>
      <vt:lpstr>       Корзинка с ягодами   и  ёлочка           Белочка </vt:lpstr>
      <vt:lpstr>                  Снеговик                                Снежинка</vt:lpstr>
      <vt:lpstr>       Новогодняя открытка         Новогоднии поросята</vt:lpstr>
      <vt:lpstr>                      Птица                              Три медведя</vt:lpstr>
      <vt:lpstr>                    Семья собачек                      Кошечка</vt:lpstr>
      <vt:lpstr>                        Сердечко                         Военные самолёты</vt:lpstr>
      <vt:lpstr>               Букет для мамы                 Бусы для бабушке</vt:lpstr>
      <vt:lpstr>             Жаворонушки                          Ёжики</vt:lpstr>
      <vt:lpstr>                  Пирамидка                               Рыбки</vt:lpstr>
      <vt:lpstr>                     Улитки                     Мы летим к другим планетам</vt:lpstr>
      <vt:lpstr>                            Пасхальные мативы</vt:lpstr>
      <vt:lpstr>             Черепаха                                  Сирень</vt:lpstr>
      <vt:lpstr>       Подвеска  «солнышко»            Медаль - портрет</vt:lpstr>
      <vt:lpstr>                        Коллективные работы</vt:lpstr>
      <vt:lpstr>            Бабочки на лугу                                Осенний лес</vt:lpstr>
      <vt:lpstr>                               Букет для мамы</vt:lpstr>
      <vt:lpstr>                                            Вывод</vt:lpstr>
      <vt:lpstr>СПАСИБО  ЗА  ВНИМАНИЕ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 презентации</dc:title>
  <dc:creator>Михаил</dc:creator>
  <cp:lastModifiedBy>User</cp:lastModifiedBy>
  <cp:revision>43</cp:revision>
  <dcterms:created xsi:type="dcterms:W3CDTF">2018-11-02T09:23:23Z</dcterms:created>
  <dcterms:modified xsi:type="dcterms:W3CDTF">2024-02-11T14:19:24Z</dcterms:modified>
</cp:coreProperties>
</file>