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256" r:id="rId2"/>
    <p:sldId id="257" r:id="rId3"/>
    <p:sldId id="258" r:id="rId4"/>
    <p:sldId id="294" r:id="rId5"/>
    <p:sldId id="295" r:id="rId6"/>
    <p:sldId id="296" r:id="rId7"/>
    <p:sldId id="259" r:id="rId8"/>
    <p:sldId id="285" r:id="rId9"/>
    <p:sldId id="286" r:id="rId10"/>
    <p:sldId id="293" r:id="rId11"/>
    <p:sldId id="27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36E3"/>
    <a:srgbClr val="FAC8E9"/>
    <a:srgbClr val="FBBFEA"/>
    <a:srgbClr val="F21AAA"/>
    <a:srgbClr val="7A0426"/>
    <a:srgbClr val="78065A"/>
    <a:srgbClr val="00808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91" d="100"/>
          <a:sy n="91" d="100"/>
        </p:scale>
        <p:origin x="-13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010F2-0ED2-4BB5-96A3-66BA1F627EB1}" type="datetimeFigureOut">
              <a:rPr lang="ru-RU"/>
              <a:pPr>
                <a:defRPr/>
              </a:pPr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4401F-C93F-43EC-8A80-2748072CD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78382-4394-47ED-8EFC-FA8C5896CCD3}" type="datetimeFigureOut">
              <a:rPr lang="ru-RU"/>
              <a:pPr>
                <a:defRPr/>
              </a:pPr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40BEA-8A82-4C40-838C-8E5FB3646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9E948-D5E1-4386-8DE4-B62301F3DD9F}" type="datetimeFigureOut">
              <a:rPr lang="ru-RU"/>
              <a:pPr>
                <a:defRPr/>
              </a:pPr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40B5C-EDE5-4DA4-BC81-26804BA9C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A27FA-67D5-473E-8FDC-B85F483DEDA1}" type="datetimeFigureOut">
              <a:rPr lang="ru-RU"/>
              <a:pPr>
                <a:defRPr/>
              </a:pPr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BB9B7-2A3B-4BA2-BE14-0F118643C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0AD24-4E68-43A7-BBF4-9566BE79A046}" type="datetimeFigureOut">
              <a:rPr lang="ru-RU"/>
              <a:pPr>
                <a:defRPr/>
              </a:pPr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A8094-0CD3-465A-B865-353FC394E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A417A-3420-48D6-9D5E-D54F94DE37C7}" type="datetimeFigureOut">
              <a:rPr lang="ru-RU"/>
              <a:pPr>
                <a:defRPr/>
              </a:pPr>
              <a:t>30.03.2024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C1897-7E61-4982-A137-E9C81C37F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16357-A0E0-43B9-9227-371EAD276F55}" type="datetimeFigureOut">
              <a:rPr lang="ru-RU"/>
              <a:pPr>
                <a:defRPr/>
              </a:pPr>
              <a:t>30.03.2024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0683A-3E65-4282-AC21-24C74D2CD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786A0-C9C7-4BBC-886A-8AA9F9C3B26D}" type="datetimeFigureOut">
              <a:rPr lang="ru-RU"/>
              <a:pPr>
                <a:defRPr/>
              </a:pPr>
              <a:t>30.03.2024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26E2D-D265-4570-866F-1336C6CBF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ACE7D-4C70-4C04-9E64-40E4861FFE22}" type="datetimeFigureOut">
              <a:rPr lang="ru-RU"/>
              <a:pPr>
                <a:defRPr/>
              </a:pPr>
              <a:t>30.03.2024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F5584-636D-41ED-9FA1-49405920D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3FA07-584B-4D45-90D9-6FA511D00D69}" type="datetimeFigureOut">
              <a:rPr lang="ru-RU"/>
              <a:pPr>
                <a:defRPr/>
              </a:pPr>
              <a:t>30.03.2024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69E56-E823-4BDE-B4A6-A1305125C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F6F5B-1838-4C07-93A3-8521F06D9C95}" type="datetimeFigureOut">
              <a:rPr lang="ru-RU"/>
              <a:pPr>
                <a:defRPr/>
              </a:pPr>
              <a:t>30.03.2024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D3071-118D-40B4-80F8-28D931D4A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E6B9B8"/>
            </a:gs>
            <a:gs pos="58000">
              <a:srgbClr val="D99694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9838EE-E733-415F-9C8E-3E7B2B16A40D}" type="datetimeFigureOut">
              <a:rPr lang="ru-RU"/>
              <a:pPr>
                <a:defRPr/>
              </a:pPr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B1C053-BF11-4AE8-BAD7-37CE4256B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1" r:id="rId1"/>
    <p:sldLayoutId id="2147484090" r:id="rId2"/>
    <p:sldLayoutId id="2147484089" r:id="rId3"/>
    <p:sldLayoutId id="2147484088" r:id="rId4"/>
    <p:sldLayoutId id="2147484087" r:id="rId5"/>
    <p:sldLayoutId id="2147484086" r:id="rId6"/>
    <p:sldLayoutId id="2147484085" r:id="rId7"/>
    <p:sldLayoutId id="2147484084" r:id="rId8"/>
    <p:sldLayoutId id="2147484083" r:id="rId9"/>
    <p:sldLayoutId id="2147484082" r:id="rId10"/>
    <p:sldLayoutId id="21474840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4" descr="mini_6.jpg"/>
          <p:cNvPicPr>
            <a:picLocks noChangeAspect="1"/>
          </p:cNvPicPr>
          <p:nvPr/>
        </p:nvPicPr>
        <p:blipFill>
          <a:blip r:embed="rId2"/>
          <a:srcRect t="18420"/>
          <a:stretch>
            <a:fillRect/>
          </a:stretch>
        </p:blipFill>
        <p:spPr bwMode="auto">
          <a:xfrm>
            <a:off x="0" y="0"/>
            <a:ext cx="9144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Рисунок 5" descr="0_781cc_2c3eacb9_ori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9144000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10"/>
          <p:cNvSpPr txBox="1">
            <a:spLocks noChangeArrowheads="1"/>
          </p:cNvSpPr>
          <p:nvPr/>
        </p:nvSpPr>
        <p:spPr bwMode="auto">
          <a:xfrm>
            <a:off x="0" y="5589588"/>
            <a:ext cx="33464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ctr"/>
            <a:r>
              <a:rPr lang="ru-RU" sz="1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 1 кв.категории </a:t>
            </a:r>
          </a:p>
          <a:p>
            <a:pPr algn="ctr"/>
            <a:r>
              <a:rPr lang="ru-RU" sz="1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МОАУ «СОШ № 24 г.Орска»</a:t>
            </a:r>
          </a:p>
          <a:p>
            <a:pPr algn="ctr"/>
            <a:r>
              <a:rPr lang="ru-RU" sz="1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Сармасина Ольга Витольдовна</a:t>
            </a:r>
            <a:r>
              <a:rPr lang="ru-RU" sz="16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316" name="TextBox 10"/>
          <p:cNvSpPr txBox="1">
            <a:spLocks noChangeArrowheads="1"/>
          </p:cNvSpPr>
          <p:nvPr/>
        </p:nvSpPr>
        <p:spPr bwMode="auto">
          <a:xfrm>
            <a:off x="2268538" y="2349500"/>
            <a:ext cx="50006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E428CE"/>
                </a:solidFill>
                <a:latin typeface="Times New Roman" pitchFamily="18" charset="0"/>
                <a:cs typeface="Times New Roman" pitchFamily="18" charset="0"/>
              </a:rPr>
              <a:t>Изготовление атрибутов </a:t>
            </a:r>
          </a:p>
          <a:p>
            <a:pPr algn="ctr"/>
            <a:r>
              <a:rPr lang="ru-RU" sz="2800" b="1" i="1">
                <a:solidFill>
                  <a:srgbClr val="E428CE"/>
                </a:solidFill>
                <a:latin typeface="Times New Roman" pitchFamily="18" charset="0"/>
                <a:cs typeface="Times New Roman" pitchFamily="18" charset="0"/>
              </a:rPr>
              <a:t>к сюжетно ролевой игре </a:t>
            </a:r>
          </a:p>
          <a:p>
            <a:pPr algn="ctr"/>
            <a:r>
              <a:rPr lang="ru-RU" sz="2800" b="1" i="1">
                <a:solidFill>
                  <a:srgbClr val="E428CE"/>
                </a:solidFill>
                <a:latin typeface="Times New Roman" pitchFamily="18" charset="0"/>
                <a:cs typeface="Times New Roman" pitchFamily="18" charset="0"/>
              </a:rPr>
              <a:t>Швейная мастерская</a:t>
            </a:r>
          </a:p>
          <a:p>
            <a:pPr algn="ctr"/>
            <a:r>
              <a:rPr lang="ru-RU" sz="2800" b="1" i="1">
                <a:solidFill>
                  <a:srgbClr val="E428CE"/>
                </a:solidFill>
                <a:latin typeface="Times New Roman" pitchFamily="18" charset="0"/>
                <a:cs typeface="Times New Roman" pitchFamily="18" charset="0"/>
              </a:rPr>
              <a:t>«ПУГОВКА»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2928938" y="2143125"/>
            <a:ext cx="2928937" cy="200025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3071813" y="2786063"/>
            <a:ext cx="2714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002060"/>
                </a:solidFill>
                <a:latin typeface="Monotype Corsiva" pitchFamily="66" charset="0"/>
              </a:rPr>
              <a:t>Сюжеты</a:t>
            </a:r>
          </a:p>
        </p:txBody>
      </p:sp>
      <p:sp>
        <p:nvSpPr>
          <p:cNvPr id="8" name="Овал 7"/>
          <p:cNvSpPr/>
          <p:nvPr/>
        </p:nvSpPr>
        <p:spPr>
          <a:xfrm>
            <a:off x="1143000" y="188913"/>
            <a:ext cx="3573463" cy="166846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2. Изготовление одежды по заказу</a:t>
            </a:r>
          </a:p>
        </p:txBody>
      </p:sp>
      <p:sp>
        <p:nvSpPr>
          <p:cNvPr id="12" name="Овал 11"/>
          <p:cNvSpPr/>
          <p:nvPr/>
        </p:nvSpPr>
        <p:spPr>
          <a:xfrm>
            <a:off x="0" y="2133600"/>
            <a:ext cx="2786063" cy="185737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1. Заказ одежды в ателье</a:t>
            </a:r>
          </a:p>
        </p:txBody>
      </p:sp>
      <p:sp>
        <p:nvSpPr>
          <p:cNvPr id="13" name="Овал 12"/>
          <p:cNvSpPr/>
          <p:nvPr/>
        </p:nvSpPr>
        <p:spPr>
          <a:xfrm>
            <a:off x="5072063" y="214313"/>
            <a:ext cx="3643312" cy="185737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3. Примерка одежды</a:t>
            </a:r>
          </a:p>
        </p:txBody>
      </p:sp>
      <p:sp>
        <p:nvSpPr>
          <p:cNvPr id="14" name="Овал 13"/>
          <p:cNvSpPr/>
          <p:nvPr/>
        </p:nvSpPr>
        <p:spPr>
          <a:xfrm>
            <a:off x="6000750" y="2214563"/>
            <a:ext cx="2857500" cy="185737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4. Оплата заказа</a:t>
            </a:r>
          </a:p>
        </p:txBody>
      </p:sp>
      <p:sp>
        <p:nvSpPr>
          <p:cNvPr id="16" name="Облако 15"/>
          <p:cNvSpPr/>
          <p:nvPr/>
        </p:nvSpPr>
        <p:spPr>
          <a:xfrm>
            <a:off x="714375" y="4429125"/>
            <a:ext cx="2928938" cy="200025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71563" y="4929188"/>
            <a:ext cx="21431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Сопутствующий сюжет</a:t>
            </a:r>
          </a:p>
        </p:txBody>
      </p:sp>
      <p:sp>
        <p:nvSpPr>
          <p:cNvPr id="18" name="Овал 17"/>
          <p:cNvSpPr/>
          <p:nvPr/>
        </p:nvSpPr>
        <p:spPr>
          <a:xfrm>
            <a:off x="5143500" y="4292600"/>
            <a:ext cx="3749675" cy="213677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i="1">
                <a:solidFill>
                  <a:srgbClr val="002060"/>
                </a:solidFill>
                <a:latin typeface="Arial Unicode MS" pitchFamily="34" charset="-128"/>
                <a:cs typeface="Arial" charset="0"/>
              </a:rPr>
              <a:t>5.</a:t>
            </a:r>
            <a:r>
              <a:rPr lang="ru-RU" sz="2800">
                <a:solidFill>
                  <a:srgbClr val="002060"/>
                </a:solidFill>
                <a:latin typeface="Arial Unicode MS" pitchFamily="34" charset="-128"/>
                <a:cs typeface="Arial" charset="0"/>
              </a:rPr>
              <a:t> Магазин тканей и декора (фурнитуры)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3786188" y="5429250"/>
            <a:ext cx="12922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 descr="0_781cc_2c3eacb9_ori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4388" y="0"/>
            <a:ext cx="3249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1116013" y="1125538"/>
            <a:ext cx="6500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i="1">
                <a:solidFill>
                  <a:srgbClr val="F036E3"/>
                </a:solidFill>
                <a:latin typeface="Monotype Corsiva" pitchFamily="66" charset="0"/>
              </a:rPr>
              <a:t>Спасибо за внимание</a:t>
            </a:r>
          </a:p>
        </p:txBody>
      </p:sp>
      <p:pic>
        <p:nvPicPr>
          <p:cNvPr id="10" name="Рисунок 9" descr="shityo-atele.jpg.png"/>
          <p:cNvPicPr>
            <a:picLocks noChangeAspect="1"/>
          </p:cNvPicPr>
          <p:nvPr/>
        </p:nvPicPr>
        <p:blipFill>
          <a:blip r:embed="rId3"/>
          <a:srcRect l="30952" t="66667" r="36667"/>
          <a:stretch>
            <a:fillRect/>
          </a:stretch>
        </p:blipFill>
        <p:spPr bwMode="auto">
          <a:xfrm>
            <a:off x="107950" y="188913"/>
            <a:ext cx="1871663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IMG_20240327_1628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420938"/>
            <a:ext cx="6337300" cy="35512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 descr="0_781cc_2c3eacb9_ori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4388" y="0"/>
            <a:ext cx="3249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611188" y="476250"/>
            <a:ext cx="61928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Цель</a:t>
            </a:r>
          </a:p>
          <a:p>
            <a:pPr algn="ctr">
              <a:defRPr/>
            </a:pPr>
            <a:r>
              <a:rPr lang="ru-RU" sz="2000">
                <a:solidFill>
                  <a:schemeClr val="bg1"/>
                </a:solidFill>
                <a:latin typeface="Monotype Corsiva" pitchFamily="66" charset="0"/>
              </a:rPr>
              <a:t>Расширение представления детей о работе </a:t>
            </a:r>
            <a:r>
              <a:rPr lang="ru-RU" sz="2000">
                <a:solidFill>
                  <a:schemeClr val="bg1"/>
                </a:solidFill>
              </a:rPr>
              <a:t>швейной мастерской, </a:t>
            </a:r>
            <a:r>
              <a:rPr lang="ru-RU" sz="2000">
                <a:solidFill>
                  <a:schemeClr val="bg1"/>
                </a:solidFill>
                <a:latin typeface="Monotype Corsiva" pitchFamily="66" charset="0"/>
              </a:rPr>
              <a:t>ателье, о специалист</a:t>
            </a:r>
            <a:r>
              <a:rPr lang="ru-RU" sz="2000">
                <a:solidFill>
                  <a:schemeClr val="bg1"/>
                </a:solidFill>
              </a:rPr>
              <a:t>ах </a:t>
            </a:r>
            <a:r>
              <a:rPr lang="ru-RU" sz="2000">
                <a:solidFill>
                  <a:schemeClr val="bg1"/>
                </a:solidFill>
                <a:latin typeface="Monotype Corsiva" pitchFamily="66" charset="0"/>
              </a:rPr>
              <a:t>работающих в нем</a:t>
            </a:r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14339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781300"/>
            <a:ext cx="53689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0_781cc_2c3eacb9_ori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4388" y="0"/>
            <a:ext cx="3249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7"/>
          <p:cNvSpPr txBox="1">
            <a:spLocks noChangeArrowheads="1"/>
          </p:cNvSpPr>
          <p:nvPr/>
        </p:nvSpPr>
        <p:spPr bwMode="auto">
          <a:xfrm>
            <a:off x="250825" y="188913"/>
            <a:ext cx="771525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Задачи</a:t>
            </a:r>
          </a:p>
          <a:p>
            <a:pPr>
              <a:defRPr/>
            </a:pPr>
            <a:r>
              <a:rPr lang="ru-RU" sz="35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1.</a:t>
            </a:r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Расширять представления об окружающем мире: </a:t>
            </a:r>
          </a:p>
          <a:p>
            <a:pPr>
              <a:buFont typeface="Arial" charset="0"/>
              <a:buNone/>
              <a:defRPr/>
            </a:pPr>
            <a:r>
              <a:rPr lang="ru-RU" sz="2000">
                <a:solidFill>
                  <a:schemeClr val="bg1"/>
                </a:solidFill>
              </a:rPr>
              <a:t>  </a:t>
            </a:r>
            <a:r>
              <a:rPr lang="ru-RU" sz="2000">
                <a:solidFill>
                  <a:schemeClr val="bg1"/>
                </a:solidFill>
                <a:latin typeface="Monotype Corsiva" pitchFamily="66" charset="0"/>
              </a:rPr>
              <a:t>знакомить детей с профессиями закройщик, швея, дизайнер, </a:t>
            </a:r>
            <a:r>
              <a:rPr lang="ru-RU" sz="2000">
                <a:solidFill>
                  <a:schemeClr val="bg1"/>
                </a:solidFill>
              </a:rPr>
              <a:t> </a:t>
            </a:r>
            <a:r>
              <a:rPr lang="ru-RU" sz="2000">
                <a:solidFill>
                  <a:schemeClr val="bg1"/>
                </a:solidFill>
                <a:latin typeface="Monotype Corsiva" pitchFamily="66" charset="0"/>
              </a:rPr>
              <a:t>консультант;</a:t>
            </a:r>
          </a:p>
          <a:p>
            <a:pPr>
              <a:buFont typeface="Arial" charset="0"/>
              <a:buNone/>
              <a:defRPr/>
            </a:pPr>
            <a:r>
              <a:rPr lang="ru-RU" sz="2000">
                <a:solidFill>
                  <a:schemeClr val="bg1"/>
                </a:solidFill>
              </a:rPr>
              <a:t>  </a:t>
            </a:r>
            <a:r>
              <a:rPr lang="ru-RU" sz="2000">
                <a:solidFill>
                  <a:schemeClr val="bg1"/>
                </a:solidFill>
                <a:latin typeface="Monotype Corsiva" pitchFamily="66" charset="0"/>
              </a:rPr>
              <a:t>закрепить знания о технологии работы с инструментами (ножницы, игла, выбор ткани); </a:t>
            </a:r>
          </a:p>
          <a:p>
            <a:pPr>
              <a:buFont typeface="Arial" charset="0"/>
              <a:buNone/>
              <a:defRPr/>
            </a:pPr>
            <a:r>
              <a:rPr lang="ru-RU" sz="2000">
                <a:solidFill>
                  <a:schemeClr val="bg1"/>
                </a:solidFill>
              </a:rPr>
              <a:t>  </a:t>
            </a:r>
            <a:r>
              <a:rPr lang="ru-RU" sz="2000">
                <a:solidFill>
                  <a:schemeClr val="bg1"/>
                </a:solidFill>
                <a:latin typeface="Monotype Corsiva" pitchFamily="66" charset="0"/>
              </a:rPr>
              <a:t>развивать воображение, глазомер; </a:t>
            </a:r>
          </a:p>
          <a:p>
            <a:pPr>
              <a:buFont typeface="Arial" charset="0"/>
              <a:buNone/>
              <a:defRPr/>
            </a:pPr>
            <a:r>
              <a:rPr lang="ru-RU" sz="2000">
                <a:solidFill>
                  <a:schemeClr val="bg1"/>
                </a:solidFill>
              </a:rPr>
              <a:t>  </a:t>
            </a:r>
            <a:r>
              <a:rPr lang="ru-RU" sz="2000">
                <a:solidFill>
                  <a:schemeClr val="bg1"/>
                </a:solidFill>
                <a:latin typeface="Monotype Corsiva" pitchFamily="66" charset="0"/>
              </a:rPr>
              <a:t>способствовать развитию творческого мышления</a:t>
            </a:r>
            <a:r>
              <a:rPr lang="ru-RU" sz="2000">
                <a:solidFill>
                  <a:schemeClr val="bg1"/>
                </a:solidFill>
              </a:rPr>
              <a:t>.</a:t>
            </a:r>
            <a:endParaRPr lang="ru-RU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 </a:t>
            </a:r>
            <a:r>
              <a:rPr lang="ru-RU" b="1">
                <a:solidFill>
                  <a:schemeClr val="bg1"/>
                </a:solidFill>
              </a:rPr>
              <a:t>Формировать игровую деятельность:</a:t>
            </a:r>
          </a:p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  обучать умению создавать своими руками атрибуты для игры;</a:t>
            </a:r>
          </a:p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 планировать, подбирать материал, оборудовать рабочее место.</a:t>
            </a:r>
            <a:endParaRPr lang="ru-RU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3. </a:t>
            </a:r>
            <a:r>
              <a:rPr lang="ru-RU" b="1">
                <a:solidFill>
                  <a:schemeClr val="bg1"/>
                </a:solidFill>
              </a:rPr>
              <a:t>Развивать социальные навыки:</a:t>
            </a:r>
          </a:p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 воспитывать дружеские взаимоотношения в коллективном труде;</a:t>
            </a:r>
          </a:p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 закреплять правила культуры общения и безопасности при выполнении работы.</a:t>
            </a:r>
          </a:p>
          <a:p>
            <a:pPr>
              <a:defRPr/>
            </a:pPr>
            <a:endParaRPr lang="ru-RU"/>
          </a:p>
          <a:p>
            <a:pPr>
              <a:buFont typeface="Arial" charset="0"/>
              <a:buChar char="•"/>
              <a:defRPr/>
            </a:pPr>
            <a:endParaRPr lang="ru-RU" sz="20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1908175" y="404813"/>
            <a:ext cx="4608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Предварительная работа</a:t>
            </a:r>
          </a:p>
        </p:txBody>
      </p:sp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1835150" y="1052513"/>
            <a:ext cx="47148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chemeClr val="bg1"/>
                </a:solidFill>
                <a:latin typeface="Monotype Corsiva" pitchFamily="66" charset="0"/>
              </a:rPr>
              <a:t>Подбор различных видов ткани, изготовление выкроек, изготовление и составление различных ансамблей одежды для манекена (кукла),  изготовление </a:t>
            </a:r>
            <a:r>
              <a:rPr lang="ru-RU" sz="2000">
                <a:solidFill>
                  <a:schemeClr val="bg1"/>
                </a:solidFill>
              </a:rPr>
              <a:t>альбома </a:t>
            </a:r>
            <a:r>
              <a:rPr lang="ru-RU" sz="2000">
                <a:solidFill>
                  <a:schemeClr val="bg1"/>
                </a:solidFill>
                <a:latin typeface="Monotype Corsiva" pitchFamily="66" charset="0"/>
              </a:rPr>
              <a:t>коллекций «Пуговицы», </a:t>
            </a:r>
            <a:r>
              <a:rPr lang="ru-RU" sz="2000">
                <a:solidFill>
                  <a:schemeClr val="bg1"/>
                </a:solidFill>
              </a:rPr>
              <a:t>стенд </a:t>
            </a:r>
            <a:r>
              <a:rPr lang="ru-RU" sz="2000">
                <a:solidFill>
                  <a:schemeClr val="bg1"/>
                </a:solidFill>
                <a:latin typeface="Monotype Corsiva" pitchFamily="66" charset="0"/>
              </a:rPr>
              <a:t>«Декор»</a:t>
            </a:r>
            <a:r>
              <a:rPr lang="ru-RU" sz="2000">
                <a:solidFill>
                  <a:schemeClr val="bg1"/>
                </a:solidFill>
              </a:rPr>
              <a:t> </a:t>
            </a:r>
            <a:r>
              <a:rPr lang="ru-RU" sz="2000">
                <a:solidFill>
                  <a:schemeClr val="bg1"/>
                </a:solidFill>
                <a:latin typeface="Monotype Corsiva" pitchFamily="66" charset="0"/>
              </a:rPr>
              <a:t>(ленты, тесьма), </a:t>
            </a:r>
            <a:r>
              <a:rPr lang="ru-RU" sz="2000">
                <a:solidFill>
                  <a:schemeClr val="bg1"/>
                </a:solidFill>
              </a:rPr>
              <a:t> шаблоны и выкройки                                        </a:t>
            </a:r>
            <a:r>
              <a:rPr lang="ru-RU" sz="2000">
                <a:solidFill>
                  <a:schemeClr val="bg1"/>
                </a:solidFill>
                <a:latin typeface="Monotype Corsiva" pitchFamily="66" charset="0"/>
              </a:rPr>
              <a:t>«</a:t>
            </a:r>
            <a:r>
              <a:rPr lang="ru-RU" sz="2000">
                <a:solidFill>
                  <a:schemeClr val="bg1"/>
                </a:solidFill>
              </a:rPr>
              <a:t>В</a:t>
            </a:r>
            <a:r>
              <a:rPr lang="ru-RU" sz="2000">
                <a:solidFill>
                  <a:schemeClr val="bg1"/>
                </a:solidFill>
                <a:latin typeface="Monotype Corsiva" pitchFamily="66" charset="0"/>
              </a:rPr>
              <a:t>и</a:t>
            </a:r>
            <a:r>
              <a:rPr lang="ru-RU" sz="2000">
                <a:solidFill>
                  <a:schemeClr val="bg1"/>
                </a:solidFill>
              </a:rPr>
              <a:t>д</a:t>
            </a:r>
            <a:r>
              <a:rPr lang="ru-RU" sz="2000">
                <a:solidFill>
                  <a:schemeClr val="bg1"/>
                </a:solidFill>
                <a:latin typeface="Monotype Corsiva" pitchFamily="66" charset="0"/>
              </a:rPr>
              <a:t>ы одежды» </a:t>
            </a:r>
            <a:r>
              <a:rPr lang="ru-RU" sz="200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6387" name="Рисунок 5" descr="0_781cc_2c3eacb9_ori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0"/>
            <a:ext cx="3249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Картинки по запросу детская коллекция пугови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716338"/>
            <a:ext cx="32861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http://www.maam.ru/upload/blogs/detsad-158724-14122557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3716338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shityo-atele.jp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268413"/>
            <a:ext cx="45466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323850" y="1052513"/>
            <a:ext cx="4105275" cy="512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Сопутствующие атрибуты к игре: </a:t>
            </a:r>
          </a:p>
          <a:p>
            <a:endParaRPr lang="ru-RU" b="1">
              <a:solidFill>
                <a:schemeClr val="bg1"/>
              </a:solidFill>
            </a:endParaRPr>
          </a:p>
          <a:p>
            <a:r>
              <a:rPr lang="ru-RU" sz="2000">
                <a:solidFill>
                  <a:schemeClr val="bg1"/>
                </a:solidFill>
                <a:latin typeface="Monotype Corsiva" pitchFamily="66" charset="0"/>
              </a:rPr>
              <a:t>Журнал мод, сантиметровая лента, </a:t>
            </a:r>
            <a:r>
              <a:rPr lang="ru-RU">
                <a:solidFill>
                  <a:schemeClr val="bg1"/>
                </a:solidFill>
              </a:rPr>
              <a:t>тетрадь, карандаш, квитанция</a:t>
            </a:r>
            <a:r>
              <a:rPr lang="ru-RU"/>
              <a:t> </a:t>
            </a:r>
            <a:r>
              <a:rPr lang="ru-RU" sz="2000">
                <a:solidFill>
                  <a:schemeClr val="bg1"/>
                </a:solidFill>
                <a:latin typeface="Monotype Corsiva" pitchFamily="66" charset="0"/>
              </a:rPr>
              <a:t>фломастеры, альбомные листы, вырезки из журналов, выкройки, ткань, ножницы, мел, игла, нитки, швейная машинка (игрушечная), кассовый аппарат (игрушечный), денежные купюры, линейка, клей, декор</a:t>
            </a:r>
            <a:r>
              <a:rPr lang="ru-RU" sz="2000">
                <a:solidFill>
                  <a:schemeClr val="bg1"/>
                </a:solidFill>
              </a:rPr>
              <a:t>, г</a:t>
            </a:r>
            <a:r>
              <a:rPr lang="ru-RU">
                <a:solidFill>
                  <a:schemeClr val="bg1"/>
                </a:solidFill>
              </a:rPr>
              <a:t>ладильная доска, утюг, стойка для платьев, стенд для тканей, куклы, фартук с косынкой, телефон. </a:t>
            </a:r>
          </a:p>
          <a:p>
            <a:endParaRPr lang="ru-RU" sz="2000">
              <a:solidFill>
                <a:schemeClr val="bg1"/>
              </a:solidFill>
              <a:latin typeface="Monotype Corsiva" pitchFamily="66" charset="0"/>
            </a:endParaRPr>
          </a:p>
          <a:p>
            <a:endParaRPr lang="ru-RU" sz="200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2700338" y="188913"/>
            <a:ext cx="46434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Развивающая предметно-пространственная среда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0_781cc_2c3eacb9_ori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4388" y="0"/>
            <a:ext cx="3249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4" descr="9 (1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5589588"/>
            <a:ext cx="1081087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5" descr="0012-023-Opasno-dlja-malyshej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5594350"/>
            <a:ext cx="10795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79388" y="319088"/>
            <a:ext cx="69850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При помощи воспитателя дети изготовили атрибуты</a:t>
            </a:r>
          </a:p>
          <a:p>
            <a:pPr algn="ctr"/>
            <a:r>
              <a:rPr lang="ru-RU" b="1">
                <a:solidFill>
                  <a:srgbClr val="FF0000"/>
                </a:solidFill>
              </a:rPr>
              <a:t> к игре «Швейная мастерская» </a:t>
            </a:r>
          </a:p>
          <a:p>
            <a:pPr algn="ctr"/>
            <a:r>
              <a:rPr lang="ru-RU" b="1">
                <a:solidFill>
                  <a:srgbClr val="FF0000"/>
                </a:solidFill>
              </a:rPr>
              <a:t>в которую входят:</a:t>
            </a:r>
            <a:r>
              <a:rPr lang="ru-RU" sz="1600" b="1">
                <a:solidFill>
                  <a:srgbClr val="FF0000"/>
                </a:solidFill>
              </a:rPr>
              <a:t> </a:t>
            </a:r>
          </a:p>
          <a:p>
            <a:pPr algn="ctr"/>
            <a:endParaRPr lang="ru-RU" sz="1600" b="1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ru-RU" sz="1600" i="1" u="sng">
                <a:solidFill>
                  <a:schemeClr val="bg1"/>
                </a:solidFill>
              </a:rPr>
              <a:t>Карточки с образцами ткани</a:t>
            </a:r>
            <a:r>
              <a:rPr lang="ru-RU" sz="1600">
                <a:solidFill>
                  <a:schemeClr val="bg1"/>
                </a:solidFill>
              </a:rPr>
              <a:t> (дети самостоятельно по размеру отрезали ткань и приклеивали на основу из картона, после высыхания ткани, воспитатель обшивала края на швейной машинке.)</a:t>
            </a:r>
          </a:p>
          <a:p>
            <a:r>
              <a:rPr lang="ru-RU" sz="1600" u="sng">
                <a:solidFill>
                  <a:schemeClr val="bg1"/>
                </a:solidFill>
              </a:rPr>
              <a:t>- </a:t>
            </a:r>
            <a:r>
              <a:rPr lang="ru-RU" sz="1600" i="1" u="sng">
                <a:solidFill>
                  <a:schemeClr val="bg1"/>
                </a:solidFill>
              </a:rPr>
              <a:t>Шаблоны одежды</a:t>
            </a:r>
            <a:r>
              <a:rPr lang="ru-RU" sz="1600">
                <a:solidFill>
                  <a:schemeClr val="bg1"/>
                </a:solidFill>
              </a:rPr>
              <a:t> (дети вырезали из бумаги распечатанные образцы одежды, затем карточки ламинировали при помощи воспитателя)</a:t>
            </a:r>
          </a:p>
          <a:p>
            <a:r>
              <a:rPr lang="ru-RU" sz="1600">
                <a:solidFill>
                  <a:schemeClr val="bg1"/>
                </a:solidFill>
              </a:rPr>
              <a:t>- </a:t>
            </a:r>
            <a:r>
              <a:rPr lang="ru-RU" sz="1600" i="1" u="sng">
                <a:solidFill>
                  <a:schemeClr val="bg1"/>
                </a:solidFill>
              </a:rPr>
              <a:t>Прошивание карточек образцов ткани для стенда «Декор»</a:t>
            </a:r>
            <a:r>
              <a:rPr lang="ru-RU" sz="1600" u="sng">
                <a:solidFill>
                  <a:schemeClr val="bg1"/>
                </a:solidFill>
              </a:rPr>
              <a:t> (</a:t>
            </a:r>
            <a:r>
              <a:rPr lang="ru-RU" sz="1600">
                <a:solidFill>
                  <a:schemeClr val="bg1"/>
                </a:solidFill>
              </a:rPr>
              <a:t>совместная работа детей и воспитателя).</a:t>
            </a:r>
          </a:p>
          <a:p>
            <a:r>
              <a:rPr lang="ru-RU" sz="1600">
                <a:solidFill>
                  <a:schemeClr val="bg1"/>
                </a:solidFill>
              </a:rPr>
              <a:t>- </a:t>
            </a:r>
            <a:r>
              <a:rPr lang="ru-RU" sz="1600" i="1" u="sng">
                <a:solidFill>
                  <a:schemeClr val="bg1"/>
                </a:solidFill>
              </a:rPr>
              <a:t>Из пластикового флакона, деревянной палочки и наконечника от стрелы сделали манекен.</a:t>
            </a:r>
            <a:endParaRPr lang="ru-RU" sz="1600" i="1">
              <a:solidFill>
                <a:schemeClr val="bg1"/>
              </a:solidFill>
            </a:endParaRPr>
          </a:p>
          <a:p>
            <a:r>
              <a:rPr lang="ru-RU" sz="1600">
                <a:solidFill>
                  <a:schemeClr val="bg1"/>
                </a:solidFill>
              </a:rPr>
              <a:t>- </a:t>
            </a:r>
            <a:r>
              <a:rPr lang="ru-RU" sz="1600" i="1" u="sng">
                <a:solidFill>
                  <a:schemeClr val="bg1"/>
                </a:solidFill>
              </a:rPr>
              <a:t>Из старого диска и кусочка ткани и ваты изготовили игольницу</a:t>
            </a:r>
            <a:r>
              <a:rPr lang="ru-RU" sz="1600" i="1">
                <a:solidFill>
                  <a:schemeClr val="bg1"/>
                </a:solidFill>
              </a:rPr>
              <a:t>.</a:t>
            </a:r>
          </a:p>
          <a:p>
            <a:r>
              <a:rPr lang="ru-RU" sz="1600" u="sng">
                <a:solidFill>
                  <a:schemeClr val="bg1"/>
                </a:solidFill>
              </a:rPr>
              <a:t>- </a:t>
            </a:r>
            <a:r>
              <a:rPr lang="ru-RU" sz="1600" i="1" u="sng">
                <a:solidFill>
                  <a:schemeClr val="bg1"/>
                </a:solidFill>
              </a:rPr>
              <a:t>Альбом коллекция «Пуговиц»</a:t>
            </a:r>
            <a:r>
              <a:rPr lang="ru-RU" sz="1600">
                <a:solidFill>
                  <a:schemeClr val="bg1"/>
                </a:solidFill>
              </a:rPr>
              <a:t> дети сделали из картона на который при помощи клея наклеили пуговицы разного размера, формы и цвета.</a:t>
            </a:r>
          </a:p>
          <a:p>
            <a:r>
              <a:rPr lang="ru-RU" sz="1600">
                <a:solidFill>
                  <a:schemeClr val="bg1"/>
                </a:solidFill>
              </a:rPr>
              <a:t>- </a:t>
            </a:r>
            <a:r>
              <a:rPr lang="ru-RU" sz="1600" i="1" u="sng">
                <a:solidFill>
                  <a:schemeClr val="bg1"/>
                </a:solidFill>
              </a:rPr>
              <a:t>Изготовление стенда «Декор» с образцами ткани, лент, тесьмы</a:t>
            </a:r>
            <a:r>
              <a:rPr lang="ru-RU" sz="1600" i="1">
                <a:solidFill>
                  <a:schemeClr val="bg1"/>
                </a:solidFill>
              </a:rPr>
              <a:t>-</a:t>
            </a:r>
            <a:r>
              <a:rPr lang="ru-RU" sz="1600">
                <a:solidFill>
                  <a:schemeClr val="bg1"/>
                </a:solidFill>
              </a:rPr>
              <a:t> это совместная работа детей и воспитателя. Основу  сделала воспитатель, а детали (тесьму, ленты, образцы ткани, картинки дети приклеивали самостоятельно под руководством взрослого.</a:t>
            </a:r>
          </a:p>
        </p:txBody>
      </p:sp>
      <p:pic>
        <p:nvPicPr>
          <p:cNvPr id="9" name="Рисунок 8" descr="shityo-atele.jpg.png"/>
          <p:cNvPicPr>
            <a:picLocks noChangeAspect="1"/>
          </p:cNvPicPr>
          <p:nvPr/>
        </p:nvPicPr>
        <p:blipFill>
          <a:blip r:embed="rId5"/>
          <a:srcRect l="62381" t="33333" r="5238" b="33333"/>
          <a:stretch>
            <a:fillRect/>
          </a:stretch>
        </p:blipFill>
        <p:spPr bwMode="auto">
          <a:xfrm>
            <a:off x="323850" y="5395913"/>
            <a:ext cx="13684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0_781cc_2c3eacb9_ori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4388" y="0"/>
            <a:ext cx="3249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611188" y="2268538"/>
            <a:ext cx="46815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/>
            <a:endParaRPr lang="ru-RU">
              <a:solidFill>
                <a:schemeClr val="bg1"/>
              </a:solidFill>
            </a:endParaRPr>
          </a:p>
        </p:txBody>
      </p:sp>
      <p:pic>
        <p:nvPicPr>
          <p:cNvPr id="19459" name="Picture 5" descr="MyColl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88913"/>
            <a:ext cx="3529013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MyCollages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068638"/>
            <a:ext cx="3529013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250825" y="260350"/>
            <a:ext cx="3311525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Изготовление атрибутов к игре</a:t>
            </a:r>
          </a:p>
          <a:p>
            <a:pPr algn="ctr"/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sz="16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1. </a:t>
            </a:r>
            <a:r>
              <a:rPr lang="ru-RU" sz="1600">
                <a:solidFill>
                  <a:schemeClr val="bg1"/>
                </a:solidFill>
              </a:rPr>
              <a:t>Раскрой ткани по размерам.</a:t>
            </a:r>
          </a:p>
          <a:p>
            <a:endParaRPr lang="ru-RU" sz="1600">
              <a:solidFill>
                <a:schemeClr val="bg1"/>
              </a:solidFill>
            </a:endParaRPr>
          </a:p>
          <a:p>
            <a:r>
              <a:rPr lang="ru-RU" sz="1600">
                <a:solidFill>
                  <a:schemeClr val="bg1"/>
                </a:solidFill>
              </a:rPr>
              <a:t>2. Наклеивание ткани на картон.</a:t>
            </a:r>
          </a:p>
          <a:p>
            <a:endParaRPr lang="ru-RU" sz="1600">
              <a:solidFill>
                <a:schemeClr val="bg1"/>
              </a:solidFill>
            </a:endParaRPr>
          </a:p>
          <a:p>
            <a:r>
              <a:rPr lang="ru-RU" sz="1600">
                <a:solidFill>
                  <a:schemeClr val="bg1"/>
                </a:solidFill>
              </a:rPr>
              <a:t>3. Обработка срезов на швейной машине (выполнял воспитатель)</a:t>
            </a:r>
          </a:p>
        </p:txBody>
      </p:sp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3995738" y="4076700"/>
            <a:ext cx="3097212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</a:rPr>
              <a:t>4. Вырезание из бумаги  шаблонов одежды.</a:t>
            </a:r>
          </a:p>
          <a:p>
            <a:endParaRPr lang="ru-RU" sz="1600">
              <a:solidFill>
                <a:schemeClr val="bg1"/>
              </a:solidFill>
            </a:endParaRPr>
          </a:p>
          <a:p>
            <a:r>
              <a:rPr lang="ru-RU" sz="1600">
                <a:solidFill>
                  <a:schemeClr val="bg1"/>
                </a:solidFill>
              </a:rPr>
              <a:t>5. Ламинирование карточек шаблонов одежды выполнял воспитатель.</a:t>
            </a:r>
          </a:p>
          <a:p>
            <a:endParaRPr lang="ru-RU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7" descr="0_781cc_2c3eacb9_ori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4388" y="0"/>
            <a:ext cx="3249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9" descr="MyCollages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3429000"/>
            <a:ext cx="424656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0" descr="MyCollages (3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15888"/>
            <a:ext cx="417671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11"/>
          <p:cNvSpPr>
            <a:spLocks noChangeArrowheads="1"/>
          </p:cNvSpPr>
          <p:nvPr/>
        </p:nvSpPr>
        <p:spPr bwMode="auto">
          <a:xfrm>
            <a:off x="250825" y="3716338"/>
            <a:ext cx="2592388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8. Изготовление игольницы.</a:t>
            </a:r>
          </a:p>
          <a:p>
            <a:endParaRPr lang="ru-RU">
              <a:solidFill>
                <a:schemeClr val="bg1"/>
              </a:solidFill>
            </a:endParaRPr>
          </a:p>
          <a:p>
            <a:r>
              <a:rPr lang="ru-RU">
                <a:solidFill>
                  <a:schemeClr val="bg1"/>
                </a:solidFill>
              </a:rPr>
              <a:t>9.Изготовления альбома «Пуговицы».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10. Изготовление стенда «Декор» с образцами ткани, лент, тесьмы</a:t>
            </a:r>
            <a:r>
              <a:rPr lang="ru-RU" sz="1400">
                <a:solidFill>
                  <a:schemeClr val="bg1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4716463" y="404813"/>
            <a:ext cx="2592387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6. Прошивание карточек образцов ткани для стенда «Декор»(совместная работа).</a:t>
            </a:r>
          </a:p>
          <a:p>
            <a:endParaRPr lang="ru-RU">
              <a:solidFill>
                <a:schemeClr val="bg1"/>
              </a:solidFill>
            </a:endParaRPr>
          </a:p>
          <a:p>
            <a:r>
              <a:rPr lang="ru-RU">
                <a:solidFill>
                  <a:schemeClr val="bg1"/>
                </a:solidFill>
              </a:rPr>
              <a:t>7. Изготовление манекена из пластикового флакона.</a:t>
            </a:r>
          </a:p>
          <a:p>
            <a:pPr>
              <a:spcBef>
                <a:spcPct val="50000"/>
              </a:spcBef>
            </a:pPr>
            <a:endParaRPr lang="ru-RU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2" descr="0_781cc_2c3eacb9_ori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4388" y="0"/>
            <a:ext cx="3249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539750" y="188913"/>
            <a:ext cx="5976938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E8243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Результат совместной работы: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Атрибуты изготовленные своими руками к игре Швейная мастерская</a:t>
            </a:r>
            <a:r>
              <a: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«Пуговка»</a:t>
            </a:r>
          </a:p>
        </p:txBody>
      </p:sp>
      <p:pic>
        <p:nvPicPr>
          <p:cNvPr id="21507" name="Picture 8" descr="MyCollages (4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341438"/>
            <a:ext cx="56165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</TotalTime>
  <Words>425</Words>
  <Application>Microsoft Office PowerPoint</Application>
  <PresentationFormat>Экран (4:3)</PresentationFormat>
  <Paragraphs>67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Monotype Corsiva</vt:lpstr>
      <vt:lpstr>Arial Unicode MS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Microsoft Office</cp:lastModifiedBy>
  <cp:revision>91</cp:revision>
  <dcterms:created xsi:type="dcterms:W3CDTF">2016-11-04T06:51:31Z</dcterms:created>
  <dcterms:modified xsi:type="dcterms:W3CDTF">2024-03-30T15:19:31Z</dcterms:modified>
</cp:coreProperties>
</file>