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64" r:id="rId4"/>
    <p:sldId id="266" r:id="rId5"/>
    <p:sldId id="267" r:id="rId6"/>
    <p:sldId id="258" r:id="rId7"/>
    <p:sldId id="259" r:id="rId8"/>
    <p:sldId id="260" r:id="rId9"/>
    <p:sldId id="261" r:id="rId10"/>
    <p:sldId id="263" r:id="rId11"/>
    <p:sldId id="265" r:id="rId12"/>
    <p:sldId id="262" r:id="rId13"/>
    <p:sldId id="268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-582" y="-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Modifier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0F70DD-BF45-4993-871F-B5E8B919648B}" type="datetimeFigureOut">
              <a:rPr lang="fr-FR" smtClean="0"/>
              <a:t>26/01/2019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D2E099-9571-4849-A46E-AF8447D8961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993740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0F70DD-BF45-4993-871F-B5E8B919648B}" type="datetimeFigureOut">
              <a:rPr lang="fr-FR" smtClean="0"/>
              <a:t>26/01/2019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D2E099-9571-4849-A46E-AF8447D8961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416088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0F70DD-BF45-4993-871F-B5E8B919648B}" type="datetimeFigureOut">
              <a:rPr lang="fr-FR" smtClean="0"/>
              <a:t>26/01/2019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D2E099-9571-4849-A46E-AF8447D89610}" type="slidenum">
              <a:rPr lang="fr-FR" smtClean="0"/>
              <a:t>‹N°›</a:t>
            </a:fld>
            <a:endParaRPr lang="fr-FR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01059027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0F70DD-BF45-4993-871F-B5E8B919648B}" type="datetimeFigureOut">
              <a:rPr lang="fr-FR" smtClean="0"/>
              <a:t>26/01/2019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D2E099-9571-4849-A46E-AF8447D8961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4609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 cit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0F70DD-BF45-4993-871F-B5E8B919648B}" type="datetimeFigureOut">
              <a:rPr lang="fr-FR" smtClean="0"/>
              <a:t>26/01/2019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D2E099-9571-4849-A46E-AF8447D89610}" type="slidenum">
              <a:rPr lang="fr-FR" smtClean="0"/>
              <a:t>‹N°›</a:t>
            </a:fld>
            <a:endParaRPr lang="fr-FR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69560476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rai ou fau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0F70DD-BF45-4993-871F-B5E8B919648B}" type="datetimeFigureOut">
              <a:rPr lang="fr-FR" smtClean="0"/>
              <a:t>26/01/2019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D2E099-9571-4849-A46E-AF8447D8961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2418161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0F70DD-BF45-4993-871F-B5E8B919648B}" type="datetimeFigureOut">
              <a:rPr lang="fr-FR" smtClean="0"/>
              <a:t>26/01/2019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D2E099-9571-4849-A46E-AF8447D8961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6246436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0F70DD-BF45-4993-871F-B5E8B919648B}" type="datetimeFigureOut">
              <a:rPr lang="fr-FR" smtClean="0"/>
              <a:t>26/01/2019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D2E099-9571-4849-A46E-AF8447D8961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95073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0F70DD-BF45-4993-871F-B5E8B919648B}" type="datetimeFigureOut">
              <a:rPr lang="fr-FR" smtClean="0"/>
              <a:t>26/01/2019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D2E099-9571-4849-A46E-AF8447D8961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132698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0F70DD-BF45-4993-871F-B5E8B919648B}" type="datetimeFigureOut">
              <a:rPr lang="fr-FR" smtClean="0"/>
              <a:t>26/01/2019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D2E099-9571-4849-A46E-AF8447D8961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789225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0F70DD-BF45-4993-871F-B5E8B919648B}" type="datetimeFigureOut">
              <a:rPr lang="fr-FR" smtClean="0"/>
              <a:t>26/01/2019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D2E099-9571-4849-A46E-AF8447D8961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984550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0F70DD-BF45-4993-871F-B5E8B919648B}" type="datetimeFigureOut">
              <a:rPr lang="fr-FR" smtClean="0"/>
              <a:t>26/01/2019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D2E099-9571-4849-A46E-AF8447D8961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531403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0F70DD-BF45-4993-871F-B5E8B919648B}" type="datetimeFigureOut">
              <a:rPr lang="fr-FR" smtClean="0"/>
              <a:t>26/01/2019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D2E099-9571-4849-A46E-AF8447D8961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126831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0F70DD-BF45-4993-871F-B5E8B919648B}" type="datetimeFigureOut">
              <a:rPr lang="fr-FR" smtClean="0"/>
              <a:t>26/01/2019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D2E099-9571-4849-A46E-AF8447D8961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471453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0F70DD-BF45-4993-871F-B5E8B919648B}" type="datetimeFigureOut">
              <a:rPr lang="fr-FR" smtClean="0"/>
              <a:t>26/01/2019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D2E099-9571-4849-A46E-AF8447D8961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544653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0F70DD-BF45-4993-871F-B5E8B919648B}" type="datetimeFigureOut">
              <a:rPr lang="fr-FR" smtClean="0"/>
              <a:t>26/01/2019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D2E099-9571-4849-A46E-AF8447D8961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498560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0F70DD-BF45-4993-871F-B5E8B919648B}" type="datetimeFigureOut">
              <a:rPr lang="fr-FR" smtClean="0"/>
              <a:t>26/01/2019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1ED2E099-9571-4849-A46E-AF8447D8961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166298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07066" y="2404534"/>
            <a:ext cx="7997541" cy="1646302"/>
          </a:xfrm>
        </p:spPr>
        <p:txBody>
          <a:bodyPr>
            <a:noAutofit/>
          </a:bodyPr>
          <a:lstStyle/>
          <a:p>
            <a:r>
              <a:rPr lang="fr-FR" sz="6600" dirty="0" smtClean="0"/>
              <a:t/>
            </a:r>
            <a:br>
              <a:rPr lang="fr-FR" sz="6600" dirty="0" smtClean="0"/>
            </a:br>
            <a:r>
              <a:rPr lang="fr-FR" sz="6600" dirty="0"/>
              <a:t/>
            </a:r>
            <a:br>
              <a:rPr lang="fr-FR" sz="6600" dirty="0"/>
            </a:br>
            <a:r>
              <a:rPr lang="fr-FR" sz="6600" dirty="0" smtClean="0"/>
              <a:t/>
            </a:r>
            <a:br>
              <a:rPr lang="fr-FR" sz="6600" dirty="0" smtClean="0"/>
            </a:br>
            <a:r>
              <a:rPr lang="fr-FR" sz="6600" dirty="0"/>
              <a:t/>
            </a:r>
            <a:br>
              <a:rPr lang="fr-FR" sz="6600" dirty="0"/>
            </a:br>
            <a:r>
              <a:rPr lang="fr-FR" sz="6600" dirty="0" smtClean="0"/>
              <a:t/>
            </a:r>
            <a:br>
              <a:rPr lang="fr-FR" sz="6600" dirty="0" smtClean="0"/>
            </a:br>
            <a:r>
              <a:rPr lang="fr-FR" sz="6600" dirty="0"/>
              <a:t/>
            </a:r>
            <a:br>
              <a:rPr lang="fr-FR" sz="6600" dirty="0"/>
            </a:br>
            <a:r>
              <a:rPr lang="fr-FR" sz="6600" dirty="0" smtClean="0"/>
              <a:t/>
            </a:r>
            <a:br>
              <a:rPr lang="fr-FR" sz="6600" dirty="0" smtClean="0"/>
            </a:br>
            <a:r>
              <a:rPr lang="fr-FR" sz="6000" dirty="0" smtClean="0"/>
              <a:t>Mon métier :</a:t>
            </a:r>
            <a:br>
              <a:rPr lang="fr-FR" sz="6000" dirty="0" smtClean="0"/>
            </a:br>
            <a:r>
              <a:rPr lang="fr-FR" sz="6000" dirty="0" smtClean="0"/>
              <a:t>technicienne </a:t>
            </a:r>
            <a:r>
              <a:rPr lang="fr-FR" sz="6000" dirty="0" smtClean="0"/>
              <a:t>d’analyses biomédicales</a:t>
            </a:r>
            <a:endParaRPr lang="fr-FR" sz="6000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07067" y="4795023"/>
            <a:ext cx="7766936" cy="1505415"/>
          </a:xfrm>
        </p:spPr>
        <p:txBody>
          <a:bodyPr>
            <a:normAutofit/>
          </a:bodyPr>
          <a:lstStyle/>
          <a:p>
            <a:r>
              <a:rPr lang="fr-FR" sz="2800" dirty="0" smtClean="0"/>
              <a:t>Plus souvent appelé laborantine</a:t>
            </a:r>
            <a:endParaRPr lang="fr-FR" sz="2800" dirty="0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9348" y="2308306"/>
            <a:ext cx="3737304" cy="22839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6307400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xmlns="" Requires="p15">
      <p:transition xmlns:p14="http://schemas.microsoft.com/office/powerpoint/2010/main" spd="slow" p14:dur="6000">
        <p15:prstTrans prst="curtains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fr-FR" sz="4400" dirty="0" smtClean="0"/>
              <a:t>Pour aller plus loin :</a:t>
            </a:r>
            <a:br>
              <a:rPr lang="fr-FR" sz="4400" dirty="0" smtClean="0"/>
            </a:br>
            <a:endParaRPr lang="fr-FR" sz="44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sz="2800" dirty="0" smtClean="0"/>
              <a:t>Pour aller faire des </a:t>
            </a:r>
            <a:r>
              <a:rPr lang="fr-FR" sz="2800" dirty="0" smtClean="0"/>
              <a:t>prélèvements </a:t>
            </a:r>
            <a:r>
              <a:rPr lang="fr-FR" sz="2800" dirty="0"/>
              <a:t>à domicile il faut </a:t>
            </a:r>
            <a:r>
              <a:rPr lang="fr-FR" sz="2800" dirty="0" smtClean="0"/>
              <a:t>un </a:t>
            </a:r>
            <a:r>
              <a:rPr lang="fr-FR" sz="2800" dirty="0"/>
              <a:t>certificat de capacité et l’attestation de formation aux gestes d’urgence (</a:t>
            </a:r>
            <a:r>
              <a:rPr lang="fr-FR" sz="2800" dirty="0" smtClean="0"/>
              <a:t>AFGSU).</a:t>
            </a:r>
          </a:p>
          <a:p>
            <a:r>
              <a:rPr lang="fr-FR" sz="2800" dirty="0"/>
              <a:t> </a:t>
            </a:r>
            <a:r>
              <a:rPr lang="fr-FR" sz="2800" dirty="0" smtClean="0"/>
              <a:t>Pour exercer en hôpital il faut le </a:t>
            </a:r>
            <a:r>
              <a:rPr lang="fr-FR" sz="2800" dirty="0"/>
              <a:t>diplôme d’État de technicien en analyses biomédicales (DETAB), qui se prépare en 3 </a:t>
            </a:r>
            <a:r>
              <a:rPr lang="fr-FR" sz="2800" dirty="0" smtClean="0"/>
              <a:t>ans et il est reconnu </a:t>
            </a:r>
            <a:r>
              <a:rPr lang="fr-FR" sz="2800" dirty="0"/>
              <a:t>au niveau </a:t>
            </a:r>
            <a:r>
              <a:rPr lang="fr-FR" sz="2800" dirty="0" smtClean="0"/>
              <a:t>européen</a:t>
            </a:r>
            <a:endParaRPr lang="fr-FR" sz="2800" dirty="0"/>
          </a:p>
        </p:txBody>
      </p:sp>
    </p:spTree>
    <p:extLst>
      <p:ext uri="{BB962C8B-B14F-4D97-AF65-F5344CB8AC3E}">
        <p14:creationId xmlns:p14="http://schemas.microsoft.com/office/powerpoint/2010/main" val="27640817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fr-FR" sz="4000" dirty="0"/>
              <a:t>Évolution professionnelle du technicien d’analyses </a:t>
            </a:r>
            <a:r>
              <a:rPr lang="fr-FR" sz="4000" dirty="0" smtClean="0"/>
              <a:t>biomédicales :</a:t>
            </a:r>
            <a:r>
              <a:rPr lang="fr-FR" sz="4000" dirty="0"/>
              <a:t/>
            </a:r>
            <a:br>
              <a:rPr lang="fr-FR" sz="4000" dirty="0"/>
            </a:br>
            <a:endParaRPr lang="fr-FR" sz="40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663266" y="2273132"/>
            <a:ext cx="8596668" cy="3880773"/>
          </a:xfrm>
        </p:spPr>
        <p:txBody>
          <a:bodyPr>
            <a:normAutofit/>
          </a:bodyPr>
          <a:lstStyle/>
          <a:p>
            <a:r>
              <a:rPr lang="fr-FR" sz="3200" dirty="0"/>
              <a:t>Le technicien en analyses </a:t>
            </a:r>
            <a:r>
              <a:rPr lang="fr-FR" sz="3200" dirty="0" smtClean="0"/>
              <a:t>biomédicales  </a:t>
            </a:r>
            <a:r>
              <a:rPr lang="fr-FR" sz="3200" dirty="0"/>
              <a:t>peut se tourner vers la recherche. Il peut aussi devenir expert dans une discipline précise : hématologie, bactériologie, parasitologie…</a:t>
            </a:r>
            <a:br>
              <a:rPr lang="fr-FR" sz="3200" dirty="0"/>
            </a:br>
            <a:endParaRPr lang="fr-FR" sz="3200" dirty="0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17865" y="4289497"/>
            <a:ext cx="3342072" cy="24397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85173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025063" y="390659"/>
            <a:ext cx="8596668" cy="1320800"/>
          </a:xfrm>
        </p:spPr>
        <p:txBody>
          <a:bodyPr>
            <a:noAutofit/>
          </a:bodyPr>
          <a:lstStyle/>
          <a:p>
            <a:r>
              <a:rPr lang="fr-FR" sz="4400" dirty="0" smtClean="0"/>
              <a:t>Quel est le salaire moyen des laborantins ?</a:t>
            </a:r>
            <a:endParaRPr lang="fr-FR" sz="44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sz="3200" dirty="0" smtClean="0"/>
              <a:t>Le salaire débutant s’élève en </a:t>
            </a:r>
            <a:r>
              <a:rPr lang="fr-FR" sz="3200" dirty="0" smtClean="0"/>
              <a:t>moyenne </a:t>
            </a:r>
            <a:r>
              <a:rPr lang="fr-FR" sz="3200" dirty="0" smtClean="0"/>
              <a:t>à 1480 </a:t>
            </a:r>
            <a:r>
              <a:rPr lang="fr-FR" sz="3200" dirty="0" smtClean="0"/>
              <a:t>euros </a:t>
            </a:r>
            <a:r>
              <a:rPr lang="fr-FR" sz="3200" dirty="0" smtClean="0"/>
              <a:t>mais en fonction du domaine (privée ou public) et de l’ancienneté il peut évolué (2000 </a:t>
            </a:r>
            <a:r>
              <a:rPr lang="fr-FR" sz="3200" dirty="0" smtClean="0"/>
              <a:t>euros).</a:t>
            </a:r>
            <a:endParaRPr lang="fr-FR" sz="3200" dirty="0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5992266" y="4271962"/>
            <a:ext cx="1971675" cy="19716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67219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fr-FR" sz="6000" dirty="0" smtClean="0"/>
              <a:t> </a:t>
            </a:r>
            <a:endParaRPr lang="fr-FR" sz="6000" dirty="0"/>
          </a:p>
        </p:txBody>
      </p:sp>
      <p:pic>
        <p:nvPicPr>
          <p:cNvPr id="4" name="Espace réservé du contenu 3"/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t="2333" r="415" b="21226"/>
          <a:stretch/>
        </p:blipFill>
        <p:spPr>
          <a:xfrm>
            <a:off x="1502979" y="112542"/>
            <a:ext cx="6754756" cy="60491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12658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5400" dirty="0" smtClean="0"/>
              <a:t>Dans mon métier je fais</a:t>
            </a:r>
            <a:r>
              <a:rPr lang="fr-FR" sz="5400" dirty="0"/>
              <a:t> </a:t>
            </a:r>
            <a:r>
              <a:rPr lang="fr-FR" sz="5400" dirty="0" smtClean="0"/>
              <a:t>:</a:t>
            </a:r>
            <a:endParaRPr lang="fr-FR" sz="54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677334" y="1659988"/>
            <a:ext cx="8596668" cy="5092503"/>
          </a:xfrm>
        </p:spPr>
        <p:txBody>
          <a:bodyPr>
            <a:normAutofit lnSpcReduction="10000"/>
          </a:bodyPr>
          <a:lstStyle/>
          <a:p>
            <a:r>
              <a:rPr lang="fr-FR" sz="3200" dirty="0" smtClean="0"/>
              <a:t>J’effectue des analyses qui permettent au médecin de faire des </a:t>
            </a:r>
            <a:r>
              <a:rPr lang="fr-FR" sz="3200" dirty="0" smtClean="0"/>
              <a:t>diagnostics </a:t>
            </a:r>
            <a:r>
              <a:rPr lang="fr-FR" sz="3200" dirty="0" smtClean="0"/>
              <a:t>.</a:t>
            </a:r>
          </a:p>
          <a:p>
            <a:pPr marL="0" indent="0">
              <a:buNone/>
            </a:pPr>
            <a:r>
              <a:rPr lang="fr-FR" sz="3200" dirty="0" smtClean="0"/>
              <a:t>   </a:t>
            </a:r>
            <a:r>
              <a:rPr lang="fr-FR" sz="4000" dirty="0" smtClean="0">
                <a:solidFill>
                  <a:schemeClr val="accent2">
                    <a:lumMod val="75000"/>
                  </a:schemeClr>
                </a:solidFill>
              </a:rPr>
              <a:t>Trois points :</a:t>
            </a:r>
          </a:p>
          <a:p>
            <a:pPr marL="0" indent="0">
              <a:buNone/>
            </a:pPr>
            <a:r>
              <a:rPr lang="fr-FR" sz="3200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fr-FR" sz="3200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fr-FR" sz="6600" dirty="0" smtClean="0"/>
              <a:t>.</a:t>
            </a:r>
            <a:r>
              <a:rPr lang="fr-FR" sz="3200" dirty="0" smtClean="0"/>
              <a:t>Le prélèvement</a:t>
            </a:r>
          </a:p>
          <a:p>
            <a:pPr marL="0" indent="0">
              <a:buNone/>
            </a:pPr>
            <a:r>
              <a:rPr lang="fr-FR" sz="3200" dirty="0"/>
              <a:t> </a:t>
            </a:r>
            <a:r>
              <a:rPr lang="fr-FR" sz="3200" dirty="0" smtClean="0"/>
              <a:t> </a:t>
            </a:r>
            <a:r>
              <a:rPr lang="fr-FR" sz="6600" dirty="0" smtClean="0"/>
              <a:t>.</a:t>
            </a:r>
            <a:r>
              <a:rPr lang="fr-FR" sz="3200" dirty="0" smtClean="0"/>
              <a:t>La recherche </a:t>
            </a:r>
          </a:p>
          <a:p>
            <a:pPr marL="0" indent="0">
              <a:buNone/>
            </a:pPr>
            <a:r>
              <a:rPr lang="fr-FR" sz="3200" dirty="0"/>
              <a:t> </a:t>
            </a:r>
            <a:r>
              <a:rPr lang="fr-FR" sz="3200" dirty="0" smtClean="0"/>
              <a:t> </a:t>
            </a:r>
            <a:r>
              <a:rPr lang="fr-FR" sz="6600" dirty="0" smtClean="0"/>
              <a:t>.</a:t>
            </a:r>
            <a:r>
              <a:rPr lang="fr-FR" sz="3200" dirty="0" smtClean="0"/>
              <a:t>La rédaction</a:t>
            </a:r>
          </a:p>
        </p:txBody>
      </p:sp>
    </p:spTree>
    <p:extLst>
      <p:ext uri="{BB962C8B-B14F-4D97-AF65-F5344CB8AC3E}">
        <p14:creationId xmlns:p14="http://schemas.microsoft.com/office/powerpoint/2010/main" val="14527087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4800" dirty="0" smtClean="0"/>
              <a:t>Le prélèvement : </a:t>
            </a:r>
            <a:endParaRPr lang="fr-FR" sz="48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sz="2800" dirty="0" smtClean="0"/>
              <a:t>Je fais des prises de sang, des </a:t>
            </a:r>
            <a:r>
              <a:rPr lang="fr-FR" sz="2800" dirty="0" smtClean="0"/>
              <a:t>prélèvements </a:t>
            </a:r>
            <a:r>
              <a:rPr lang="fr-FR" sz="2800" dirty="0" smtClean="0"/>
              <a:t>sur les ongles, la peau …</a:t>
            </a:r>
            <a:endParaRPr lang="fr-FR" sz="2800" dirty="0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32692" y="3058219"/>
            <a:ext cx="2271493" cy="3213332"/>
          </a:xfrm>
          <a:prstGeom prst="rect">
            <a:avLst/>
          </a:prstGeom>
          <a:effectLst>
            <a:softEdge rad="63500"/>
          </a:effectLst>
        </p:spPr>
      </p:pic>
    </p:spTree>
    <p:extLst>
      <p:ext uri="{BB962C8B-B14F-4D97-AF65-F5344CB8AC3E}">
        <p14:creationId xmlns:p14="http://schemas.microsoft.com/office/powerpoint/2010/main" val="14315081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336430" y="609600"/>
            <a:ext cx="7937571" cy="1320800"/>
          </a:xfrm>
        </p:spPr>
        <p:txBody>
          <a:bodyPr>
            <a:normAutofit/>
          </a:bodyPr>
          <a:lstStyle/>
          <a:p>
            <a:r>
              <a:rPr lang="fr-FR" sz="4800" dirty="0" smtClean="0"/>
              <a:t>La recherche : </a:t>
            </a:r>
            <a:endParaRPr lang="fr-FR" sz="48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sz="2800" dirty="0" smtClean="0"/>
              <a:t>J’examine des </a:t>
            </a:r>
            <a:r>
              <a:rPr lang="fr-FR" sz="2800" dirty="0"/>
              <a:t>prélèvements humains (sang, urine, </a:t>
            </a:r>
            <a:r>
              <a:rPr lang="fr-FR" sz="2800" dirty="0" smtClean="0"/>
              <a:t>selles, </a:t>
            </a:r>
            <a:r>
              <a:rPr lang="fr-FR" sz="2800" dirty="0"/>
              <a:t>tissus...). Objectif : rechercher dans l'organisme du patient la présence de virus, de bactéries</a:t>
            </a:r>
            <a:r>
              <a:rPr lang="fr-FR" sz="2800" dirty="0" smtClean="0"/>
              <a:t>, </a:t>
            </a:r>
            <a:r>
              <a:rPr lang="fr-FR" sz="2800" dirty="0"/>
              <a:t>ou de cellules suspectes. </a:t>
            </a:r>
            <a:r>
              <a:rPr lang="fr-FR" sz="2800" dirty="0" smtClean="0"/>
              <a:t>Ou, </a:t>
            </a:r>
            <a:r>
              <a:rPr lang="fr-FR" sz="2800" dirty="0"/>
              <a:t>il s'agit de déterminer le taux, dans le sang, de glucose, de cholestérol, d'hormones ou la proportion en globules et plaquettes... </a:t>
            </a:r>
          </a:p>
        </p:txBody>
      </p:sp>
    </p:spTree>
    <p:extLst>
      <p:ext uri="{BB962C8B-B14F-4D97-AF65-F5344CB8AC3E}">
        <p14:creationId xmlns:p14="http://schemas.microsoft.com/office/powerpoint/2010/main" val="20624878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4800" dirty="0" smtClean="0"/>
              <a:t>La rédaction :</a:t>
            </a:r>
            <a:endParaRPr lang="fr-FR" sz="48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677334" y="2076182"/>
            <a:ext cx="8596668" cy="3880773"/>
          </a:xfrm>
        </p:spPr>
        <p:txBody>
          <a:bodyPr>
            <a:normAutofit/>
          </a:bodyPr>
          <a:lstStyle/>
          <a:p>
            <a:r>
              <a:rPr lang="fr-FR" sz="3200" dirty="0" smtClean="0"/>
              <a:t>Je rédige </a:t>
            </a:r>
            <a:r>
              <a:rPr lang="fr-FR" sz="3200" dirty="0"/>
              <a:t>des conclusions </a:t>
            </a:r>
            <a:r>
              <a:rPr lang="fr-FR" sz="3200" dirty="0" smtClean="0"/>
              <a:t>chiffrées, </a:t>
            </a:r>
            <a:r>
              <a:rPr lang="fr-FR" sz="3200" dirty="0" smtClean="0"/>
              <a:t>pour le médecin biologiste ou le pharmacien biologiste.</a:t>
            </a:r>
          </a:p>
          <a:p>
            <a:r>
              <a:rPr lang="fr-FR" sz="3200" dirty="0" smtClean="0"/>
              <a:t>Je suis plus sur un                           ordinateur que sur ma                       paillasse !</a:t>
            </a:r>
            <a:endParaRPr lang="fr-FR" sz="3200" dirty="0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28887" y="3235794"/>
            <a:ext cx="3401451" cy="27211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50579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4000" dirty="0" smtClean="0"/>
              <a:t>Les compétences </a:t>
            </a:r>
            <a:r>
              <a:rPr lang="fr-FR" sz="4000" dirty="0" smtClean="0"/>
              <a:t>nécessaires </a:t>
            </a:r>
            <a:r>
              <a:rPr lang="fr-FR" sz="4000" dirty="0" smtClean="0"/>
              <a:t>pour effectuer ce métier :</a:t>
            </a:r>
            <a:endParaRPr lang="fr-FR" sz="40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sz="2800" dirty="0" smtClean="0"/>
              <a:t>De la méthode </a:t>
            </a:r>
          </a:p>
          <a:p>
            <a:r>
              <a:rPr lang="fr-FR" sz="2800" dirty="0" smtClean="0"/>
              <a:t>De la rigueur </a:t>
            </a:r>
          </a:p>
          <a:p>
            <a:r>
              <a:rPr lang="fr-FR" sz="2800" dirty="0" smtClean="0"/>
              <a:t>De la technique </a:t>
            </a:r>
          </a:p>
          <a:p>
            <a:r>
              <a:rPr lang="fr-FR" sz="2800" dirty="0" smtClean="0"/>
              <a:t>De la patience </a:t>
            </a:r>
          </a:p>
          <a:p>
            <a:r>
              <a:rPr lang="fr-FR" sz="2800" dirty="0" smtClean="0"/>
              <a:t>Des </a:t>
            </a:r>
            <a:r>
              <a:rPr lang="fr-FR" sz="2800" dirty="0" smtClean="0"/>
              <a:t>connaissances </a:t>
            </a:r>
            <a:r>
              <a:rPr lang="fr-FR" sz="2800" dirty="0" smtClean="0"/>
              <a:t>en biologie </a:t>
            </a:r>
          </a:p>
        </p:txBody>
      </p:sp>
    </p:spTree>
    <p:extLst>
      <p:ext uri="{BB962C8B-B14F-4D97-AF65-F5344CB8AC3E}">
        <p14:creationId xmlns:p14="http://schemas.microsoft.com/office/powerpoint/2010/main" val="42681716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fr-FR" sz="4400" dirty="0" smtClean="0"/>
              <a:t>Où exerce-t-on </a:t>
            </a:r>
            <a:r>
              <a:rPr lang="fr-FR" sz="4400" dirty="0" smtClean="0"/>
              <a:t>ce métier ?</a:t>
            </a:r>
            <a:br>
              <a:rPr lang="fr-FR" sz="4400" dirty="0" smtClean="0"/>
            </a:br>
            <a:endParaRPr lang="fr-FR" sz="44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677334" y="2149438"/>
            <a:ext cx="9369915" cy="3880773"/>
          </a:xfrm>
        </p:spPr>
        <p:txBody>
          <a:bodyPr>
            <a:normAutofit/>
          </a:bodyPr>
          <a:lstStyle/>
          <a:p>
            <a:r>
              <a:rPr lang="fr-FR" sz="2800" dirty="0" smtClean="0"/>
              <a:t> Surtout </a:t>
            </a:r>
            <a:r>
              <a:rPr lang="fr-FR" sz="2800" dirty="0"/>
              <a:t>dans les laboratoires </a:t>
            </a:r>
            <a:r>
              <a:rPr lang="fr-FR" sz="2800" dirty="0" smtClean="0"/>
              <a:t>privés (horaire régulier)</a:t>
            </a:r>
          </a:p>
          <a:p>
            <a:r>
              <a:rPr lang="fr-FR" sz="2800" dirty="0" smtClean="0"/>
              <a:t> </a:t>
            </a:r>
            <a:r>
              <a:rPr lang="fr-FR" sz="2800" dirty="0"/>
              <a:t>les instituts de recherche </a:t>
            </a:r>
            <a:r>
              <a:rPr lang="fr-FR" sz="2800" dirty="0" smtClean="0"/>
              <a:t>(horaire régulier)</a:t>
            </a:r>
            <a:endParaRPr lang="fr-FR" sz="2800" dirty="0"/>
          </a:p>
          <a:p>
            <a:r>
              <a:rPr lang="fr-FR" sz="2800" dirty="0" smtClean="0"/>
              <a:t> </a:t>
            </a:r>
            <a:r>
              <a:rPr lang="fr-FR" sz="2800" dirty="0"/>
              <a:t>les centres de </a:t>
            </a:r>
            <a:r>
              <a:rPr lang="fr-FR" sz="2800" dirty="0" smtClean="0"/>
              <a:t>transfusion (horaire régulier)</a:t>
            </a:r>
          </a:p>
          <a:p>
            <a:r>
              <a:rPr lang="fr-FR" sz="2800" dirty="0" smtClean="0"/>
              <a:t>en </a:t>
            </a:r>
            <a:r>
              <a:rPr lang="fr-FR" sz="2800" dirty="0"/>
              <a:t>milieu hospitalier ou médicalisé </a:t>
            </a:r>
            <a:r>
              <a:rPr lang="fr-FR" sz="2800" dirty="0" smtClean="0"/>
              <a:t>(gardes, nuits, dimanches et jours fériés) </a:t>
            </a:r>
            <a:endParaRPr lang="fr-FR" sz="2800" dirty="0"/>
          </a:p>
        </p:txBody>
      </p:sp>
    </p:spTree>
    <p:extLst>
      <p:ext uri="{BB962C8B-B14F-4D97-AF65-F5344CB8AC3E}">
        <p14:creationId xmlns:p14="http://schemas.microsoft.com/office/powerpoint/2010/main" val="25284203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4000" dirty="0" smtClean="0"/>
              <a:t>Laborantin un travail d’équipe !</a:t>
            </a:r>
            <a:endParaRPr lang="fr-FR" sz="40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sz="2800" dirty="0" smtClean="0"/>
              <a:t>Je </a:t>
            </a:r>
            <a:r>
              <a:rPr lang="fr-FR" sz="2800" dirty="0" smtClean="0"/>
              <a:t>travaille </a:t>
            </a:r>
            <a:r>
              <a:rPr lang="fr-FR" sz="2800" dirty="0" smtClean="0"/>
              <a:t>avec un automate </a:t>
            </a:r>
          </a:p>
          <a:p>
            <a:r>
              <a:rPr lang="fr-FR" sz="2800" dirty="0" smtClean="0"/>
              <a:t>D’autres laborantins </a:t>
            </a:r>
            <a:endParaRPr lang="fr-FR" sz="2800" dirty="0" smtClean="0"/>
          </a:p>
          <a:p>
            <a:r>
              <a:rPr lang="fr-FR" sz="2800" dirty="0" smtClean="0"/>
              <a:t>Des infirmières</a:t>
            </a:r>
          </a:p>
          <a:p>
            <a:r>
              <a:rPr lang="fr-FR" sz="2800" dirty="0" smtClean="0"/>
              <a:t>Des médecins biologistes</a:t>
            </a:r>
          </a:p>
          <a:p>
            <a:r>
              <a:rPr lang="fr-FR" sz="2800" dirty="0" smtClean="0"/>
              <a:t>Des pharmaciens biologistes</a:t>
            </a:r>
          </a:p>
          <a:p>
            <a:pPr marL="0" indent="0">
              <a:buNone/>
            </a:pPr>
            <a:r>
              <a:rPr lang="fr-FR" dirty="0" smtClean="0"/>
              <a:t>     </a:t>
            </a:r>
            <a:endParaRPr lang="fr-FR" dirty="0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65537" y="2490787"/>
            <a:ext cx="3660921" cy="2817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98278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Quelle formation suivre ?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289610" y="1416206"/>
            <a:ext cx="3378819" cy="98130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FR" sz="3200" dirty="0" smtClean="0"/>
              <a:t>     Bac S</a:t>
            </a:r>
            <a:endParaRPr lang="fr-FR" sz="3200" dirty="0"/>
          </a:p>
        </p:txBody>
      </p:sp>
      <p:cxnSp>
        <p:nvCxnSpPr>
          <p:cNvPr id="6" name="Connecteur droit avec flèche 5"/>
          <p:cNvCxnSpPr/>
          <p:nvPr/>
        </p:nvCxnSpPr>
        <p:spPr>
          <a:xfrm flipH="1">
            <a:off x="2580060" y="2018370"/>
            <a:ext cx="1367474" cy="46711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Connecteur droit avec flèche 7"/>
          <p:cNvCxnSpPr/>
          <p:nvPr/>
        </p:nvCxnSpPr>
        <p:spPr>
          <a:xfrm>
            <a:off x="4360125" y="2018370"/>
            <a:ext cx="0" cy="55508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ZoneTexte 34"/>
          <p:cNvSpPr txBox="1"/>
          <p:nvPr/>
        </p:nvSpPr>
        <p:spPr>
          <a:xfrm>
            <a:off x="3886047" y="2737006"/>
            <a:ext cx="188455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2ans de préparation du BTS analyse de biologie médicale </a:t>
            </a:r>
            <a:endParaRPr lang="fr-FR" dirty="0"/>
          </a:p>
        </p:txBody>
      </p:sp>
      <p:sp>
        <p:nvSpPr>
          <p:cNvPr id="36" name="ZoneTexte 35"/>
          <p:cNvSpPr txBox="1"/>
          <p:nvPr/>
        </p:nvSpPr>
        <p:spPr>
          <a:xfrm>
            <a:off x="1304694" y="2573452"/>
            <a:ext cx="175074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2ans de préparation du DUT génie biologique </a:t>
            </a:r>
            <a:endParaRPr lang="fr-FR" dirty="0"/>
          </a:p>
        </p:txBody>
      </p:sp>
      <p:cxnSp>
        <p:nvCxnSpPr>
          <p:cNvPr id="40" name="Connecteur droit avec flèche 39"/>
          <p:cNvCxnSpPr/>
          <p:nvPr/>
        </p:nvCxnSpPr>
        <p:spPr>
          <a:xfrm>
            <a:off x="4981400" y="1963752"/>
            <a:ext cx="1578410" cy="50306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ZoneTexte 44"/>
          <p:cNvSpPr txBox="1"/>
          <p:nvPr/>
        </p:nvSpPr>
        <p:spPr>
          <a:xfrm>
            <a:off x="6278136" y="2653990"/>
            <a:ext cx="229715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2ans de préparation du DEUST analyse des milieux </a:t>
            </a:r>
            <a:r>
              <a:rPr lang="fr-FR" dirty="0" smtClean="0"/>
              <a:t>biologiques </a:t>
            </a:r>
            <a:r>
              <a:rPr lang="fr-FR" dirty="0" smtClean="0"/>
              <a:t>de Corte</a:t>
            </a:r>
            <a:endParaRPr lang="fr-FR" dirty="0"/>
          </a:p>
        </p:txBody>
      </p:sp>
      <p:cxnSp>
        <p:nvCxnSpPr>
          <p:cNvPr id="47" name="Connecteur droit avec flèche 46"/>
          <p:cNvCxnSpPr/>
          <p:nvPr/>
        </p:nvCxnSpPr>
        <p:spPr>
          <a:xfrm>
            <a:off x="4449337" y="4516244"/>
            <a:ext cx="11151" cy="66907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ZoneTexte 47"/>
          <p:cNvSpPr txBox="1"/>
          <p:nvPr/>
        </p:nvSpPr>
        <p:spPr>
          <a:xfrm>
            <a:off x="3479180" y="5185317"/>
            <a:ext cx="260938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3 à 4 ans pour obtenir le DE de technicien de laboratoire médicale  </a:t>
            </a:r>
            <a:endParaRPr lang="fr-FR" dirty="0"/>
          </a:p>
        </p:txBody>
      </p:sp>
      <p:cxnSp>
        <p:nvCxnSpPr>
          <p:cNvPr id="5" name="Connecteur droit avec flèche 4"/>
          <p:cNvCxnSpPr/>
          <p:nvPr/>
        </p:nvCxnSpPr>
        <p:spPr>
          <a:xfrm>
            <a:off x="1997612" y="4023360"/>
            <a:ext cx="1481568" cy="105507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onnecteur droit avec flèche 8"/>
          <p:cNvCxnSpPr/>
          <p:nvPr/>
        </p:nvCxnSpPr>
        <p:spPr>
          <a:xfrm flipH="1">
            <a:off x="5922498" y="4023360"/>
            <a:ext cx="1631853" cy="105507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242244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cette">
  <a:themeElements>
    <a:clrScheme name="Facette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te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te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187</TotalTime>
  <Words>422</Words>
  <Application>Microsoft Office PowerPoint</Application>
  <PresentationFormat>Personnalisé</PresentationFormat>
  <Paragraphs>47</Paragraphs>
  <Slides>13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13</vt:i4>
      </vt:variant>
    </vt:vector>
  </HeadingPairs>
  <TitlesOfParts>
    <vt:vector size="14" baseType="lpstr">
      <vt:lpstr>Facette</vt:lpstr>
      <vt:lpstr>       Mon métier : technicienne d’analyses biomédicales</vt:lpstr>
      <vt:lpstr>Dans mon métier je fais :</vt:lpstr>
      <vt:lpstr>Le prélèvement : </vt:lpstr>
      <vt:lpstr>La recherche : </vt:lpstr>
      <vt:lpstr>La rédaction :</vt:lpstr>
      <vt:lpstr>Les compétences nécessaires pour effectuer ce métier :</vt:lpstr>
      <vt:lpstr>Où exerce-t-on ce métier ? </vt:lpstr>
      <vt:lpstr>Laborantin un travail d’équipe !</vt:lpstr>
      <vt:lpstr>Quelle formation suivre ? </vt:lpstr>
      <vt:lpstr>Pour aller plus loin : </vt:lpstr>
      <vt:lpstr>Évolution professionnelle du technicien d’analyses biomédicales : </vt:lpstr>
      <vt:lpstr>Quel est le salaire moyen des laborantins ?</vt:lpstr>
      <vt:lpstr> 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Celine</dc:creator>
  <cp:lastModifiedBy>user</cp:lastModifiedBy>
  <cp:revision>21</cp:revision>
  <dcterms:created xsi:type="dcterms:W3CDTF">2019-01-16T13:50:04Z</dcterms:created>
  <dcterms:modified xsi:type="dcterms:W3CDTF">2019-01-26T14:54:50Z</dcterms:modified>
</cp:coreProperties>
</file>