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 id="264" r:id="rId7"/>
    <p:sldId id="261" r:id="rId8"/>
    <p:sldId id="266" r:id="rId9"/>
    <p:sldId id="262" r:id="rId10"/>
    <p:sldId id="263" r:id="rId11"/>
    <p:sldId id="26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D"/>
    <a:srgbClr val="E1B5ED"/>
    <a:srgbClr val="AABEF0"/>
    <a:srgbClr val="8DA8EB"/>
    <a:srgbClr val="8EF0F2"/>
    <a:srgbClr val="94C47A"/>
    <a:srgbClr val="64C157"/>
    <a:srgbClr val="D0F8CC"/>
    <a:srgbClr val="F3AD5F"/>
    <a:srgbClr val="D97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74" d="100"/>
          <a:sy n="74" d="100"/>
        </p:scale>
        <p:origin x="-5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92433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425378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9969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130185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436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66508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159540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209398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222935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6F47F3-F4CC-498A-8280-1BB76DEACAB0}" type="datetimeFigureOut">
              <a:rPr lang="fr-FR" smtClean="0"/>
              <a:t>26/01/2019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179729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56F47F3-F4CC-498A-8280-1BB76DEACAB0}" type="datetimeFigureOut">
              <a:rPr lang="fr-FR" smtClean="0"/>
              <a:t>26/01/2019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386259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56F47F3-F4CC-498A-8280-1BB76DEACAB0}" type="datetimeFigureOut">
              <a:rPr lang="fr-FR" smtClean="0"/>
              <a:t>26/01/2019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267925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56F47F3-F4CC-498A-8280-1BB76DEACAB0}" type="datetimeFigureOut">
              <a:rPr lang="fr-FR" smtClean="0"/>
              <a:t>26/01/2019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13855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F47F3-F4CC-498A-8280-1BB76DEACAB0}" type="datetimeFigureOut">
              <a:rPr lang="fr-FR" smtClean="0"/>
              <a:t>26/01/2019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396388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56F47F3-F4CC-498A-8280-1BB76DEACAB0}" type="datetimeFigureOut">
              <a:rPr lang="fr-FR" smtClean="0"/>
              <a:t>26/01/2019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228069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56F47F3-F4CC-498A-8280-1BB76DEACAB0}" type="datetimeFigureOut">
              <a:rPr lang="fr-FR" smtClean="0"/>
              <a:t>26/01/2019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A9992E-D6C0-46A7-9AB3-9AE70FC24B83}" type="slidenum">
              <a:rPr lang="fr-FR" smtClean="0"/>
              <a:t>‹N°›</a:t>
            </a:fld>
            <a:endParaRPr lang="fr-FR"/>
          </a:p>
        </p:txBody>
      </p:sp>
    </p:spTree>
    <p:extLst>
      <p:ext uri="{BB962C8B-B14F-4D97-AF65-F5344CB8AC3E}">
        <p14:creationId xmlns:p14="http://schemas.microsoft.com/office/powerpoint/2010/main" val="305805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F47F3-F4CC-498A-8280-1BB76DEACAB0}" type="datetimeFigureOut">
              <a:rPr lang="fr-FR" smtClean="0"/>
              <a:t>26/01/2019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A9992E-D6C0-46A7-9AB3-9AE70FC24B83}" type="slidenum">
              <a:rPr lang="fr-FR" smtClean="0"/>
              <a:t>‹N°›</a:t>
            </a:fld>
            <a:endParaRPr lang="fr-FR"/>
          </a:p>
        </p:txBody>
      </p:sp>
    </p:spTree>
    <p:extLst>
      <p:ext uri="{BB962C8B-B14F-4D97-AF65-F5344CB8AC3E}">
        <p14:creationId xmlns:p14="http://schemas.microsoft.com/office/powerpoint/2010/main" val="309735500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43199" y="2071381"/>
            <a:ext cx="8038011" cy="2605121"/>
          </a:xfrm>
        </p:spPr>
        <p:txBody>
          <a:bodyPr>
            <a:normAutofit/>
          </a:bodyPr>
          <a:lstStyle/>
          <a:p>
            <a:r>
              <a:rPr lang="fr-FR" u="sng" dirty="0" smtClean="0">
                <a:effectLst>
                  <a:outerShdw blurRad="38100" dist="38100" dir="2700000" algn="tl">
                    <a:srgbClr val="000000">
                      <a:alpha val="43137"/>
                    </a:srgbClr>
                  </a:outerShdw>
                </a:effectLst>
                <a:latin typeface="Algerian" panose="04020705040A02060702" pitchFamily="82" charset="0"/>
              </a:rPr>
              <a:t>Je suis devenue</a:t>
            </a:r>
            <a:br>
              <a:rPr lang="fr-FR" u="sng" dirty="0" smtClean="0">
                <a:effectLst>
                  <a:outerShdw blurRad="38100" dist="38100" dir="2700000" algn="tl">
                    <a:srgbClr val="000000">
                      <a:alpha val="43137"/>
                    </a:srgbClr>
                  </a:outerShdw>
                </a:effectLst>
                <a:latin typeface="Algerian" panose="04020705040A02060702" pitchFamily="82" charset="0"/>
              </a:rPr>
            </a:br>
            <a:r>
              <a:rPr lang="fr-FR" u="sng" dirty="0" smtClean="0">
                <a:effectLst>
                  <a:outerShdw blurRad="38100" dist="38100" dir="2700000" algn="tl">
                    <a:srgbClr val="000000">
                      <a:alpha val="43137"/>
                    </a:srgbClr>
                  </a:outerShdw>
                </a:effectLst>
                <a:latin typeface="Algerian" panose="04020705040A02060702" pitchFamily="82" charset="0"/>
              </a:rPr>
              <a:t>secrétaire </a:t>
            </a:r>
            <a:br>
              <a:rPr lang="fr-FR" u="sng" dirty="0" smtClean="0">
                <a:effectLst>
                  <a:outerShdw blurRad="38100" dist="38100" dir="2700000" algn="tl">
                    <a:srgbClr val="000000">
                      <a:alpha val="43137"/>
                    </a:srgbClr>
                  </a:outerShdw>
                </a:effectLst>
                <a:latin typeface="Algerian" panose="04020705040A02060702" pitchFamily="82" charset="0"/>
              </a:rPr>
            </a:br>
            <a:r>
              <a:rPr lang="fr-FR" u="sng" dirty="0" smtClean="0">
                <a:effectLst>
                  <a:outerShdw blurRad="38100" dist="38100" dir="2700000" algn="tl">
                    <a:srgbClr val="000000">
                      <a:alpha val="43137"/>
                    </a:srgbClr>
                  </a:outerShdw>
                </a:effectLst>
                <a:latin typeface="Algerian" panose="04020705040A02060702" pitchFamily="82" charset="0"/>
              </a:rPr>
              <a:t>médicale</a:t>
            </a:r>
            <a:endParaRPr lang="fr-FR" u="sng" dirty="0">
              <a:effectLst>
                <a:outerShdw blurRad="38100" dist="38100" dir="2700000" algn="tl">
                  <a:srgbClr val="000000">
                    <a:alpha val="43137"/>
                  </a:srgbClr>
                </a:outerShdw>
              </a:effectLst>
              <a:latin typeface="Algerian" panose="04020705040A02060702" pitchFamily="82" charset="0"/>
            </a:endParaRPr>
          </a:p>
        </p:txBody>
      </p:sp>
      <p:pic>
        <p:nvPicPr>
          <p:cNvPr id="1026" name="Picture 2" descr="RÃ©sultat de recherche d'images pour &quot;arriere plan mÃ©dical&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7962">
            <a:off x="1184275" y="180975"/>
            <a:ext cx="1790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5742">
            <a:off x="545569" y="4061601"/>
            <a:ext cx="1933527" cy="1933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arriere plan secretaire mÃ©dical&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66"/>
          <a:stretch/>
        </p:blipFill>
        <p:spPr bwMode="auto">
          <a:xfrm>
            <a:off x="3074682" y="2402806"/>
            <a:ext cx="1914253" cy="17866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mÃ©dical 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354" y="4852434"/>
            <a:ext cx="1892330" cy="18923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Ã©sultat de recherche d'images pour &quot;secrÃ©taire png&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962" y="150233"/>
            <a:ext cx="1599615" cy="17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61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effectLst>
                  <a:outerShdw blurRad="38100" dist="38100" dir="2700000" algn="tl">
                    <a:srgbClr val="000000">
                      <a:alpha val="43137"/>
                    </a:srgbClr>
                  </a:outerShdw>
                </a:effectLst>
              </a:rPr>
              <a:t>Inconvénients :</a:t>
            </a:r>
          </a:p>
        </p:txBody>
      </p:sp>
      <p:sp>
        <p:nvSpPr>
          <p:cNvPr id="3" name="Espace réservé du contenu 2"/>
          <p:cNvSpPr>
            <a:spLocks noGrp="1"/>
          </p:cNvSpPr>
          <p:nvPr>
            <p:ph idx="1"/>
          </p:nvPr>
        </p:nvSpPr>
        <p:spPr>
          <a:xfrm>
            <a:off x="677334" y="2160590"/>
            <a:ext cx="8596668" cy="1223742"/>
          </a:xfrm>
        </p:spPr>
        <p:txBody>
          <a:bodyPr>
            <a:normAutofit/>
          </a:bodyPr>
          <a:lstStyle/>
          <a:p>
            <a:r>
              <a:rPr lang="fr-FR" sz="2400" dirty="0"/>
              <a:t>On peut vite être submergé de travail car il y a beaucoup de tâches à gérer mais c’est une compétence qui s’apprend au fil du temps en expérimentant le travail.</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15747">
            <a:off x="1272959" y="3927991"/>
            <a:ext cx="2236347" cy="223634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1154">
            <a:off x="5242772" y="3749217"/>
            <a:ext cx="3641786" cy="2426339"/>
          </a:xfrm>
          <a:prstGeom prst="rect">
            <a:avLst/>
          </a:prstGeom>
        </p:spPr>
      </p:pic>
    </p:spTree>
    <p:extLst>
      <p:ext uri="{BB962C8B-B14F-4D97-AF65-F5344CB8AC3E}">
        <p14:creationId xmlns:p14="http://schemas.microsoft.com/office/powerpoint/2010/main" val="418464502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46000">
              <a:srgbClr val="D0F8CC"/>
            </a:gs>
            <a:gs pos="89000">
              <a:srgbClr val="E1B5ED"/>
            </a:gs>
            <a:gs pos="74000">
              <a:srgbClr val="AABEF0"/>
            </a:gs>
            <a:gs pos="60000">
              <a:srgbClr val="8EF0F2"/>
            </a:gs>
            <a:gs pos="5000">
              <a:schemeClr val="accent1">
                <a:lumMod val="40000"/>
                <a:lumOff val="60000"/>
              </a:schemeClr>
            </a:gs>
            <a:gs pos="19000">
              <a:srgbClr val="F3AD5F"/>
            </a:gs>
            <a:gs pos="32000">
              <a:srgbClr val="FFFF6D"/>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06999" y="2392878"/>
            <a:ext cx="8500956" cy="1356360"/>
          </a:xfrm>
        </p:spPr>
        <p:txBody>
          <a:bodyPr>
            <a:normAutofit fontScale="90000"/>
          </a:bodyPr>
          <a:lstStyle/>
          <a:p>
            <a:pPr algn="ctr"/>
            <a:r>
              <a:rPr lang="fr-FR" sz="5400" u="sng" dirty="0" smtClean="0">
                <a:effectLst>
                  <a:outerShdw blurRad="38100" dist="38100" dir="2700000" algn="tl">
                    <a:srgbClr val="000000">
                      <a:alpha val="43137"/>
                    </a:srgbClr>
                  </a:outerShdw>
                </a:effectLst>
                <a:latin typeface="Castellar" panose="020A0402060406010301" pitchFamily="18" charset="0"/>
              </a:rPr>
              <a:t>Merci </a:t>
            </a:r>
            <a:r>
              <a:rPr lang="fr-FR" sz="5400" u="sng" dirty="0" smtClean="0">
                <a:solidFill>
                  <a:srgbClr val="D97827"/>
                </a:solidFill>
                <a:effectLst>
                  <a:outerShdw blurRad="38100" dist="38100" dir="2700000" algn="tl">
                    <a:srgbClr val="000000">
                      <a:alpha val="43137"/>
                    </a:srgbClr>
                  </a:outerShdw>
                </a:effectLst>
                <a:latin typeface="Castellar" panose="020A0402060406010301" pitchFamily="18" charset="0"/>
              </a:rPr>
              <a:t>de</a:t>
            </a:r>
            <a:r>
              <a:rPr lang="fr-FR" sz="5400" u="sng" dirty="0" smtClean="0">
                <a:solidFill>
                  <a:srgbClr val="FFFF00"/>
                </a:solidFill>
                <a:effectLst>
                  <a:outerShdw blurRad="38100" dist="38100" dir="2700000" algn="tl">
                    <a:srgbClr val="000000">
                      <a:alpha val="43137"/>
                    </a:srgbClr>
                  </a:outerShdw>
                </a:effectLst>
                <a:latin typeface="Castellar" panose="020A0402060406010301" pitchFamily="18" charset="0"/>
              </a:rPr>
              <a:t> m’avoir </a:t>
            </a:r>
            <a:r>
              <a:rPr lang="fr-FR" sz="5400" u="sng" dirty="0" smtClean="0">
                <a:solidFill>
                  <a:srgbClr val="00B050"/>
                </a:solidFill>
                <a:effectLst>
                  <a:outerShdw blurRad="38100" dist="38100" dir="2700000" algn="tl">
                    <a:srgbClr val="000000">
                      <a:alpha val="43137"/>
                    </a:srgbClr>
                  </a:outerShdw>
                </a:effectLst>
                <a:latin typeface="Castellar" panose="020A0402060406010301" pitchFamily="18" charset="0"/>
              </a:rPr>
              <a:t>écoutée</a:t>
            </a:r>
            <a:r>
              <a:rPr lang="fr-FR" sz="5400" u="sng" dirty="0" smtClean="0">
                <a:solidFill>
                  <a:srgbClr val="00B0F0"/>
                </a:solidFill>
                <a:effectLst>
                  <a:outerShdw blurRad="38100" dist="38100" dir="2700000" algn="tl">
                    <a:srgbClr val="000000">
                      <a:alpha val="43137"/>
                    </a:srgbClr>
                  </a:outerShdw>
                </a:effectLst>
                <a:latin typeface="Castellar" panose="020A0402060406010301" pitchFamily="18" charset="0"/>
              </a:rPr>
              <a:t> !</a:t>
            </a:r>
            <a:endParaRPr lang="fr-FR" sz="5400" u="sng" dirty="0">
              <a:solidFill>
                <a:srgbClr val="00B050"/>
              </a:solidFill>
              <a:effectLst>
                <a:outerShdw blurRad="38100" dist="38100" dir="2700000" algn="tl">
                  <a:srgbClr val="000000">
                    <a:alpha val="43137"/>
                  </a:srgbClr>
                </a:outerShdw>
              </a:effectLst>
              <a:latin typeface="Castellar" panose="020A0402060406010301"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1235">
            <a:off x="9200666" y="325320"/>
            <a:ext cx="2693334" cy="2020001"/>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5726">
            <a:off x="147047" y="238441"/>
            <a:ext cx="2695331" cy="202149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863" y="3897445"/>
            <a:ext cx="3586887" cy="2956931"/>
          </a:xfrm>
          <a:prstGeom prst="rect">
            <a:avLst/>
          </a:prstGeom>
        </p:spPr>
      </p:pic>
    </p:spTree>
    <p:extLst>
      <p:ext uri="{BB962C8B-B14F-4D97-AF65-F5344CB8AC3E}">
        <p14:creationId xmlns:p14="http://schemas.microsoft.com/office/powerpoint/2010/main" val="29081928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effectLst>
                  <a:outerShdw blurRad="38100" dist="38100" dir="2700000" algn="tl">
                    <a:srgbClr val="000000">
                      <a:alpha val="43137"/>
                    </a:srgbClr>
                  </a:outerShdw>
                </a:effectLst>
              </a:rPr>
              <a:t>La définition de mon métier et les tâches que j’exécute :</a:t>
            </a:r>
            <a:r>
              <a:rPr lang="fr-FR" dirty="0"/>
              <a:t/>
            </a:r>
            <a:br>
              <a:rPr lang="fr-FR" dirty="0"/>
            </a:br>
            <a:endParaRPr lang="fr-FR" dirty="0"/>
          </a:p>
        </p:txBody>
      </p:sp>
      <p:sp>
        <p:nvSpPr>
          <p:cNvPr id="3" name="Espace réservé du contenu 2"/>
          <p:cNvSpPr>
            <a:spLocks noGrp="1"/>
          </p:cNvSpPr>
          <p:nvPr>
            <p:ph idx="1"/>
          </p:nvPr>
        </p:nvSpPr>
        <p:spPr>
          <a:xfrm>
            <a:off x="677334" y="1930400"/>
            <a:ext cx="8596668" cy="3880773"/>
          </a:xfrm>
        </p:spPr>
        <p:txBody>
          <a:bodyPr/>
          <a:lstStyle/>
          <a:p>
            <a:endParaRPr lang="fr-FR" dirty="0"/>
          </a:p>
          <a:p>
            <a:r>
              <a:rPr lang="fr-FR" sz="2000" dirty="0" smtClean="0"/>
              <a:t>Je </a:t>
            </a:r>
            <a:r>
              <a:rPr lang="fr-FR" sz="2000" dirty="0"/>
              <a:t>ne m’occupe pas que des travaux traditionnels de secrétariat : prise de rendez-vous, standard téléphonique, archivage des documents et bien d’autres tâches …. Je m’occupe aussi de l’accueil des patients mais aussi des comptes rendus des consultations, prise en charge, arrêt maladie, accidents du travail. On a un gros travail de transmission entre les patients et l’équipe soignante. Il faut savoir poser les bonnes questions pour pouvoir les retransmettre à l’équipe médicale</a:t>
            </a:r>
            <a:r>
              <a:rPr lang="fr-FR" dirty="0"/>
              <a:t>.</a:t>
            </a:r>
          </a:p>
        </p:txBody>
      </p:sp>
      <p:pic>
        <p:nvPicPr>
          <p:cNvPr id="5" name="Image 4"/>
          <p:cNvPicPr>
            <a:picLocks noChangeAspect="1"/>
          </p:cNvPicPr>
          <p:nvPr/>
        </p:nvPicPr>
        <p:blipFill>
          <a:blip r:embed="rId2"/>
          <a:stretch>
            <a:fillRect/>
          </a:stretch>
        </p:blipFill>
        <p:spPr>
          <a:xfrm>
            <a:off x="3517497" y="4763950"/>
            <a:ext cx="2537969" cy="2040451"/>
          </a:xfrm>
          <a:prstGeom prst="rect">
            <a:avLst/>
          </a:prstGeom>
        </p:spPr>
      </p:pic>
    </p:spTree>
    <p:extLst>
      <p:ext uri="{BB962C8B-B14F-4D97-AF65-F5344CB8AC3E}">
        <p14:creationId xmlns:p14="http://schemas.microsoft.com/office/powerpoint/2010/main" val="277429644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effectLst>
                  <a:outerShdw blurRad="38100" dist="38100" dir="2700000" algn="tl">
                    <a:srgbClr val="000000">
                      <a:alpha val="43137"/>
                    </a:srgbClr>
                  </a:outerShdw>
                </a:effectLst>
              </a:rPr>
              <a:t>Les qualités et les compétences nécessaires :</a:t>
            </a:r>
          </a:p>
        </p:txBody>
      </p:sp>
      <p:sp>
        <p:nvSpPr>
          <p:cNvPr id="3" name="Espace réservé du contenu 2"/>
          <p:cNvSpPr>
            <a:spLocks noGrp="1"/>
          </p:cNvSpPr>
          <p:nvPr>
            <p:ph idx="1"/>
          </p:nvPr>
        </p:nvSpPr>
        <p:spPr/>
        <p:txBody>
          <a:bodyPr/>
          <a:lstStyle/>
          <a:p>
            <a:r>
              <a:rPr lang="fr-FR" dirty="0"/>
              <a:t>Il faut être : patient, courtois, souriant, pour établir un lien de confiance avec les patients. Il faut savoir gérer </a:t>
            </a:r>
            <a:r>
              <a:rPr lang="fr-FR" dirty="0" smtClean="0"/>
              <a:t>son emplois </a:t>
            </a:r>
            <a:r>
              <a:rPr lang="fr-FR" dirty="0"/>
              <a:t>du temps donc être disponible car on peut vite être débordé. Il faut également avoir une bonne mémoire car on travaille avec plusieurs professionnels donc avoir tous les agendas, plannings en tête.  On est amenée à côtoyer des médecins, des </a:t>
            </a:r>
            <a:r>
              <a:rPr lang="fr-FR" dirty="0" smtClean="0"/>
              <a:t>infirmières</a:t>
            </a:r>
            <a:r>
              <a:rPr lang="fr-FR" dirty="0"/>
              <a:t>, des aides-soignantes et par </a:t>
            </a:r>
            <a:r>
              <a:rPr lang="fr-FR" dirty="0" smtClean="0"/>
              <a:t>conséquent </a:t>
            </a:r>
            <a:r>
              <a:rPr lang="fr-FR" dirty="0"/>
              <a:t>je dois pouvoir comprendre les conversations et transmettre des informations à l’équipe </a:t>
            </a:r>
            <a:r>
              <a:rPr lang="fr-FR" dirty="0" smtClean="0"/>
              <a:t>médicale.</a:t>
            </a:r>
            <a:endParaRPr lang="fr-FR" dirty="0"/>
          </a:p>
        </p:txBody>
      </p:sp>
      <p:pic>
        <p:nvPicPr>
          <p:cNvPr id="4" name="Image 3"/>
          <p:cNvPicPr>
            <a:picLocks noChangeAspect="1"/>
          </p:cNvPicPr>
          <p:nvPr/>
        </p:nvPicPr>
        <p:blipFill>
          <a:blip r:embed="rId2"/>
          <a:stretch>
            <a:fillRect/>
          </a:stretch>
        </p:blipFill>
        <p:spPr>
          <a:xfrm rot="21084191">
            <a:off x="324550" y="4601248"/>
            <a:ext cx="2502044" cy="1407400"/>
          </a:xfrm>
          <a:prstGeom prst="rect">
            <a:avLst/>
          </a:prstGeom>
        </p:spPr>
      </p:pic>
      <p:pic>
        <p:nvPicPr>
          <p:cNvPr id="10" name="Image 9"/>
          <p:cNvPicPr>
            <a:picLocks noChangeAspect="1"/>
          </p:cNvPicPr>
          <p:nvPr/>
        </p:nvPicPr>
        <p:blipFill>
          <a:blip r:embed="rId3"/>
          <a:stretch>
            <a:fillRect/>
          </a:stretch>
        </p:blipFill>
        <p:spPr>
          <a:xfrm rot="166081">
            <a:off x="8928706" y="248414"/>
            <a:ext cx="1023726" cy="1557015"/>
          </a:xfrm>
          <a:prstGeom prst="rect">
            <a:avLst/>
          </a:prstGeom>
        </p:spPr>
      </p:pic>
      <p:pic>
        <p:nvPicPr>
          <p:cNvPr id="11" name="Image 10"/>
          <p:cNvPicPr>
            <a:picLocks noChangeAspect="1"/>
          </p:cNvPicPr>
          <p:nvPr/>
        </p:nvPicPr>
        <p:blipFill>
          <a:blip r:embed="rId4"/>
          <a:stretch>
            <a:fillRect/>
          </a:stretch>
        </p:blipFill>
        <p:spPr>
          <a:xfrm>
            <a:off x="3372669" y="4902771"/>
            <a:ext cx="3205998" cy="1801966"/>
          </a:xfrm>
          <a:prstGeom prst="rect">
            <a:avLst/>
          </a:prstGeom>
        </p:spPr>
      </p:pic>
      <p:pic>
        <p:nvPicPr>
          <p:cNvPr id="12" name="Image 11"/>
          <p:cNvPicPr>
            <a:picLocks noChangeAspect="1"/>
          </p:cNvPicPr>
          <p:nvPr/>
        </p:nvPicPr>
        <p:blipFill>
          <a:blip r:embed="rId5"/>
          <a:stretch>
            <a:fillRect/>
          </a:stretch>
        </p:blipFill>
        <p:spPr>
          <a:xfrm rot="433421">
            <a:off x="7783916" y="4573455"/>
            <a:ext cx="2512081" cy="1671762"/>
          </a:xfrm>
          <a:prstGeom prst="rect">
            <a:avLst/>
          </a:prstGeom>
        </p:spPr>
      </p:pic>
    </p:spTree>
    <p:extLst>
      <p:ext uri="{BB962C8B-B14F-4D97-AF65-F5344CB8AC3E}">
        <p14:creationId xmlns:p14="http://schemas.microsoft.com/office/powerpoint/2010/main" val="400247019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effectLst>
                  <a:outerShdw blurRad="38100" dist="38100" dir="2700000" algn="tl">
                    <a:srgbClr val="000000">
                      <a:alpha val="43137"/>
                    </a:srgbClr>
                  </a:outerShdw>
                </a:effectLst>
              </a:rPr>
              <a:t>La formation que j’ai suivie a duré :</a:t>
            </a:r>
            <a:r>
              <a:rPr lang="fr-FR" dirty="0"/>
              <a:t/>
            </a:r>
            <a:br>
              <a:rPr lang="fr-FR" dirty="0"/>
            </a:br>
            <a:endParaRPr lang="fr-FR" dirty="0"/>
          </a:p>
        </p:txBody>
      </p:sp>
      <p:sp>
        <p:nvSpPr>
          <p:cNvPr id="3" name="Espace réservé du contenu 2"/>
          <p:cNvSpPr>
            <a:spLocks noGrp="1"/>
          </p:cNvSpPr>
          <p:nvPr>
            <p:ph idx="1"/>
          </p:nvPr>
        </p:nvSpPr>
        <p:spPr>
          <a:xfrm>
            <a:off x="677334" y="2160590"/>
            <a:ext cx="8596668" cy="992514"/>
          </a:xfrm>
        </p:spPr>
        <p:txBody>
          <a:bodyPr/>
          <a:lstStyle/>
          <a:p>
            <a:r>
              <a:rPr lang="fr-FR" sz="2400" dirty="0" smtClean="0"/>
              <a:t>1 an </a:t>
            </a:r>
            <a:r>
              <a:rPr lang="fr-FR" sz="2400" dirty="0"/>
              <a:t>pour suivre une formation </a:t>
            </a:r>
            <a:r>
              <a:rPr lang="fr-FR" sz="2400" dirty="0" smtClean="0"/>
              <a:t>du </a:t>
            </a:r>
            <a:r>
              <a:rPr lang="fr-FR" sz="2400" dirty="0"/>
              <a:t>CNED (Centre National d’Enseignement à Distance).</a:t>
            </a:r>
          </a:p>
          <a:p>
            <a:endParaRPr lang="fr-FR" dirty="0"/>
          </a:p>
        </p:txBody>
      </p:sp>
      <p:pic>
        <p:nvPicPr>
          <p:cNvPr id="4" name="Image 3"/>
          <p:cNvPicPr>
            <a:picLocks noChangeAspect="1"/>
          </p:cNvPicPr>
          <p:nvPr/>
        </p:nvPicPr>
        <p:blipFill>
          <a:blip r:embed="rId2"/>
          <a:stretch>
            <a:fillRect/>
          </a:stretch>
        </p:blipFill>
        <p:spPr>
          <a:xfrm rot="21043300">
            <a:off x="349910" y="3511378"/>
            <a:ext cx="2629988" cy="1575439"/>
          </a:xfrm>
          <a:prstGeom prst="rect">
            <a:avLst/>
          </a:prstGeom>
        </p:spPr>
      </p:pic>
      <p:pic>
        <p:nvPicPr>
          <p:cNvPr id="5" name="Image 4"/>
          <p:cNvPicPr>
            <a:picLocks noChangeAspect="1"/>
          </p:cNvPicPr>
          <p:nvPr/>
        </p:nvPicPr>
        <p:blipFill>
          <a:blip r:embed="rId3"/>
          <a:stretch>
            <a:fillRect/>
          </a:stretch>
        </p:blipFill>
        <p:spPr>
          <a:xfrm>
            <a:off x="3689399" y="5098763"/>
            <a:ext cx="2572537" cy="1505022"/>
          </a:xfrm>
          <a:prstGeom prst="rect">
            <a:avLst/>
          </a:prstGeom>
        </p:spPr>
      </p:pic>
      <p:pic>
        <p:nvPicPr>
          <p:cNvPr id="6" name="Image 5"/>
          <p:cNvPicPr>
            <a:picLocks noChangeAspect="1"/>
          </p:cNvPicPr>
          <p:nvPr/>
        </p:nvPicPr>
        <p:blipFill>
          <a:blip r:embed="rId4"/>
          <a:stretch>
            <a:fillRect/>
          </a:stretch>
        </p:blipFill>
        <p:spPr>
          <a:xfrm>
            <a:off x="4804252" y="3320707"/>
            <a:ext cx="4985607" cy="1666141"/>
          </a:xfrm>
          <a:prstGeom prst="rect">
            <a:avLst/>
          </a:prstGeom>
        </p:spPr>
      </p:pic>
    </p:spTree>
    <p:extLst>
      <p:ext uri="{BB962C8B-B14F-4D97-AF65-F5344CB8AC3E}">
        <p14:creationId xmlns:p14="http://schemas.microsoft.com/office/powerpoint/2010/main" val="101776174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effectLst>
                  <a:outerShdw blurRad="38100" dist="38100" dir="2700000" algn="tl">
                    <a:srgbClr val="000000">
                      <a:alpha val="43137"/>
                    </a:srgbClr>
                  </a:outerShdw>
                </a:effectLst>
              </a:rPr>
              <a:t>Les Diplômes que j’ai passés :</a:t>
            </a:r>
            <a:r>
              <a:rPr lang="fr-FR" dirty="0"/>
              <a:t/>
            </a:r>
            <a:br>
              <a:rPr lang="fr-FR" dirty="0"/>
            </a:br>
            <a:endParaRPr lang="fr-FR" dirty="0"/>
          </a:p>
        </p:txBody>
      </p:sp>
      <p:sp>
        <p:nvSpPr>
          <p:cNvPr id="3" name="Espace réservé du contenu 2"/>
          <p:cNvSpPr>
            <a:spLocks noGrp="1"/>
          </p:cNvSpPr>
          <p:nvPr>
            <p:ph idx="1"/>
          </p:nvPr>
        </p:nvSpPr>
        <p:spPr>
          <a:xfrm>
            <a:off x="677334" y="1930400"/>
            <a:ext cx="8596668" cy="1516994"/>
          </a:xfrm>
        </p:spPr>
        <p:txBody>
          <a:bodyPr>
            <a:normAutofit fontScale="85000" lnSpcReduction="20000"/>
          </a:bodyPr>
          <a:lstStyle/>
          <a:p>
            <a:r>
              <a:rPr lang="fr-FR" sz="2400" dirty="0" smtClean="0"/>
              <a:t>Il </a:t>
            </a:r>
            <a:r>
              <a:rPr lang="fr-FR" sz="2400" dirty="0"/>
              <a:t>n’existe pas de diplôme d’Etats spécifique, mais certains établissements proposent des titres et des certificats accessibles après le bac ou plusieurs années </a:t>
            </a:r>
            <a:r>
              <a:rPr lang="fr-FR" sz="2400" dirty="0" smtClean="0"/>
              <a:t>d’expériences.</a:t>
            </a:r>
          </a:p>
          <a:p>
            <a:r>
              <a:rPr lang="fr-FR" sz="2400" smtClean="0"/>
              <a:t>Le </a:t>
            </a:r>
            <a:r>
              <a:rPr lang="fr-FR" sz="2400" dirty="0"/>
              <a:t>bac pro gestion administration et le bac techno ST2S constituent une bonne base. </a:t>
            </a:r>
          </a:p>
          <a:p>
            <a:endParaRPr lang="fr-FR" dirty="0"/>
          </a:p>
        </p:txBody>
      </p:sp>
      <p:pic>
        <p:nvPicPr>
          <p:cNvPr id="4" name="Image 3"/>
          <p:cNvPicPr>
            <a:picLocks noChangeAspect="1"/>
          </p:cNvPicPr>
          <p:nvPr/>
        </p:nvPicPr>
        <p:blipFill>
          <a:blip r:embed="rId2"/>
          <a:stretch>
            <a:fillRect/>
          </a:stretch>
        </p:blipFill>
        <p:spPr>
          <a:xfrm>
            <a:off x="2011246" y="3447394"/>
            <a:ext cx="4995333" cy="3285520"/>
          </a:xfrm>
          <a:prstGeom prst="rect">
            <a:avLst/>
          </a:prstGeom>
        </p:spPr>
      </p:pic>
    </p:spTree>
    <p:extLst>
      <p:ext uri="{BB962C8B-B14F-4D97-AF65-F5344CB8AC3E}">
        <p14:creationId xmlns:p14="http://schemas.microsoft.com/office/powerpoint/2010/main" val="248364755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u="sng" dirty="0" smtClean="0">
                <a:effectLst>
                  <a:outerShdw blurRad="38100" dist="38100" dir="2700000" algn="tl">
                    <a:srgbClr val="000000">
                      <a:alpha val="43137"/>
                    </a:srgbClr>
                  </a:outerShdw>
                </a:effectLst>
              </a:rPr>
              <a:t>Salaire :</a:t>
            </a:r>
            <a:endParaRPr lang="fr-FR" sz="6000"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77334" y="2160589"/>
            <a:ext cx="8596668" cy="1074101"/>
          </a:xfrm>
          <a:noFill/>
        </p:spPr>
        <p:txBody>
          <a:bodyPr>
            <a:normAutofit/>
          </a:bodyPr>
          <a:lstStyle/>
          <a:p>
            <a:r>
              <a:rPr lang="fr-FR" sz="2800" dirty="0" smtClean="0"/>
              <a:t>Je gagne entre 1100 et 1300 euros tout dépend de l’endroit où l’on travaille. </a:t>
            </a:r>
            <a:endParaRPr lang="fr-FR" sz="2800" dirty="0"/>
          </a:p>
        </p:txBody>
      </p:sp>
      <p:pic>
        <p:nvPicPr>
          <p:cNvPr id="4" name="Image 3"/>
          <p:cNvPicPr>
            <a:picLocks noChangeAspect="1"/>
          </p:cNvPicPr>
          <p:nvPr/>
        </p:nvPicPr>
        <p:blipFill>
          <a:blip r:embed="rId2"/>
          <a:stretch>
            <a:fillRect/>
          </a:stretch>
        </p:blipFill>
        <p:spPr>
          <a:xfrm>
            <a:off x="1859088" y="3345180"/>
            <a:ext cx="6233160" cy="3116580"/>
          </a:xfrm>
          <a:prstGeom prst="rect">
            <a:avLst/>
          </a:prstGeom>
        </p:spPr>
      </p:pic>
    </p:spTree>
    <p:extLst>
      <p:ext uri="{BB962C8B-B14F-4D97-AF65-F5344CB8AC3E}">
        <p14:creationId xmlns:p14="http://schemas.microsoft.com/office/powerpoint/2010/main" val="31832937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u="sng" dirty="0" smtClean="0">
                <a:effectLst>
                  <a:outerShdw blurRad="38100" dist="38100" dir="2700000" algn="tl">
                    <a:srgbClr val="000000">
                      <a:alpha val="43137"/>
                    </a:srgbClr>
                  </a:outerShdw>
                </a:effectLst>
              </a:rPr>
              <a:t>Mes </a:t>
            </a:r>
            <a:r>
              <a:rPr lang="fr-FR" sz="4400" u="sng" dirty="0" smtClean="0">
                <a:effectLst>
                  <a:outerShdw blurRad="38100" dist="38100" dir="2700000" algn="tl">
                    <a:srgbClr val="000000">
                      <a:alpha val="43137"/>
                    </a:srgbClr>
                  </a:outerShdw>
                </a:effectLst>
              </a:rPr>
              <a:t>lieux </a:t>
            </a:r>
            <a:r>
              <a:rPr lang="fr-FR" sz="4400" u="sng" dirty="0" smtClean="0">
                <a:effectLst>
                  <a:outerShdw blurRad="38100" dist="38100" dir="2700000" algn="tl">
                    <a:srgbClr val="000000">
                      <a:alpha val="43137"/>
                    </a:srgbClr>
                  </a:outerShdw>
                </a:effectLst>
              </a:rPr>
              <a:t>de </a:t>
            </a:r>
            <a:r>
              <a:rPr lang="fr-FR" sz="4400" u="sng" dirty="0">
                <a:effectLst>
                  <a:outerShdw blurRad="38100" dist="38100" dir="2700000" algn="tl">
                    <a:srgbClr val="000000">
                      <a:alpha val="43137"/>
                    </a:srgbClr>
                  </a:outerShdw>
                </a:effectLst>
              </a:rPr>
              <a:t>travail </a:t>
            </a:r>
            <a:r>
              <a:rPr lang="fr-FR" u="sng" dirty="0">
                <a:effectLst>
                  <a:outerShdw blurRad="38100" dist="38100" dir="2700000" algn="tl">
                    <a:srgbClr val="000000">
                      <a:alpha val="43137"/>
                    </a:srgbClr>
                  </a:outerShdw>
                </a:effectLst>
              </a:rPr>
              <a:t>:</a:t>
            </a:r>
          </a:p>
        </p:txBody>
      </p:sp>
      <p:sp>
        <p:nvSpPr>
          <p:cNvPr id="3" name="Espace réservé du contenu 2"/>
          <p:cNvSpPr>
            <a:spLocks noGrp="1"/>
          </p:cNvSpPr>
          <p:nvPr>
            <p:ph idx="1"/>
          </p:nvPr>
        </p:nvSpPr>
        <p:spPr>
          <a:xfrm>
            <a:off x="677334" y="1708644"/>
            <a:ext cx="8596668" cy="1875384"/>
          </a:xfrm>
        </p:spPr>
        <p:txBody>
          <a:bodyPr>
            <a:normAutofit/>
          </a:bodyPr>
          <a:lstStyle/>
          <a:p>
            <a:r>
              <a:rPr lang="fr-FR" sz="2900" dirty="0"/>
              <a:t>Je travaille dans un hôpital, un cabinet médical, un centre de cure, un laboratoire </a:t>
            </a:r>
            <a:r>
              <a:rPr lang="fr-FR" sz="2900" dirty="0" smtClean="0"/>
              <a:t>d’analyses biomédicales </a:t>
            </a:r>
            <a:r>
              <a:rPr lang="fr-FR" sz="2900" dirty="0"/>
              <a:t>ou en maison de retraite.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53427">
            <a:off x="578217" y="3893246"/>
            <a:ext cx="2106201" cy="1579651"/>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5242" t="1501" r="15535" b="1137"/>
          <a:stretch/>
        </p:blipFill>
        <p:spPr>
          <a:xfrm>
            <a:off x="3555368" y="3712885"/>
            <a:ext cx="1658933" cy="2333296"/>
          </a:xfrm>
          <a:prstGeom prst="rect">
            <a:avLst/>
          </a:prstGeom>
        </p:spPr>
      </p:pic>
      <p:sp>
        <p:nvSpPr>
          <p:cNvPr id="6" name="ZoneTexte 5"/>
          <p:cNvSpPr txBox="1"/>
          <p:nvPr/>
        </p:nvSpPr>
        <p:spPr>
          <a:xfrm rot="294556">
            <a:off x="6065829" y="3903570"/>
            <a:ext cx="4486740" cy="707886"/>
          </a:xfrm>
          <a:prstGeom prst="rect">
            <a:avLst/>
          </a:prstGeom>
          <a:noFill/>
        </p:spPr>
        <p:txBody>
          <a:bodyPr wrap="square" rtlCol="0">
            <a:spAutoFit/>
          </a:bodyPr>
          <a:lstStyle/>
          <a:p>
            <a:r>
              <a:rPr lang="fr-FR" sz="4000" u="sng" dirty="0" smtClean="0">
                <a:solidFill>
                  <a:srgbClr val="C00000"/>
                </a:solidFill>
                <a:latin typeface="Broadway" panose="04040905080B02020502" pitchFamily="82" charset="0"/>
              </a:rPr>
              <a:t>Centre</a:t>
            </a:r>
            <a:r>
              <a:rPr lang="fr-FR" sz="4000" u="sng" dirty="0" smtClean="0">
                <a:solidFill>
                  <a:srgbClr val="FFC000"/>
                </a:solidFill>
                <a:latin typeface="Broadway" panose="04040905080B02020502" pitchFamily="82" charset="0"/>
              </a:rPr>
              <a:t> de </a:t>
            </a:r>
            <a:r>
              <a:rPr lang="fr-FR" sz="4000" u="sng" dirty="0" smtClean="0">
                <a:solidFill>
                  <a:srgbClr val="00B050"/>
                </a:solidFill>
                <a:latin typeface="Broadway" panose="04040905080B02020502" pitchFamily="82" charset="0"/>
              </a:rPr>
              <a:t>cure</a:t>
            </a:r>
            <a:endParaRPr lang="fr-FR" sz="4000" u="sng" dirty="0">
              <a:solidFill>
                <a:srgbClr val="00B050"/>
              </a:solidFill>
              <a:latin typeface="Broadway" panose="04040905080B02020502" pitchFamily="82" charset="0"/>
            </a:endParaRPr>
          </a:p>
        </p:txBody>
      </p:sp>
      <p:pic>
        <p:nvPicPr>
          <p:cNvPr id="7" name="Image 6"/>
          <p:cNvPicPr>
            <a:picLocks noChangeAspect="1"/>
          </p:cNvPicPr>
          <p:nvPr/>
        </p:nvPicPr>
        <p:blipFill>
          <a:blip r:embed="rId4"/>
          <a:stretch>
            <a:fillRect/>
          </a:stretch>
        </p:blipFill>
        <p:spPr>
          <a:xfrm rot="187164">
            <a:off x="6085500" y="4866260"/>
            <a:ext cx="2400176" cy="1599118"/>
          </a:xfrm>
          <a:prstGeom prst="rect">
            <a:avLst/>
          </a:prstGeom>
        </p:spPr>
      </p:pic>
    </p:spTree>
    <p:extLst>
      <p:ext uri="{BB962C8B-B14F-4D97-AF65-F5344CB8AC3E}">
        <p14:creationId xmlns:p14="http://schemas.microsoft.com/office/powerpoint/2010/main" val="174054562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effectLst>
                  <a:outerShdw blurRad="38100" dist="38100" dir="2700000" algn="tl">
                    <a:srgbClr val="000000">
                      <a:alpha val="43137"/>
                    </a:srgbClr>
                  </a:outerShdw>
                </a:effectLst>
              </a:rPr>
              <a:t>Mes conditions de travail :</a:t>
            </a:r>
            <a:endParaRPr lang="fr-FR" u="sng" dirty="0">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677334" y="1855789"/>
            <a:ext cx="8596668" cy="1439861"/>
          </a:xfrm>
        </p:spPr>
        <p:txBody>
          <a:bodyPr/>
          <a:lstStyle/>
          <a:p>
            <a:r>
              <a:rPr lang="fr-FR" sz="2800" dirty="0"/>
              <a:t>Je travaille avec des médecins, des infirmiers, des </a:t>
            </a:r>
            <a:r>
              <a:rPr lang="fr-FR" sz="2800" dirty="0" smtClean="0"/>
              <a:t>infirmières</a:t>
            </a:r>
            <a:r>
              <a:rPr lang="fr-FR" sz="2800" dirty="0"/>
              <a:t>, des aides-soignantes…. Je travaille à temps plein ou à temps partiel</a:t>
            </a:r>
            <a:r>
              <a:rPr lang="fr-FR" dirty="0"/>
              <a:t>.</a:t>
            </a:r>
          </a:p>
          <a:p>
            <a:endParaRPr lang="fr-FR" dirty="0"/>
          </a:p>
        </p:txBody>
      </p:sp>
      <p:pic>
        <p:nvPicPr>
          <p:cNvPr id="6" name="Image 5"/>
          <p:cNvPicPr>
            <a:picLocks noChangeAspect="1"/>
          </p:cNvPicPr>
          <p:nvPr/>
        </p:nvPicPr>
        <p:blipFill>
          <a:blip r:embed="rId2"/>
          <a:stretch>
            <a:fillRect/>
          </a:stretch>
        </p:blipFill>
        <p:spPr>
          <a:xfrm>
            <a:off x="413467" y="3703044"/>
            <a:ext cx="2234483" cy="2139398"/>
          </a:xfrm>
          <a:prstGeom prst="rect">
            <a:avLst/>
          </a:prstGeom>
        </p:spPr>
      </p:pic>
      <p:pic>
        <p:nvPicPr>
          <p:cNvPr id="1026" name="Picture 2" descr="RÃ©sultat de recherche d'images pour &quot;infirmiÃ¨re GIF&quo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99379" y="3295650"/>
            <a:ext cx="2691760" cy="2320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aide-soignante GIF&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393" y="3614737"/>
            <a:ext cx="1119948" cy="277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4416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u="sng" dirty="0">
                <a:effectLst>
                  <a:outerShdw blurRad="38100" dist="38100" dir="2700000" algn="tl">
                    <a:srgbClr val="000000">
                      <a:alpha val="43137"/>
                    </a:srgbClr>
                  </a:outerShdw>
                </a:effectLst>
              </a:rPr>
              <a:t>Avantages </a:t>
            </a:r>
            <a:r>
              <a:rPr lang="fr-FR" sz="4000" u="sng" dirty="0" smtClean="0">
                <a:effectLst>
                  <a:outerShdw blurRad="38100" dist="38100" dir="2700000" algn="tl">
                    <a:srgbClr val="000000">
                      <a:alpha val="43137"/>
                    </a:srgbClr>
                  </a:outerShdw>
                </a:effectLst>
              </a:rPr>
              <a:t>:</a:t>
            </a:r>
            <a:r>
              <a:rPr lang="fr-FR" dirty="0"/>
              <a:t/>
            </a:r>
            <a:br>
              <a:rPr lang="fr-FR" dirty="0"/>
            </a:br>
            <a:endParaRPr lang="fr-FR" dirty="0"/>
          </a:p>
        </p:txBody>
      </p:sp>
      <p:sp>
        <p:nvSpPr>
          <p:cNvPr id="3" name="Espace réservé du contenu 2"/>
          <p:cNvSpPr>
            <a:spLocks noGrp="1"/>
          </p:cNvSpPr>
          <p:nvPr>
            <p:ph idx="1"/>
          </p:nvPr>
        </p:nvSpPr>
        <p:spPr>
          <a:xfrm>
            <a:off x="677334" y="1845280"/>
            <a:ext cx="8596668" cy="1108128"/>
          </a:xfrm>
        </p:spPr>
        <p:txBody>
          <a:bodyPr/>
          <a:lstStyle/>
          <a:p>
            <a:r>
              <a:rPr lang="fr-FR" sz="2800" dirty="0" smtClean="0"/>
              <a:t>Le </a:t>
            </a:r>
            <a:r>
              <a:rPr lang="fr-FR" sz="2800" dirty="0"/>
              <a:t>contact avec plusieurs personnes et l’aspect social et médical.</a:t>
            </a:r>
          </a:p>
          <a:p>
            <a:endParaRPr lang="fr-FR" dirty="0"/>
          </a:p>
        </p:txBody>
      </p:sp>
      <p:pic>
        <p:nvPicPr>
          <p:cNvPr id="4" name="Image 3"/>
          <p:cNvPicPr>
            <a:picLocks noChangeAspect="1"/>
          </p:cNvPicPr>
          <p:nvPr/>
        </p:nvPicPr>
        <p:blipFill>
          <a:blip r:embed="rId2"/>
          <a:stretch>
            <a:fillRect/>
          </a:stretch>
        </p:blipFill>
        <p:spPr>
          <a:xfrm>
            <a:off x="2675374" y="3594592"/>
            <a:ext cx="4198391" cy="2380967"/>
          </a:xfrm>
          <a:prstGeom prst="rect">
            <a:avLst/>
          </a:prstGeom>
        </p:spPr>
      </p:pic>
    </p:spTree>
    <p:extLst>
      <p:ext uri="{BB962C8B-B14F-4D97-AF65-F5344CB8AC3E}">
        <p14:creationId xmlns:p14="http://schemas.microsoft.com/office/powerpoint/2010/main" val="255733566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acette">
  <a:themeElements>
    <a:clrScheme name="Personnalisé 2">
      <a:dk1>
        <a:sysClr val="windowText" lastClr="000000"/>
      </a:dk1>
      <a:lt1>
        <a:sysClr val="window" lastClr="FFFFFF"/>
      </a:lt1>
      <a:dk2>
        <a:srgbClr val="2C3C43"/>
      </a:dk2>
      <a:lt2>
        <a:srgbClr val="EBEBEB"/>
      </a:lt2>
      <a:accent1>
        <a:srgbClr val="E55642"/>
      </a:accent1>
      <a:accent2>
        <a:srgbClr val="DD351E"/>
      </a:accent2>
      <a:accent3>
        <a:srgbClr val="DD351E"/>
      </a:accent3>
      <a:accent4>
        <a:srgbClr val="932313"/>
      </a:accent4>
      <a:accent5>
        <a:srgbClr val="932313"/>
      </a:accent5>
      <a:accent6>
        <a:srgbClr val="932313"/>
      </a:accent6>
      <a:hlink>
        <a:srgbClr val="491108"/>
      </a:hlink>
      <a:folHlink>
        <a:srgbClr val="FF000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157</TotalTime>
  <Words>394</Words>
  <Application>Microsoft Office PowerPoint</Application>
  <PresentationFormat>Personnalisé</PresentationFormat>
  <Paragraphs>23</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Facette</vt:lpstr>
      <vt:lpstr>Je suis devenue secrétaire  médicale</vt:lpstr>
      <vt:lpstr>La définition de mon métier et les tâches que j’exécute : </vt:lpstr>
      <vt:lpstr>Les qualités et les compétences nécessaires :</vt:lpstr>
      <vt:lpstr>La formation que j’ai suivie a duré : </vt:lpstr>
      <vt:lpstr>Les Diplômes que j’ai passés : </vt:lpstr>
      <vt:lpstr>Salaire :</vt:lpstr>
      <vt:lpstr>Mes lieux de travail :</vt:lpstr>
      <vt:lpstr>Mes conditions de travail :</vt:lpstr>
      <vt:lpstr>Avantages : </vt:lpstr>
      <vt:lpstr>Inconvénients :</vt:lpstr>
      <vt:lpstr>Merci de m’avoir écoutée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Fiche métier</dc:title>
  <dc:creator>Windows User</dc:creator>
  <cp:lastModifiedBy>user</cp:lastModifiedBy>
  <cp:revision>26</cp:revision>
  <dcterms:created xsi:type="dcterms:W3CDTF">2019-01-13T14:37:10Z</dcterms:created>
  <dcterms:modified xsi:type="dcterms:W3CDTF">2019-01-26T09:28:07Z</dcterms:modified>
</cp:coreProperties>
</file>