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1" r:id="rId11"/>
    <p:sldId id="27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6A363A9-D8F4-4875-A031-F7C09D1FCEA7}">
          <p14:sldIdLst>
            <p14:sldId id="256"/>
            <p14:sldId id="262"/>
            <p14:sldId id="263"/>
            <p14:sldId id="264"/>
            <p14:sldId id="265"/>
            <p14:sldId id="266"/>
            <p14:sldId id="267"/>
            <p14:sldId id="268"/>
            <p14:sldId id="269"/>
            <p14:sldId id="271"/>
            <p14:sldId id="27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229414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205999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61630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92343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72287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C97897E-52C5-43A0-837D-04776DBF8209}"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02355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C97897E-52C5-43A0-837D-04776DBF8209}" type="datetimeFigureOut">
              <a:rPr lang="fr-FR" smtClean="0"/>
              <a:t>26/01/2019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240132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C97897E-52C5-43A0-837D-04776DBF8209}" type="datetimeFigureOut">
              <a:rPr lang="fr-FR" smtClean="0"/>
              <a:t>26/01/2019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143212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97897E-52C5-43A0-837D-04776DBF8209}" type="datetimeFigureOut">
              <a:rPr lang="fr-FR" smtClean="0"/>
              <a:t>26/01/2019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61246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C97897E-52C5-43A0-837D-04776DBF8209}"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77215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C97897E-52C5-43A0-837D-04776DBF8209}"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768D0A-C3F7-41AD-954B-3A8DB613E91D}" type="slidenum">
              <a:rPr lang="fr-FR" smtClean="0"/>
              <a:t>‹N°›</a:t>
            </a:fld>
            <a:endParaRPr lang="fr-FR"/>
          </a:p>
        </p:txBody>
      </p:sp>
    </p:spTree>
    <p:extLst>
      <p:ext uri="{BB962C8B-B14F-4D97-AF65-F5344CB8AC3E}">
        <p14:creationId xmlns:p14="http://schemas.microsoft.com/office/powerpoint/2010/main" val="399955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7897E-52C5-43A0-837D-04776DBF8209}" type="datetimeFigureOut">
              <a:rPr lang="fr-FR" smtClean="0"/>
              <a:t>26/01/2019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68D0A-C3F7-41AD-954B-3A8DB613E91D}" type="slidenum">
              <a:rPr lang="fr-FR" smtClean="0"/>
              <a:t>‹N°›</a:t>
            </a:fld>
            <a:endParaRPr lang="fr-FR"/>
          </a:p>
        </p:txBody>
      </p:sp>
    </p:spTree>
    <p:extLst>
      <p:ext uri="{BB962C8B-B14F-4D97-AF65-F5344CB8AC3E}">
        <p14:creationId xmlns:p14="http://schemas.microsoft.com/office/powerpoint/2010/main" val="410027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7" y="-381000"/>
            <a:ext cx="12412717" cy="7757948"/>
          </a:xfrm>
          <a:prstGeom prst="rect">
            <a:avLst/>
          </a:prstGeom>
        </p:spPr>
      </p:pic>
      <p:sp>
        <p:nvSpPr>
          <p:cNvPr id="2" name="Titre 1"/>
          <p:cNvSpPr>
            <a:spLocks noGrp="1"/>
          </p:cNvSpPr>
          <p:nvPr>
            <p:ph type="ctrTitle"/>
          </p:nvPr>
        </p:nvSpPr>
        <p:spPr>
          <a:xfrm>
            <a:off x="1524000" y="1122362"/>
            <a:ext cx="9144000" cy="2987183"/>
          </a:xfrm>
        </p:spPr>
        <p:txBody>
          <a:bodyPr/>
          <a:lstStyle/>
          <a:p>
            <a:r>
              <a:rPr lang="fr-FR" dirty="0">
                <a:latin typeface="Forte"/>
              </a:rPr>
              <a:t>Ingénieur en recherche clinique</a:t>
            </a:r>
            <a:endParaRPr lang="fr-FR" dirty="0">
              <a:latin typeface="Forte" panose="03060902040502070203" pitchFamily="66" charset="0"/>
            </a:endParaRPr>
          </a:p>
        </p:txBody>
      </p:sp>
      <p:sp>
        <p:nvSpPr>
          <p:cNvPr id="5" name="AutoShape 2" descr="Résultat de recherche d'images pour &quot;ingénieur en recherche cliniqu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e recherche d'images pour &quot;ingénieur en recherche cliniqu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3"/>
          <a:stretch>
            <a:fillRect/>
          </a:stretch>
        </p:blipFill>
        <p:spPr>
          <a:xfrm rot="1363823">
            <a:off x="-616461" y="4314205"/>
            <a:ext cx="3861821" cy="2768853"/>
          </a:xfrm>
          <a:prstGeom prst="rect">
            <a:avLst/>
          </a:prstGeom>
        </p:spPr>
      </p:pic>
      <p:pic>
        <p:nvPicPr>
          <p:cNvPr id="11" name="Image 10"/>
          <p:cNvPicPr>
            <a:picLocks noChangeAspect="1"/>
          </p:cNvPicPr>
          <p:nvPr/>
        </p:nvPicPr>
        <p:blipFill>
          <a:blip r:embed="rId4"/>
          <a:stretch>
            <a:fillRect/>
          </a:stretch>
        </p:blipFill>
        <p:spPr>
          <a:xfrm rot="20150920">
            <a:off x="8596949" y="4234716"/>
            <a:ext cx="4142102" cy="2756380"/>
          </a:xfrm>
          <a:prstGeom prst="rect">
            <a:avLst/>
          </a:prstGeom>
        </p:spPr>
      </p:pic>
      <p:pic>
        <p:nvPicPr>
          <p:cNvPr id="12" name="Image 11"/>
          <p:cNvPicPr>
            <a:picLocks noChangeAspect="1"/>
          </p:cNvPicPr>
          <p:nvPr/>
        </p:nvPicPr>
        <p:blipFill>
          <a:blip r:embed="rId5"/>
          <a:stretch>
            <a:fillRect/>
          </a:stretch>
        </p:blipFill>
        <p:spPr>
          <a:xfrm rot="19982892">
            <a:off x="-982762" y="-715519"/>
            <a:ext cx="3886990" cy="2591326"/>
          </a:xfrm>
          <a:prstGeom prst="rect">
            <a:avLst/>
          </a:prstGeom>
        </p:spPr>
      </p:pic>
      <p:pic>
        <p:nvPicPr>
          <p:cNvPr id="13" name="Image 12"/>
          <p:cNvPicPr>
            <a:picLocks noChangeAspect="1"/>
          </p:cNvPicPr>
          <p:nvPr/>
        </p:nvPicPr>
        <p:blipFill>
          <a:blip r:embed="rId6"/>
          <a:stretch>
            <a:fillRect/>
          </a:stretch>
        </p:blipFill>
        <p:spPr>
          <a:xfrm rot="2208907">
            <a:off x="8893298" y="-773271"/>
            <a:ext cx="4084179" cy="2536490"/>
          </a:xfrm>
          <a:prstGeom prst="rect">
            <a:avLst/>
          </a:prstGeom>
        </p:spPr>
      </p:pic>
      <p:sp>
        <p:nvSpPr>
          <p:cNvPr id="14" name="AutoShape 10" descr="Résultat de recherche d'images pour &quot;medicamen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7"/>
          <a:stretch>
            <a:fillRect/>
          </a:stretch>
        </p:blipFill>
        <p:spPr>
          <a:xfrm>
            <a:off x="4669285" y="4145261"/>
            <a:ext cx="2615411" cy="3572566"/>
          </a:xfrm>
          <a:prstGeom prst="rect">
            <a:avLst/>
          </a:prstGeom>
        </p:spPr>
      </p:pic>
      <p:pic>
        <p:nvPicPr>
          <p:cNvPr id="8" name="Image 7" descr="Le site Sciences et Vie de la Ter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5353" y="-280689"/>
            <a:ext cx="2124075" cy="1809750"/>
          </a:xfrm>
          <a:prstGeom prst="rect">
            <a:avLst/>
          </a:prstGeom>
        </p:spPr>
      </p:pic>
    </p:spTree>
    <p:extLst>
      <p:ext uri="{BB962C8B-B14F-4D97-AF65-F5344CB8AC3E}">
        <p14:creationId xmlns:p14="http://schemas.microsoft.com/office/powerpoint/2010/main" val="20570205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532" y="-354459"/>
            <a:ext cx="12412532" cy="7760881"/>
          </a:xfrm>
          <a:prstGeom prst="rect">
            <a:avLst/>
          </a:prstGeom>
        </p:spPr>
      </p:pic>
      <p:sp>
        <p:nvSpPr>
          <p:cNvPr id="2" name="Titre 1"/>
          <p:cNvSpPr>
            <a:spLocks noGrp="1"/>
          </p:cNvSpPr>
          <p:nvPr>
            <p:ph type="title"/>
          </p:nvPr>
        </p:nvSpPr>
        <p:spPr>
          <a:xfrm>
            <a:off x="394855" y="1884219"/>
            <a:ext cx="10515600" cy="1325563"/>
          </a:xfrm>
        </p:spPr>
        <p:txBody>
          <a:bodyPr>
            <a:normAutofit fontScale="90000"/>
          </a:bodyPr>
          <a:lstStyle/>
          <a:p>
            <a:r>
              <a:rPr lang="fr-FR" dirty="0">
                <a:solidFill>
                  <a:schemeClr val="accent4">
                    <a:lumMod val="50000"/>
                  </a:schemeClr>
                </a:solidFill>
                <a:latin typeface="Broadway"/>
              </a:rPr>
              <a:t>Avantage : il y a un bon salaire </a:t>
            </a:r>
            <a:r>
              <a:rPr lang="fr-FR" dirty="0">
                <a:solidFill>
                  <a:schemeClr val="accent4">
                    <a:lumMod val="50000"/>
                  </a:schemeClr>
                </a:solidFill>
                <a:latin typeface="Broadway" panose="04040905080B02020502" pitchFamily="82" charset="0"/>
              </a:rPr>
              <a:t/>
            </a:r>
            <a:br>
              <a:rPr lang="fr-FR" dirty="0">
                <a:solidFill>
                  <a:schemeClr val="accent4">
                    <a:lumMod val="50000"/>
                  </a:schemeClr>
                </a:solidFill>
                <a:latin typeface="Broadway" panose="04040905080B02020502" pitchFamily="82" charset="0"/>
              </a:rPr>
            </a:br>
            <a:r>
              <a:rPr lang="fr-FR" dirty="0">
                <a:solidFill>
                  <a:schemeClr val="accent4">
                    <a:lumMod val="50000"/>
                  </a:schemeClr>
                </a:solidFill>
                <a:latin typeface="Broadway"/>
              </a:rPr>
              <a:t>C’est un beau métier </a:t>
            </a:r>
            <a:r>
              <a:rPr lang="fr-FR" dirty="0">
                <a:solidFill>
                  <a:schemeClr val="accent4">
                    <a:lumMod val="50000"/>
                  </a:schemeClr>
                </a:solidFill>
                <a:latin typeface="Broadway" panose="04040905080B02020502" pitchFamily="82" charset="0"/>
              </a:rPr>
              <a:t/>
            </a:r>
            <a:br>
              <a:rPr lang="fr-FR" dirty="0">
                <a:solidFill>
                  <a:schemeClr val="accent4">
                    <a:lumMod val="50000"/>
                  </a:schemeClr>
                </a:solidFill>
                <a:latin typeface="Broadway" panose="04040905080B02020502" pitchFamily="82" charset="0"/>
              </a:rPr>
            </a:br>
            <a:r>
              <a:rPr lang="fr-FR" dirty="0">
                <a:solidFill>
                  <a:schemeClr val="accent4">
                    <a:lumMod val="50000"/>
                  </a:schemeClr>
                </a:solidFill>
                <a:latin typeface="Broadway" panose="04040905080B02020502" pitchFamily="82" charset="0"/>
              </a:rPr>
              <a:t/>
            </a:r>
            <a:br>
              <a:rPr lang="fr-FR" dirty="0">
                <a:solidFill>
                  <a:schemeClr val="accent4">
                    <a:lumMod val="50000"/>
                  </a:schemeClr>
                </a:solidFill>
                <a:latin typeface="Broadway" panose="04040905080B02020502" pitchFamily="82" charset="0"/>
              </a:rPr>
            </a:br>
            <a:r>
              <a:rPr lang="fr-FR" dirty="0">
                <a:solidFill>
                  <a:srgbClr val="7030A0"/>
                </a:solidFill>
                <a:latin typeface="Broadway"/>
              </a:rPr>
              <a:t>Désavantage : je ne trouve pas qu’il y a de désavantage dans ce métier</a:t>
            </a:r>
            <a:r>
              <a:rPr lang="fr-FR" dirty="0">
                <a:solidFill>
                  <a:srgbClr val="7030A0"/>
                </a:solidFill>
                <a:latin typeface="Broadway" panose="04040905080B02020502" pitchFamily="82" charset="0"/>
              </a:rPr>
              <a:t/>
            </a:r>
            <a:br>
              <a:rPr lang="fr-FR" dirty="0">
                <a:solidFill>
                  <a:srgbClr val="7030A0"/>
                </a:solidFill>
                <a:latin typeface="Broadway" panose="04040905080B02020502" pitchFamily="82" charset="0"/>
              </a:rPr>
            </a:br>
            <a:endParaRPr lang="fr-FR" dirty="0">
              <a:solidFill>
                <a:srgbClr val="7030A0"/>
              </a:solidFill>
              <a:latin typeface="Broadway" panose="04040905080B02020502" pitchFamily="82" charset="0"/>
            </a:endParaRPr>
          </a:p>
        </p:txBody>
      </p:sp>
      <p:pic>
        <p:nvPicPr>
          <p:cNvPr id="3" name="Image 2" descr="La ACTITUD en la Entrevista de Trabajo - Sandra Villapal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599722"/>
            <a:ext cx="3810000" cy="2806700"/>
          </a:xfrm>
          <a:prstGeom prst="rect">
            <a:avLst/>
          </a:prstGeom>
        </p:spPr>
      </p:pic>
      <p:pic>
        <p:nvPicPr>
          <p:cNvPr id="5" name="Image 4" descr="File:Vraagteken.gif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72" y="3987903"/>
            <a:ext cx="2619375" cy="3571875"/>
          </a:xfrm>
          <a:prstGeom prst="rect">
            <a:avLst/>
          </a:prstGeom>
        </p:spPr>
      </p:pic>
    </p:spTree>
    <p:extLst>
      <p:ext uri="{BB962C8B-B14F-4D97-AF65-F5344CB8AC3E}">
        <p14:creationId xmlns:p14="http://schemas.microsoft.com/office/powerpoint/2010/main" val="2856556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532" y="-280494"/>
            <a:ext cx="12412532" cy="7760881"/>
          </a:xfrm>
          <a:prstGeom prst="rect">
            <a:avLst/>
          </a:prstGeom>
        </p:spPr>
      </p:pic>
      <p:sp>
        <p:nvSpPr>
          <p:cNvPr id="2" name="Titre 1"/>
          <p:cNvSpPr>
            <a:spLocks noGrp="1"/>
          </p:cNvSpPr>
          <p:nvPr>
            <p:ph type="title"/>
          </p:nvPr>
        </p:nvSpPr>
        <p:spPr>
          <a:xfrm>
            <a:off x="4419599" y="2258292"/>
            <a:ext cx="12974781" cy="3486872"/>
          </a:xfrm>
        </p:spPr>
        <p:txBody>
          <a:bodyPr>
            <a:normAutofit/>
          </a:bodyPr>
          <a:lstStyle/>
          <a:p>
            <a:r>
              <a:rPr lang="fr-FR" sz="9600" b="1">
                <a:solidFill>
                  <a:srgbClr val="C00000"/>
                </a:solidFill>
                <a:latin typeface="Castellar" panose="020A0402060406010301" pitchFamily="18" charset="0"/>
              </a:rPr>
              <a:t>F</a:t>
            </a:r>
            <a:r>
              <a:rPr lang="fr-FR" sz="9600" b="1">
                <a:solidFill>
                  <a:schemeClr val="accent6"/>
                </a:solidFill>
                <a:latin typeface="Castellar" panose="020A0402060406010301" pitchFamily="18" charset="0"/>
              </a:rPr>
              <a:t>I</a:t>
            </a:r>
            <a:r>
              <a:rPr lang="fr-FR" sz="9600" b="1">
                <a:solidFill>
                  <a:schemeClr val="accent5">
                    <a:lumMod val="75000"/>
                  </a:schemeClr>
                </a:solidFill>
                <a:latin typeface="Castellar" panose="020A0402060406010301" pitchFamily="18" charset="0"/>
              </a:rPr>
              <a:t>N</a:t>
            </a:r>
            <a:r>
              <a:rPr lang="fr-FR" sz="9600" b="1">
                <a:solidFill>
                  <a:srgbClr val="C00000"/>
                </a:solidFill>
                <a:latin typeface="Castellar" panose="020A0402060406010301" pitchFamily="18" charset="0"/>
              </a:rPr>
              <a:t> </a:t>
            </a:r>
            <a:r>
              <a:rPr lang="fr-FR" sz="9600" b="1">
                <a:solidFill>
                  <a:srgbClr val="FFFF00"/>
                </a:solidFill>
                <a:latin typeface="Castellar" panose="020A0402060406010301" pitchFamily="18" charset="0"/>
              </a:rPr>
              <a:t>!</a:t>
            </a:r>
            <a:r>
              <a:rPr lang="fr-FR" sz="9600" b="1">
                <a:latin typeface="Algerian" panose="04020705040A02060702" pitchFamily="82" charset="0"/>
              </a:rPr>
              <a:t/>
            </a:r>
            <a:br>
              <a:rPr lang="fr-FR" sz="9600" b="1">
                <a:latin typeface="Algerian" panose="04020705040A02060702" pitchFamily="82" charset="0"/>
              </a:rPr>
            </a:br>
            <a:endParaRPr lang="fr-FR" sz="9600">
              <a:latin typeface="Algerian" panose="04020705040A02060702" pitchFamily="82" charset="0"/>
            </a:endParaRPr>
          </a:p>
        </p:txBody>
      </p:sp>
      <p:pic>
        <p:nvPicPr>
          <p:cNvPr id="5" name="Image 4" descr="Loop End GIF Giphy.com | thewaytoinnisf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94" y="-280493"/>
            <a:ext cx="13797120" cy="7760880"/>
          </a:xfrm>
          <a:prstGeom prst="rect">
            <a:avLst/>
          </a:prstGeom>
        </p:spPr>
      </p:pic>
      <p:pic>
        <p:nvPicPr>
          <p:cNvPr id="3" name="Image 2" descr="Bonhomme Allumette Stickman Marche · Images vectorielle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69" y="4262800"/>
            <a:ext cx="1819134" cy="2231306"/>
          </a:xfrm>
          <a:prstGeom prst="rect">
            <a:avLst/>
          </a:prstGeom>
        </p:spPr>
      </p:pic>
      <p:pic>
        <p:nvPicPr>
          <p:cNvPr id="7" name="Image 6" descr="Reinos ocultos [BBC][HDTV 720p][Español][2014][3/3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90235">
            <a:off x="10284454" y="4988884"/>
            <a:ext cx="2198559" cy="2198559"/>
          </a:xfrm>
          <a:prstGeom prst="rect">
            <a:avLst/>
          </a:prstGeom>
        </p:spPr>
      </p:pic>
    </p:spTree>
    <p:extLst>
      <p:ext uri="{BB962C8B-B14F-4D97-AF65-F5344CB8AC3E}">
        <p14:creationId xmlns:p14="http://schemas.microsoft.com/office/powerpoint/2010/main" val="39414369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4427 -0.02732 L 0.02279 0.01273 C 0.03672 0.02176 0.05768 0.02662 0.07969 0.02662 C 0.10469 0.02662 0.12474 0.02176 0.13867 0.01273 L 0.20573 -0.02732 " pathEditMode="relative" rAng="0" ptsTypes="AAAAA">
                                      <p:cBhvr>
                                        <p:cTn id="12" dur="2000" fill="hold"/>
                                        <p:tgtEl>
                                          <p:spTgt spid="3"/>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0266" y="-534568"/>
            <a:ext cx="12412532" cy="7760881"/>
          </a:xfrm>
          <a:prstGeom prst="rect">
            <a:avLst/>
          </a:prstGeom>
        </p:spPr>
      </p:pic>
      <p:sp>
        <p:nvSpPr>
          <p:cNvPr id="2" name="Titre 1"/>
          <p:cNvSpPr>
            <a:spLocks noGrp="1"/>
          </p:cNvSpPr>
          <p:nvPr>
            <p:ph type="title"/>
          </p:nvPr>
        </p:nvSpPr>
        <p:spPr>
          <a:xfrm>
            <a:off x="838200" y="178902"/>
            <a:ext cx="10515600" cy="1325563"/>
          </a:xfrm>
        </p:spPr>
        <p:txBody>
          <a:bodyPr>
            <a:normAutofit fontScale="90000"/>
          </a:bodyPr>
          <a:lstStyle/>
          <a:p>
            <a:pPr algn="ctr"/>
            <a:r>
              <a:rPr lang="fr-FR" sz="5400" b="1" u="sng" dirty="0">
                <a:latin typeface="Old English Text MT" panose="03040902040508030806" pitchFamily="66" charset="0"/>
              </a:rPr>
              <a:t>Définition</a:t>
            </a:r>
            <a:r>
              <a:rPr lang="fr-FR" i="0" u="none" strike="noStrike" dirty="0">
                <a:effectLst/>
                <a:latin typeface="Old English Text MT" panose="03040902040508030806" pitchFamily="66" charset="0"/>
              </a:rPr>
              <a:t/>
            </a:r>
            <a:br>
              <a:rPr lang="fr-FR" i="0" u="none" strike="noStrike" dirty="0">
                <a:effectLst/>
                <a:latin typeface="Old English Text MT" panose="03040902040508030806" pitchFamily="66" charset="0"/>
              </a:rPr>
            </a:br>
            <a:endParaRPr lang="fr-FR" dirty="0">
              <a:latin typeface="Old English Text MT" panose="03040902040508030806" pitchFamily="66" charset="0"/>
            </a:endParaRPr>
          </a:p>
        </p:txBody>
      </p:sp>
      <p:sp>
        <p:nvSpPr>
          <p:cNvPr id="3" name="Espace réservé du contenu 2"/>
          <p:cNvSpPr>
            <a:spLocks noGrp="1"/>
          </p:cNvSpPr>
          <p:nvPr>
            <p:ph idx="1"/>
          </p:nvPr>
        </p:nvSpPr>
        <p:spPr>
          <a:xfrm rot="21292268">
            <a:off x="470352" y="1616250"/>
            <a:ext cx="10674927" cy="5143211"/>
          </a:xfrm>
        </p:spPr>
        <p:txBody>
          <a:bodyPr>
            <a:normAutofit fontScale="77500" lnSpcReduction="20000"/>
          </a:bodyPr>
          <a:lstStyle/>
          <a:p>
            <a:r>
              <a:rPr lang="fr-FR" sz="3900">
                <a:solidFill>
                  <a:schemeClr val="accent2"/>
                </a:solidFill>
                <a:latin typeface="Kristen ITC" panose="03050502040202030202" pitchFamily="66" charset="0"/>
              </a:rPr>
              <a:t>L'ingénieur de recherche clinique et épidémiologique étudie les maladies. Il élabore, coordonne et analyse des enquêtes épidémiologiques et des essais cliniques. Ses recherches sont utiles pour mettre au point de nouveaux traitements.</a:t>
            </a:r>
            <a:endParaRPr lang="fr-FR" sz="3900" b="0" i="0" u="none" strike="noStrike">
              <a:solidFill>
                <a:schemeClr val="accent2"/>
              </a:solidFill>
              <a:effectLst/>
              <a:latin typeface="Kristen ITC" panose="03050502040202030202" pitchFamily="66" charset="0"/>
            </a:endParaRPr>
          </a:p>
          <a:p>
            <a:endParaRPr lang="fr-FR" sz="3900">
              <a:solidFill>
                <a:schemeClr val="accent5">
                  <a:lumMod val="75000"/>
                </a:schemeClr>
              </a:solidFill>
              <a:latin typeface="Kristen ITC" panose="03050502040202030202" pitchFamily="66" charset="0"/>
            </a:endParaRPr>
          </a:p>
          <a:p>
            <a:r>
              <a:rPr lang="fr-FR" sz="3200">
                <a:solidFill>
                  <a:schemeClr val="accent5">
                    <a:lumMod val="75000"/>
                  </a:schemeClr>
                </a:solidFill>
                <a:latin typeface="Kristen ITC" panose="03050502040202030202" pitchFamily="66" charset="0"/>
              </a:rPr>
              <a:t>Épidémiologie :Science qui étudie, au sein de populations (humaines, animales, voire végétales), la fréquence et la répartition des problèmes de santé dans le temps et dans l'espace, ainsi que le rôle des facteurs qui les déterminent. </a:t>
            </a:r>
            <a:endParaRPr lang="fr-FR" sz="3200" b="0" i="0" u="none" strike="noStrike">
              <a:solidFill>
                <a:schemeClr val="accent5">
                  <a:lumMod val="75000"/>
                </a:schemeClr>
              </a:solidFill>
              <a:effectLst/>
              <a:latin typeface="Kristen ITC" panose="03050502040202030202" pitchFamily="66" charset="0"/>
            </a:endParaRPr>
          </a:p>
          <a:p>
            <a:pPr marL="0" indent="0">
              <a:buNone/>
            </a:pPr>
            <a:r>
              <a:rPr lang="fr-FR" b="0" i="0" u="none" strike="noStrike">
                <a:effectLst/>
                <a:latin typeface="Kristen ITC" panose="03050502040202030202" pitchFamily="66" charset="0"/>
              </a:rPr>
              <a:t/>
            </a:r>
            <a:br>
              <a:rPr lang="fr-FR" b="0" i="0" u="none" strike="noStrike">
                <a:effectLst/>
                <a:latin typeface="Kristen ITC" panose="03050502040202030202" pitchFamily="66" charset="0"/>
              </a:rPr>
            </a:br>
            <a:endParaRPr lang="fr-FR" b="0" i="0" u="none" strike="noStrike">
              <a:effectLst/>
              <a:latin typeface="Kristen ITC" panose="03050502040202030202" pitchFamily="66" charset="0"/>
            </a:endParaRPr>
          </a:p>
          <a:p>
            <a:pPr marL="0" indent="0">
              <a:buNone/>
            </a:pPr>
            <a:r>
              <a:rPr lang="fr-FR" b="0" i="0" u="none" strike="noStrike">
                <a:effectLst/>
              </a:rPr>
              <a:t/>
            </a:r>
            <a:br>
              <a:rPr lang="fr-FR" b="0" i="0" u="none" strike="noStrike">
                <a:effectLst/>
              </a:rPr>
            </a:br>
            <a:endParaRPr lang="fr-FR" b="0" i="0" u="none" strike="noStrike">
              <a:effectLst/>
            </a:endParaRPr>
          </a:p>
          <a:p>
            <a:endParaRPr lang="fr-FR"/>
          </a:p>
        </p:txBody>
      </p:sp>
      <p:pic>
        <p:nvPicPr>
          <p:cNvPr id="6" name="Image 5"/>
          <p:cNvPicPr>
            <a:picLocks noChangeAspect="1"/>
          </p:cNvPicPr>
          <p:nvPr/>
        </p:nvPicPr>
        <p:blipFill>
          <a:blip r:embed="rId3"/>
          <a:stretch>
            <a:fillRect/>
          </a:stretch>
        </p:blipFill>
        <p:spPr>
          <a:xfrm>
            <a:off x="8734425" y="5114925"/>
            <a:ext cx="2619375" cy="1743075"/>
          </a:xfrm>
          <a:prstGeom prst="rect">
            <a:avLst/>
          </a:prstGeom>
        </p:spPr>
      </p:pic>
    </p:spTree>
    <p:extLst>
      <p:ext uri="{BB962C8B-B14F-4D97-AF65-F5344CB8AC3E}">
        <p14:creationId xmlns:p14="http://schemas.microsoft.com/office/powerpoint/2010/main" val="1795311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0266" y="-451441"/>
            <a:ext cx="12412532" cy="7760881"/>
          </a:xfrm>
          <a:prstGeom prst="rect">
            <a:avLst/>
          </a:prstGeom>
        </p:spPr>
      </p:pic>
      <p:sp>
        <p:nvSpPr>
          <p:cNvPr id="2" name="Titre 1"/>
          <p:cNvSpPr>
            <a:spLocks noGrp="1"/>
          </p:cNvSpPr>
          <p:nvPr>
            <p:ph type="title"/>
          </p:nvPr>
        </p:nvSpPr>
        <p:spPr>
          <a:xfrm>
            <a:off x="2542308" y="268143"/>
            <a:ext cx="10515600" cy="1325563"/>
          </a:xfrm>
        </p:spPr>
        <p:txBody>
          <a:bodyPr/>
          <a:lstStyle/>
          <a:p>
            <a:r>
              <a:rPr lang="fr-FR" b="1" u="sng" dirty="0">
                <a:latin typeface="Castellar"/>
              </a:rPr>
              <a:t>Taches que j'exécute</a:t>
            </a:r>
            <a:r>
              <a:rPr lang="fr-FR" b="1" i="0" u="sng" strike="noStrike" dirty="0">
                <a:latin typeface="Castellar"/>
              </a:rPr>
              <a:t/>
            </a:r>
            <a:br>
              <a:rPr lang="fr-FR" b="1" i="0" u="sng" strike="noStrike" dirty="0">
                <a:latin typeface="Castellar"/>
              </a:rPr>
            </a:br>
            <a:endParaRPr lang="fr-FR" dirty="0"/>
          </a:p>
        </p:txBody>
      </p:sp>
      <p:sp>
        <p:nvSpPr>
          <p:cNvPr id="3" name="Espace réservé du contenu 2"/>
          <p:cNvSpPr>
            <a:spLocks noGrp="1"/>
          </p:cNvSpPr>
          <p:nvPr>
            <p:ph idx="1"/>
          </p:nvPr>
        </p:nvSpPr>
        <p:spPr>
          <a:xfrm rot="522952">
            <a:off x="632354" y="1589963"/>
            <a:ext cx="10927293" cy="4780432"/>
          </a:xfrm>
        </p:spPr>
        <p:txBody>
          <a:bodyPr>
            <a:normAutofit fontScale="55000" lnSpcReduction="20000"/>
          </a:bodyPr>
          <a:lstStyle/>
          <a:p>
            <a:r>
              <a:rPr lang="fr-FR" sz="3800" dirty="0">
                <a:solidFill>
                  <a:srgbClr val="FF0000"/>
                </a:solidFill>
                <a:latin typeface="Century Schoolbook" panose="02040604050505020304" pitchFamily="18" charset="0"/>
              </a:rPr>
              <a:t>Il répond à différentes questions : doit-on suivre un nombre restreint ou étendu de patients ? Faut-il procéder à des analyses de sang ? Quelle méthode statistique utiliser ?... </a:t>
            </a:r>
            <a:endParaRPr lang="fr-FR" sz="3800" b="0" i="0" u="none" strike="noStrike" dirty="0">
              <a:solidFill>
                <a:srgbClr val="FF0000"/>
              </a:solidFill>
              <a:effectLst/>
              <a:latin typeface="Century Schoolbook" panose="02040604050505020304" pitchFamily="18" charset="0"/>
            </a:endParaRPr>
          </a:p>
          <a:p>
            <a:r>
              <a:rPr lang="fr-FR" sz="3800" dirty="0">
                <a:latin typeface="Comic Sans MS" panose="030F0702030302020204" pitchFamily="66" charset="0"/>
              </a:rPr>
              <a:t>Il dirige des essais thérapeutiques pour évaluer l'efficacité d'un nouveau médicament. En épidémiologique, son objectif est la prévision. Il établit des lois et des prévisions afin de pointer les facteurs de risques susceptibles d’aggraver la propagation de maladies. Il étudie la fréquence des maladies, leur répartition dans la société, etc. Ses travaux servent </a:t>
            </a:r>
            <a:r>
              <a:rPr lang="fr-FR" sz="3800" dirty="0" smtClean="0">
                <a:latin typeface="Comic Sans MS" panose="030F0702030302020204" pitchFamily="66" charset="0"/>
              </a:rPr>
              <a:t>à </a:t>
            </a:r>
            <a:r>
              <a:rPr lang="fr-FR" sz="3800" dirty="0">
                <a:latin typeface="Comic Sans MS" panose="030F0702030302020204" pitchFamily="66" charset="0"/>
              </a:rPr>
              <a:t>faire de la prévention. L’informatique et internet sont des outils essentiels pour la collecte et la publication : cahier d’observations électroniques, programmes de validation en ligne, communications… Ses analyses statistiques sont aussi précieuses lors des essais cliniques, pour décider de l'efficacité d'un médicament. L'ingénieur est un statisticien ayant des connaissances dans le domaine de la santé, il maîtrise les logiciels de bases de données. Il travaille soit dans la recherche publique (Inserm, Inra, Institut Pasteur, ANSM, etc.), soit dans l'industrie pharmaceutique.</a:t>
            </a:r>
            <a:endParaRPr lang="fr-FR" sz="3800" b="0" i="0" u="none" strike="noStrike" dirty="0">
              <a:effectLst/>
              <a:latin typeface="Comic Sans MS" panose="030F0702030302020204" pitchFamily="66" charset="0"/>
            </a:endParaRPr>
          </a:p>
          <a:p>
            <a:pPr marL="0" indent="0">
              <a:buNone/>
            </a:pPr>
            <a:r>
              <a:rPr lang="fr-FR" dirty="0"/>
              <a:t/>
            </a:r>
            <a:br>
              <a:rPr lang="fr-FR" dirty="0"/>
            </a:br>
            <a:r>
              <a:rPr lang="fr-FR" dirty="0"/>
              <a:t/>
            </a:r>
            <a:br>
              <a:rPr lang="fr-FR" dirty="0"/>
            </a:br>
            <a:endParaRPr lang="fr-FR" dirty="0"/>
          </a:p>
          <a:p>
            <a:endParaRPr lang="fr-FR" dirty="0"/>
          </a:p>
        </p:txBody>
      </p:sp>
      <p:pic>
        <p:nvPicPr>
          <p:cNvPr id="5" name="Image 4"/>
          <p:cNvPicPr>
            <a:picLocks noChangeAspect="1"/>
          </p:cNvPicPr>
          <p:nvPr/>
        </p:nvPicPr>
        <p:blipFill>
          <a:blip r:embed="rId3"/>
          <a:stretch>
            <a:fillRect/>
          </a:stretch>
        </p:blipFill>
        <p:spPr>
          <a:xfrm>
            <a:off x="-110266" y="5015090"/>
            <a:ext cx="3072925" cy="2155634"/>
          </a:xfrm>
          <a:prstGeom prst="rect">
            <a:avLst/>
          </a:prstGeom>
        </p:spPr>
      </p:pic>
    </p:spTree>
    <p:extLst>
      <p:ext uri="{BB962C8B-B14F-4D97-AF65-F5344CB8AC3E}">
        <p14:creationId xmlns:p14="http://schemas.microsoft.com/office/powerpoint/2010/main" val="2907883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0266" y="-451441"/>
            <a:ext cx="12412532" cy="7760881"/>
          </a:xfrm>
          <a:prstGeom prst="rect">
            <a:avLst/>
          </a:prstGeom>
        </p:spPr>
      </p:pic>
      <p:sp>
        <p:nvSpPr>
          <p:cNvPr id="2" name="Titre 1"/>
          <p:cNvSpPr>
            <a:spLocks noGrp="1"/>
          </p:cNvSpPr>
          <p:nvPr>
            <p:ph type="title"/>
          </p:nvPr>
        </p:nvSpPr>
        <p:spPr>
          <a:xfrm>
            <a:off x="1087581" y="2236"/>
            <a:ext cx="10515600" cy="1325563"/>
          </a:xfrm>
        </p:spPr>
        <p:txBody>
          <a:bodyPr/>
          <a:lstStyle/>
          <a:p>
            <a:r>
              <a:rPr lang="fr-FR" b="1" u="sng" dirty="0">
                <a:latin typeface="Algerian" panose="04020705040A02060702" pitchFamily="82" charset="0"/>
              </a:rPr>
              <a:t>Les qualités nécessaires</a:t>
            </a:r>
            <a:r>
              <a:rPr lang="fr-FR" i="0" u="none" strike="noStrike" dirty="0">
                <a:effectLst/>
                <a:latin typeface="Algerian" panose="04020705040A02060702" pitchFamily="82" charset="0"/>
              </a:rPr>
              <a:t/>
            </a:r>
            <a:br>
              <a:rPr lang="fr-FR" i="0" u="none" strike="noStrike" dirty="0">
                <a:effectLst/>
                <a:latin typeface="Algerian" panose="04020705040A02060702" pitchFamily="82" charset="0"/>
              </a:rPr>
            </a:br>
            <a:endParaRPr lang="fr-FR" dirty="0">
              <a:latin typeface="Algerian" panose="04020705040A02060702" pitchFamily="82" charset="0"/>
            </a:endParaRPr>
          </a:p>
        </p:txBody>
      </p:sp>
      <p:sp>
        <p:nvSpPr>
          <p:cNvPr id="3" name="Espace réservé du contenu 2"/>
          <p:cNvSpPr>
            <a:spLocks noGrp="1"/>
          </p:cNvSpPr>
          <p:nvPr>
            <p:ph idx="1"/>
          </p:nvPr>
        </p:nvSpPr>
        <p:spPr>
          <a:xfrm>
            <a:off x="0" y="665018"/>
            <a:ext cx="10661073" cy="4593286"/>
          </a:xfrm>
        </p:spPr>
        <p:txBody>
          <a:bodyPr>
            <a:noAutofit/>
          </a:bodyPr>
          <a:lstStyle/>
          <a:p>
            <a:r>
              <a:rPr lang="fr-FR" sz="2000">
                <a:solidFill>
                  <a:schemeClr val="accent4">
                    <a:lumMod val="40000"/>
                    <a:lumOff val="60000"/>
                  </a:schemeClr>
                </a:solidFill>
                <a:latin typeface="Lucida Calligraphy" panose="03010101010101010101" pitchFamily="66" charset="0"/>
              </a:rPr>
              <a:t>L’ingénieur en recherche clinique et épidémiologie doit être capable de :</a:t>
            </a:r>
            <a:br>
              <a:rPr lang="fr-FR" sz="2000">
                <a:solidFill>
                  <a:schemeClr val="accent4">
                    <a:lumMod val="40000"/>
                    <a:lumOff val="60000"/>
                  </a:schemeClr>
                </a:solidFill>
                <a:latin typeface="Lucida Calligraphy" panose="03010101010101010101" pitchFamily="66" charset="0"/>
              </a:rPr>
            </a:br>
            <a:r>
              <a:rPr lang="fr-FR" sz="2000">
                <a:solidFill>
                  <a:schemeClr val="accent4">
                    <a:lumMod val="40000"/>
                    <a:lumOff val="60000"/>
                  </a:schemeClr>
                </a:solidFill>
                <a:latin typeface="Lucida Calligraphy" panose="03010101010101010101" pitchFamily="66" charset="0"/>
              </a:rPr>
              <a:t>- Maîtriser la méthodologie des essais cliniques et des enquêtes épidémiologiques.</a:t>
            </a:r>
            <a:br>
              <a:rPr lang="fr-FR" sz="2000">
                <a:solidFill>
                  <a:schemeClr val="accent4">
                    <a:lumMod val="40000"/>
                    <a:lumOff val="60000"/>
                  </a:schemeClr>
                </a:solidFill>
                <a:latin typeface="Lucida Calligraphy" panose="03010101010101010101" pitchFamily="66" charset="0"/>
              </a:rPr>
            </a:br>
            <a:r>
              <a:rPr lang="fr-FR" sz="2000">
                <a:solidFill>
                  <a:schemeClr val="accent4">
                    <a:lumMod val="40000"/>
                    <a:lumOff val="60000"/>
                  </a:schemeClr>
                </a:solidFill>
                <a:latin typeface="Lucida Calligraphy" panose="03010101010101010101" pitchFamily="66" charset="0"/>
              </a:rPr>
              <a:t>- Pratiquer les techniques de son domaine</a:t>
            </a:r>
            <a:endParaRPr lang="fr-FR" sz="2000" b="0" i="0" u="none" strike="noStrike">
              <a:solidFill>
                <a:schemeClr val="accent4">
                  <a:lumMod val="40000"/>
                  <a:lumOff val="60000"/>
                </a:schemeClr>
              </a:solidFill>
              <a:effectLst/>
              <a:latin typeface="Lucida Calligraphy" panose="03010101010101010101" pitchFamily="66" charset="0"/>
            </a:endParaRPr>
          </a:p>
          <a:p>
            <a:r>
              <a:rPr lang="fr-FR" sz="2000">
                <a:solidFill>
                  <a:schemeClr val="accent2">
                    <a:lumMod val="40000"/>
                    <a:lumOff val="60000"/>
                  </a:schemeClr>
                </a:solidFill>
                <a:latin typeface="Lucida Calligraphy" panose="03010101010101010101" pitchFamily="66" charset="0"/>
              </a:rPr>
              <a:t>- Connaître les principes de la méthode expérimentale et la notion de facteurs confondants sous ses différents aspects</a:t>
            </a:r>
            <a:endParaRPr lang="fr-FR" sz="2000" b="0" i="0" u="none" strike="noStrike">
              <a:solidFill>
                <a:schemeClr val="accent2">
                  <a:lumMod val="40000"/>
                  <a:lumOff val="60000"/>
                </a:schemeClr>
              </a:solidFill>
              <a:effectLst/>
              <a:latin typeface="Lucida Calligraphy" panose="03010101010101010101" pitchFamily="66" charset="0"/>
            </a:endParaRPr>
          </a:p>
          <a:p>
            <a:r>
              <a:rPr lang="fr-FR" sz="2000">
                <a:solidFill>
                  <a:schemeClr val="accent2">
                    <a:lumMod val="60000"/>
                    <a:lumOff val="40000"/>
                  </a:schemeClr>
                </a:solidFill>
                <a:latin typeface="Lucida Calligraphy" panose="03010101010101010101" pitchFamily="66" charset="0"/>
              </a:rPr>
              <a:t>- Connaître les principes et savoir mettre en œuvre les techniques de recueil des données et d'assurance de qualité</a:t>
            </a:r>
            <a:endParaRPr lang="fr-FR" sz="2000" b="0" i="0" u="none" strike="noStrike">
              <a:solidFill>
                <a:schemeClr val="accent2">
                  <a:lumMod val="60000"/>
                  <a:lumOff val="40000"/>
                </a:schemeClr>
              </a:solidFill>
              <a:effectLst/>
              <a:latin typeface="Lucida Calligraphy" panose="03010101010101010101" pitchFamily="66" charset="0"/>
            </a:endParaRPr>
          </a:p>
          <a:p>
            <a:r>
              <a:rPr lang="fr-FR" sz="2000">
                <a:solidFill>
                  <a:schemeClr val="accent2">
                    <a:lumMod val="75000"/>
                  </a:schemeClr>
                </a:solidFill>
                <a:latin typeface="Lucida Calligraphy" panose="03010101010101010101" pitchFamily="66" charset="0"/>
              </a:rPr>
              <a:t>- Connaître d'une manière approfondie les principes de l'approche statistique et maîtriser les principaux outils utilisés dans l'analyse des données épidémiologiques, pharmacologiques et des essais cliniques pour conduire une analyse statistique</a:t>
            </a:r>
            <a:endParaRPr lang="fr-FR" sz="2000" b="0" i="0" u="none" strike="noStrike">
              <a:solidFill>
                <a:schemeClr val="accent2">
                  <a:lumMod val="75000"/>
                </a:schemeClr>
              </a:solidFill>
              <a:effectLst/>
              <a:latin typeface="Lucida Calligraphy" panose="03010101010101010101" pitchFamily="66" charset="0"/>
            </a:endParaRPr>
          </a:p>
          <a:p>
            <a:r>
              <a:rPr lang="fr-FR" sz="2000">
                <a:solidFill>
                  <a:schemeClr val="accent2">
                    <a:lumMod val="50000"/>
                  </a:schemeClr>
                </a:solidFill>
                <a:latin typeface="Lucida Calligraphy" panose="03010101010101010101" pitchFamily="66" charset="0"/>
              </a:rPr>
              <a:t>- Connaître les principes de la validation des événements critiques</a:t>
            </a:r>
            <a:br>
              <a:rPr lang="fr-FR" sz="2000">
                <a:solidFill>
                  <a:schemeClr val="accent2">
                    <a:lumMod val="50000"/>
                  </a:schemeClr>
                </a:solidFill>
                <a:latin typeface="Lucida Calligraphy" panose="03010101010101010101" pitchFamily="66" charset="0"/>
              </a:rPr>
            </a:br>
            <a:r>
              <a:rPr lang="fr-FR" sz="2000">
                <a:solidFill>
                  <a:schemeClr val="accent2">
                    <a:lumMod val="50000"/>
                  </a:schemeClr>
                </a:solidFill>
                <a:latin typeface="Lucida Calligraphy" panose="03010101010101010101" pitchFamily="66" charset="0"/>
              </a:rPr>
              <a:t>- Savoir élaborer un protocole de recherche en épidémiologie et en recherche clinique à partir d'une problématique</a:t>
            </a:r>
            <a:br>
              <a:rPr lang="fr-FR" sz="2000">
                <a:solidFill>
                  <a:schemeClr val="accent2">
                    <a:lumMod val="50000"/>
                  </a:schemeClr>
                </a:solidFill>
                <a:latin typeface="Lucida Calligraphy" panose="03010101010101010101" pitchFamily="66" charset="0"/>
              </a:rPr>
            </a:br>
            <a:r>
              <a:rPr lang="fr-FR" sz="2000">
                <a:solidFill>
                  <a:schemeClr val="accent2">
                    <a:lumMod val="50000"/>
                  </a:schemeClr>
                </a:solidFill>
                <a:latin typeface="Lucida Calligraphy" panose="03010101010101010101" pitchFamily="66" charset="0"/>
              </a:rPr>
              <a:t>- Savoir communiquer, transmettre ses connaissances, exposer ses résultats</a:t>
            </a:r>
            <a:br>
              <a:rPr lang="fr-FR" sz="2000">
                <a:solidFill>
                  <a:schemeClr val="accent2">
                    <a:lumMod val="50000"/>
                  </a:schemeClr>
                </a:solidFill>
                <a:latin typeface="Lucida Calligraphy" panose="03010101010101010101" pitchFamily="66" charset="0"/>
              </a:rPr>
            </a:br>
            <a:r>
              <a:rPr lang="fr-FR" sz="2000">
                <a:solidFill>
                  <a:schemeClr val="accent2">
                    <a:lumMod val="50000"/>
                  </a:schemeClr>
                </a:solidFill>
                <a:latin typeface="Lucida Calligraphy" panose="03010101010101010101" pitchFamily="66" charset="0"/>
              </a:rPr>
              <a:t>- Maîtriser l'anglais scientifique et médical</a:t>
            </a:r>
            <a:br>
              <a:rPr lang="fr-FR" sz="2000">
                <a:solidFill>
                  <a:schemeClr val="accent2">
                    <a:lumMod val="50000"/>
                  </a:schemeClr>
                </a:solidFill>
                <a:latin typeface="Lucida Calligraphy" panose="03010101010101010101" pitchFamily="66" charset="0"/>
              </a:rPr>
            </a:br>
            <a:r>
              <a:rPr lang="fr-FR" sz="2000">
                <a:solidFill>
                  <a:schemeClr val="accent2">
                    <a:lumMod val="50000"/>
                  </a:schemeClr>
                </a:solidFill>
                <a:latin typeface="Lucida Calligraphy" panose="03010101010101010101" pitchFamily="66" charset="0"/>
              </a:rPr>
              <a:t>- Maîtriser les techniques de suivi de projet.</a:t>
            </a:r>
            <a:endParaRPr lang="fr-FR" sz="2000" b="0" i="0" u="none" strike="noStrike">
              <a:solidFill>
                <a:schemeClr val="accent2">
                  <a:lumMod val="50000"/>
                </a:schemeClr>
              </a:solidFill>
              <a:effectLst/>
              <a:latin typeface="Lucida Calligraphy" panose="03010101010101010101" pitchFamily="66" charset="0"/>
            </a:endParaRPr>
          </a:p>
          <a:p>
            <a:r>
              <a:rPr lang="fr-FR" sz="2000">
                <a:solidFill>
                  <a:schemeClr val="tx1">
                    <a:lumMod val="95000"/>
                    <a:lumOff val="5000"/>
                  </a:schemeClr>
                </a:solidFill>
                <a:latin typeface="Lucida Calligraphy" panose="03010101010101010101" pitchFamily="66" charset="0"/>
              </a:rPr>
              <a:t>Pharmacologiques : branche des sciences médicales qui étudie les propriétés chimiques des médicaments et leur classification.</a:t>
            </a:r>
            <a:endParaRPr lang="fr-FR" sz="2000" b="0" i="0" u="none" strike="noStrike">
              <a:solidFill>
                <a:schemeClr val="tx1">
                  <a:lumMod val="95000"/>
                  <a:lumOff val="5000"/>
                </a:schemeClr>
              </a:solidFill>
              <a:effectLst/>
              <a:latin typeface="Lucida Calligraphy" panose="03010101010101010101" pitchFamily="66" charset="0"/>
            </a:endParaRPr>
          </a:p>
          <a:p>
            <a:pPr marL="0" indent="0">
              <a:buNone/>
            </a:pPr>
            <a:r>
              <a:rPr lang="fr-FR" sz="2000" b="0" i="0" u="none" strike="noStrike">
                <a:solidFill>
                  <a:schemeClr val="tx1">
                    <a:lumMod val="95000"/>
                    <a:lumOff val="5000"/>
                  </a:schemeClr>
                </a:solidFill>
                <a:effectLst/>
              </a:rPr>
              <a:t/>
            </a:r>
            <a:br>
              <a:rPr lang="fr-FR" sz="2000" b="0" i="0" u="none" strike="noStrike">
                <a:solidFill>
                  <a:schemeClr val="tx1">
                    <a:lumMod val="95000"/>
                    <a:lumOff val="5000"/>
                  </a:schemeClr>
                </a:solidFill>
                <a:effectLst/>
              </a:rPr>
            </a:br>
            <a:endParaRPr lang="fr-FR" sz="2000" b="0" i="0" u="none" strike="noStrike">
              <a:solidFill>
                <a:schemeClr val="tx1">
                  <a:lumMod val="95000"/>
                  <a:lumOff val="5000"/>
                </a:schemeClr>
              </a:solidFill>
              <a:effectLst/>
            </a:endParaRPr>
          </a:p>
          <a:p>
            <a:endParaRPr lang="fr-FR" sz="2000"/>
          </a:p>
        </p:txBody>
      </p:sp>
    </p:spTree>
    <p:extLst>
      <p:ext uri="{BB962C8B-B14F-4D97-AF65-F5344CB8AC3E}">
        <p14:creationId xmlns:p14="http://schemas.microsoft.com/office/powerpoint/2010/main" val="33052419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0266" y="-451441"/>
            <a:ext cx="12412532" cy="7760881"/>
          </a:xfrm>
          <a:prstGeom prst="rect">
            <a:avLst/>
          </a:prstGeom>
        </p:spPr>
      </p:pic>
      <p:sp>
        <p:nvSpPr>
          <p:cNvPr id="2" name="Titre 1"/>
          <p:cNvSpPr>
            <a:spLocks noGrp="1"/>
          </p:cNvSpPr>
          <p:nvPr>
            <p:ph type="title"/>
          </p:nvPr>
        </p:nvSpPr>
        <p:spPr>
          <a:xfrm>
            <a:off x="3262745" y="254288"/>
            <a:ext cx="10515600" cy="1325563"/>
          </a:xfrm>
        </p:spPr>
        <p:txBody>
          <a:bodyPr>
            <a:normAutofit fontScale="90000"/>
          </a:bodyPr>
          <a:lstStyle/>
          <a:p>
            <a:r>
              <a:rPr lang="fr-FR" sz="6600" b="1" u="sng" dirty="0">
                <a:latin typeface="Britannic Bold" panose="020B0903060703020204" pitchFamily="34" charset="0"/>
              </a:rPr>
              <a:t>formation</a:t>
            </a:r>
            <a:r>
              <a:rPr lang="fr-FR" i="0" u="none" strike="noStrike" dirty="0">
                <a:effectLst/>
              </a:rPr>
              <a:t/>
            </a:r>
            <a:br>
              <a:rPr lang="fr-FR" i="0" u="none" strike="noStrike" dirty="0">
                <a:effectLst/>
              </a:rPr>
            </a:br>
            <a:endParaRPr lang="fr-FR" dirty="0"/>
          </a:p>
        </p:txBody>
      </p:sp>
      <p:sp>
        <p:nvSpPr>
          <p:cNvPr id="3" name="Espace réservé du contenu 2"/>
          <p:cNvSpPr>
            <a:spLocks noGrp="1"/>
          </p:cNvSpPr>
          <p:nvPr>
            <p:ph idx="1"/>
          </p:nvPr>
        </p:nvSpPr>
        <p:spPr>
          <a:xfrm>
            <a:off x="671946" y="1811770"/>
            <a:ext cx="10515600" cy="4838412"/>
          </a:xfrm>
        </p:spPr>
        <p:txBody>
          <a:bodyPr>
            <a:noAutofit/>
          </a:bodyPr>
          <a:lstStyle/>
          <a:p>
            <a:r>
              <a:rPr lang="fr-FR" sz="4800" b="1" dirty="0">
                <a:solidFill>
                  <a:srgbClr val="7030A0"/>
                </a:solidFill>
              </a:rPr>
              <a:t>Écoles d’ingénieurs</a:t>
            </a:r>
            <a:endParaRPr lang="fr-FR" sz="4800" b="0" i="0" u="none" strike="noStrike" dirty="0">
              <a:solidFill>
                <a:srgbClr val="7030A0"/>
              </a:solidFill>
              <a:effectLst/>
            </a:endParaRPr>
          </a:p>
          <a:p>
            <a:r>
              <a:rPr lang="fr-FR" sz="4800" dirty="0">
                <a:solidFill>
                  <a:srgbClr val="7030A0"/>
                </a:solidFill>
              </a:rPr>
              <a:t>Les écoles d’ingénieurs spécialisées recrutent sur concours après 2 ans de classe prépa BCPST (biologie, chimie, physique et sciences de la Terre), ou avec un niveau bac + 2 (BTS, DUT, L2, </a:t>
            </a:r>
            <a:r>
              <a:rPr lang="fr-FR" sz="4800" dirty="0" smtClean="0">
                <a:solidFill>
                  <a:srgbClr val="7030A0"/>
                </a:solidFill>
              </a:rPr>
              <a:t>DEUST).</a:t>
            </a:r>
            <a:endParaRPr lang="fr-FR" sz="4800" dirty="0">
              <a:solidFill>
                <a:srgbClr val="7030A0"/>
              </a:solidFill>
              <a:effectLst/>
            </a:endParaRPr>
          </a:p>
          <a:p>
            <a:endParaRPr lang="fr-FR" sz="4800" dirty="0">
              <a:solidFill>
                <a:srgbClr val="7030A0"/>
              </a:solidFill>
            </a:endParaRPr>
          </a:p>
        </p:txBody>
      </p:sp>
      <p:pic>
        <p:nvPicPr>
          <p:cNvPr id="5" name="Image 4"/>
          <p:cNvPicPr>
            <a:picLocks noChangeAspect="1"/>
          </p:cNvPicPr>
          <p:nvPr/>
        </p:nvPicPr>
        <p:blipFill>
          <a:blip r:embed="rId3"/>
          <a:stretch>
            <a:fillRect/>
          </a:stretch>
        </p:blipFill>
        <p:spPr>
          <a:xfrm>
            <a:off x="7837407" y="-451441"/>
            <a:ext cx="4452652" cy="2613843"/>
          </a:xfrm>
          <a:prstGeom prst="rect">
            <a:avLst/>
          </a:prstGeom>
        </p:spPr>
      </p:pic>
    </p:spTree>
    <p:extLst>
      <p:ext uri="{BB962C8B-B14F-4D97-AF65-F5344CB8AC3E}">
        <p14:creationId xmlns:p14="http://schemas.microsoft.com/office/powerpoint/2010/main" val="11314925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0266" y="-451441"/>
            <a:ext cx="12412532" cy="7760881"/>
          </a:xfrm>
          <a:prstGeom prst="rect">
            <a:avLst/>
          </a:prstGeom>
        </p:spPr>
      </p:pic>
      <p:sp>
        <p:nvSpPr>
          <p:cNvPr id="2" name="Titre 1"/>
          <p:cNvSpPr>
            <a:spLocks noGrp="1"/>
          </p:cNvSpPr>
          <p:nvPr>
            <p:ph type="title"/>
          </p:nvPr>
        </p:nvSpPr>
        <p:spPr>
          <a:xfrm>
            <a:off x="2459182" y="365125"/>
            <a:ext cx="10515600" cy="1325563"/>
          </a:xfrm>
        </p:spPr>
        <p:txBody>
          <a:bodyPr>
            <a:normAutofit fontScale="90000"/>
          </a:bodyPr>
          <a:lstStyle/>
          <a:p>
            <a:r>
              <a:rPr lang="fr-FR" sz="6600" b="1" u="sng" dirty="0">
                <a:latin typeface="Castellar" panose="020A0402060406010301" pitchFamily="18" charset="0"/>
              </a:rPr>
              <a:t>les diplômes</a:t>
            </a:r>
            <a:r>
              <a:rPr lang="fr-FR" b="1" dirty="0"/>
              <a:t/>
            </a:r>
            <a:br>
              <a:rPr lang="fr-FR" b="1" dirty="0"/>
            </a:br>
            <a:endParaRPr lang="fr-FR" dirty="0"/>
          </a:p>
        </p:txBody>
      </p:sp>
      <p:sp>
        <p:nvSpPr>
          <p:cNvPr id="3" name="Espace réservé du contenu 2"/>
          <p:cNvSpPr>
            <a:spLocks noGrp="1"/>
          </p:cNvSpPr>
          <p:nvPr>
            <p:ph idx="1"/>
          </p:nvPr>
        </p:nvSpPr>
        <p:spPr>
          <a:xfrm>
            <a:off x="332508" y="1690688"/>
            <a:ext cx="10370127" cy="4486275"/>
          </a:xfrm>
        </p:spPr>
        <p:txBody>
          <a:bodyPr>
            <a:noAutofit/>
          </a:bodyPr>
          <a:lstStyle/>
          <a:p>
            <a:r>
              <a:rPr lang="fr-FR" sz="3600" u="sng" dirty="0">
                <a:solidFill>
                  <a:srgbClr val="002060"/>
                </a:solidFill>
                <a:latin typeface="Gentium Book Basic" panose="02000503060000020004" pitchFamily="2" charset="0"/>
              </a:rPr>
              <a:t>Après le bac</a:t>
            </a:r>
            <a:endParaRPr lang="fr-FR" sz="3600" dirty="0">
              <a:solidFill>
                <a:srgbClr val="002060"/>
              </a:solidFill>
              <a:latin typeface="Gentium Book Basic" panose="02000503060000020004" pitchFamily="2" charset="0"/>
            </a:endParaRPr>
          </a:p>
          <a:p>
            <a:r>
              <a:rPr lang="fr-FR" sz="3600" dirty="0">
                <a:solidFill>
                  <a:schemeClr val="tx2">
                    <a:lumMod val="50000"/>
                  </a:schemeClr>
                </a:solidFill>
                <a:latin typeface="Gentium Book Basic" panose="02000503060000020004" pitchFamily="2" charset="0"/>
              </a:rPr>
              <a:t>De bac +5 (diplôme d'ingénieur </a:t>
            </a:r>
            <a:r>
              <a:rPr lang="fr-FR" sz="3600" dirty="0" smtClean="0">
                <a:solidFill>
                  <a:schemeClr val="tx2">
                    <a:lumMod val="50000"/>
                  </a:schemeClr>
                </a:solidFill>
                <a:latin typeface="Gentium Book Basic" panose="02000503060000020004" pitchFamily="2" charset="0"/>
              </a:rPr>
              <a:t>spécialisé </a:t>
            </a:r>
            <a:r>
              <a:rPr lang="fr-FR" sz="3600" dirty="0">
                <a:solidFill>
                  <a:schemeClr val="tx2">
                    <a:lumMod val="50000"/>
                  </a:schemeClr>
                </a:solidFill>
                <a:latin typeface="Gentium Book Basic" panose="02000503060000020004" pitchFamily="2" charset="0"/>
              </a:rPr>
              <a:t>en biologie, master en épidémiologie, en recherche clinique, en génie cellulaire, en santé publique...) à bac +6 (diplôme d'État de docteur en pharmacie), jusqu'à bac +8 (doctorat en santé publique et épidémiologie, épidémiologie et évaluation des actions de santé, épidémiologie et intervention en santé publique, </a:t>
            </a:r>
            <a:r>
              <a:rPr lang="fr-FR" sz="3600" dirty="0" err="1">
                <a:solidFill>
                  <a:schemeClr val="tx2">
                    <a:lumMod val="50000"/>
                  </a:schemeClr>
                </a:solidFill>
                <a:latin typeface="Gentium Book Basic" panose="02000503060000020004" pitchFamily="2" charset="0"/>
              </a:rPr>
              <a:t>biostatistiques</a:t>
            </a:r>
            <a:r>
              <a:rPr lang="fr-FR" sz="3600" dirty="0">
                <a:solidFill>
                  <a:schemeClr val="tx2">
                    <a:lumMod val="50000"/>
                  </a:schemeClr>
                </a:solidFill>
                <a:latin typeface="Gentium Book Basic" panose="02000503060000020004" pitchFamily="2" charset="0"/>
              </a:rPr>
              <a:t>...) et bac +9 (diplôme d'État de docteur en médecine). </a:t>
            </a:r>
            <a:endParaRPr lang="fr-FR" sz="3600" b="0" i="0" u="none" strike="noStrike" dirty="0">
              <a:solidFill>
                <a:schemeClr val="tx2">
                  <a:lumMod val="50000"/>
                </a:schemeClr>
              </a:solidFill>
              <a:effectLst/>
              <a:latin typeface="Gentium Book Basic" panose="02000503060000020004" pitchFamily="2" charset="0"/>
            </a:endParaRPr>
          </a:p>
          <a:p>
            <a:pPr marL="0" indent="0">
              <a:buNone/>
            </a:pPr>
            <a:r>
              <a:rPr lang="fr-FR" sz="3600" b="0" i="0" u="none" strike="noStrike" dirty="0">
                <a:effectLst/>
                <a:latin typeface="Gentium Book Basic" panose="02000503060000020004" pitchFamily="2" charset="0"/>
              </a:rPr>
              <a:t/>
            </a:r>
            <a:br>
              <a:rPr lang="fr-FR" sz="3600" b="0" i="0" u="none" strike="noStrike" dirty="0">
                <a:effectLst/>
                <a:latin typeface="Gentium Book Basic" panose="02000503060000020004" pitchFamily="2" charset="0"/>
              </a:rPr>
            </a:br>
            <a:endParaRPr lang="fr-FR" sz="3600" b="0" i="0" u="none" strike="noStrike" dirty="0">
              <a:effectLst/>
              <a:latin typeface="Gentium Book Basic" panose="02000503060000020004" pitchFamily="2" charset="0"/>
            </a:endParaRPr>
          </a:p>
          <a:p>
            <a:endParaRPr lang="fr-FR" sz="3600" dirty="0"/>
          </a:p>
        </p:txBody>
      </p:sp>
    </p:spTree>
    <p:extLst>
      <p:ext uri="{BB962C8B-B14F-4D97-AF65-F5344CB8AC3E}">
        <p14:creationId xmlns:p14="http://schemas.microsoft.com/office/powerpoint/2010/main" val="1661170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532" y="-354459"/>
            <a:ext cx="12412532" cy="7760881"/>
          </a:xfrm>
          <a:prstGeom prst="rect">
            <a:avLst/>
          </a:prstGeom>
        </p:spPr>
      </p:pic>
      <p:sp>
        <p:nvSpPr>
          <p:cNvPr id="2" name="Titre 1"/>
          <p:cNvSpPr>
            <a:spLocks noGrp="1"/>
          </p:cNvSpPr>
          <p:nvPr>
            <p:ph type="title"/>
          </p:nvPr>
        </p:nvSpPr>
        <p:spPr>
          <a:xfrm>
            <a:off x="2320636" y="0"/>
            <a:ext cx="10515600" cy="1325563"/>
          </a:xfrm>
        </p:spPr>
        <p:txBody>
          <a:bodyPr>
            <a:normAutofit/>
          </a:bodyPr>
          <a:lstStyle/>
          <a:p>
            <a:r>
              <a:rPr lang="fr-FR" b="1" u="sng" dirty="0">
                <a:latin typeface="Algerian"/>
              </a:rPr>
              <a:t>Conditions de travail </a:t>
            </a:r>
            <a:r>
              <a:rPr lang="fr-FR" b="1" i="0" u="sng" strike="noStrike" dirty="0">
                <a:latin typeface="Algerian"/>
              </a:rPr>
              <a:t/>
            </a:r>
            <a:br>
              <a:rPr lang="fr-FR" b="1" i="0" u="sng" strike="noStrike" dirty="0">
                <a:latin typeface="Algerian"/>
              </a:rPr>
            </a:br>
            <a:endParaRPr lang="fr-FR" dirty="0"/>
          </a:p>
        </p:txBody>
      </p:sp>
      <p:sp>
        <p:nvSpPr>
          <p:cNvPr id="3" name="Espace réservé du contenu 2"/>
          <p:cNvSpPr>
            <a:spLocks noGrp="1"/>
          </p:cNvSpPr>
          <p:nvPr>
            <p:ph idx="1"/>
          </p:nvPr>
        </p:nvSpPr>
        <p:spPr>
          <a:xfrm>
            <a:off x="0" y="853352"/>
            <a:ext cx="10370127" cy="5685993"/>
          </a:xfrm>
        </p:spPr>
        <p:txBody>
          <a:bodyPr>
            <a:noAutofit/>
          </a:bodyPr>
          <a:lstStyle/>
          <a:p>
            <a:r>
              <a:rPr lang="fr-FR" dirty="0">
                <a:solidFill>
                  <a:schemeClr val="accent2">
                    <a:lumMod val="50000"/>
                  </a:schemeClr>
                </a:solidFill>
                <a:latin typeface="Arial Narrow" panose="020B0606020202030204" pitchFamily="34" charset="0"/>
              </a:rPr>
              <a:t>Un ingénieur </a:t>
            </a:r>
            <a:r>
              <a:rPr lang="fr-FR" dirty="0" smtClean="0">
                <a:solidFill>
                  <a:schemeClr val="accent2">
                    <a:lumMod val="50000"/>
                  </a:schemeClr>
                </a:solidFill>
                <a:latin typeface="Arial Narrow" panose="020B0606020202030204" pitchFamily="34" charset="0"/>
              </a:rPr>
              <a:t>travaille dans </a:t>
            </a:r>
            <a:r>
              <a:rPr lang="fr-FR" dirty="0">
                <a:solidFill>
                  <a:schemeClr val="accent2">
                    <a:lumMod val="50000"/>
                  </a:schemeClr>
                </a:solidFill>
                <a:latin typeface="Arial Narrow" panose="020B0606020202030204" pitchFamily="34" charset="0"/>
              </a:rPr>
              <a:t>un laboratoire</a:t>
            </a:r>
            <a:endParaRPr lang="fr-FR" b="0" i="0" u="none" strike="noStrike" dirty="0">
              <a:solidFill>
                <a:schemeClr val="accent2">
                  <a:lumMod val="50000"/>
                </a:schemeClr>
              </a:solidFill>
              <a:effectLst/>
              <a:latin typeface="Arial Narrow" panose="020B0606020202030204" pitchFamily="34" charset="0"/>
            </a:endParaRPr>
          </a:p>
          <a:p>
            <a:r>
              <a:rPr lang="fr-FR" dirty="0">
                <a:solidFill>
                  <a:schemeClr val="accent2">
                    <a:lumMod val="50000"/>
                  </a:schemeClr>
                </a:solidFill>
                <a:latin typeface="Arial Narrow" panose="020B0606020202030204" pitchFamily="34" charset="0"/>
              </a:rPr>
              <a:t>L’ingénieur travaille en équipe avec des médecins, des infirmiers hospitaliers, des </a:t>
            </a:r>
            <a:r>
              <a:rPr lang="fr-FR" b="1" dirty="0">
                <a:solidFill>
                  <a:schemeClr val="accent2">
                    <a:lumMod val="50000"/>
                  </a:schemeClr>
                </a:solidFill>
                <a:latin typeface="Arial Narrow" panose="020B0606020202030204" pitchFamily="34" charset="0"/>
              </a:rPr>
              <a:t>ARC (attachés de recherche clinique)</a:t>
            </a:r>
            <a:r>
              <a:rPr lang="fr-FR" dirty="0">
                <a:solidFill>
                  <a:schemeClr val="accent2">
                    <a:lumMod val="50000"/>
                  </a:schemeClr>
                </a:solidFill>
                <a:latin typeface="Arial Narrow" panose="020B0606020202030204" pitchFamily="34" charset="0"/>
              </a:rPr>
              <a:t> et des </a:t>
            </a:r>
            <a:r>
              <a:rPr lang="fr-FR" b="1" dirty="0">
                <a:solidFill>
                  <a:schemeClr val="accent2">
                    <a:lumMod val="50000"/>
                  </a:schemeClr>
                </a:solidFill>
                <a:latin typeface="Arial Narrow" panose="020B0606020202030204" pitchFamily="34" charset="0"/>
              </a:rPr>
              <a:t>TEC (techniciens d’étude clinique)</a:t>
            </a:r>
            <a:r>
              <a:rPr lang="fr-FR" dirty="0">
                <a:solidFill>
                  <a:schemeClr val="accent2">
                    <a:lumMod val="50000"/>
                  </a:schemeClr>
                </a:solidFill>
                <a:latin typeface="Arial Narrow" panose="020B0606020202030204" pitchFamily="34" charset="0"/>
              </a:rPr>
              <a:t>. </a:t>
            </a:r>
            <a:endParaRPr lang="fr-FR" b="0" i="0" u="none" strike="noStrike" dirty="0">
              <a:solidFill>
                <a:schemeClr val="accent2">
                  <a:lumMod val="50000"/>
                </a:schemeClr>
              </a:solidFill>
              <a:effectLst/>
              <a:latin typeface="Arial Narrow" panose="020B0606020202030204" pitchFamily="34" charset="0"/>
            </a:endParaRPr>
          </a:p>
          <a:p>
            <a:r>
              <a:rPr lang="fr-FR" dirty="0">
                <a:solidFill>
                  <a:schemeClr val="accent2">
                    <a:lumMod val="50000"/>
                  </a:schemeClr>
                </a:solidFill>
                <a:latin typeface="Arial Narrow" panose="020B0606020202030204" pitchFamily="34" charset="0"/>
              </a:rPr>
              <a:t>Un ingénieur en recherche clinique peut devenir directeur de laboratoire </a:t>
            </a:r>
            <a:endParaRPr lang="fr-FR" b="0" i="0" u="none" strike="noStrike" dirty="0">
              <a:solidFill>
                <a:schemeClr val="accent2">
                  <a:lumMod val="50000"/>
                </a:schemeClr>
              </a:solidFill>
              <a:effectLst/>
              <a:latin typeface="Arial Narrow" panose="020B0606020202030204" pitchFamily="34" charset="0"/>
            </a:endParaRPr>
          </a:p>
          <a:p>
            <a:r>
              <a:rPr lang="fr-FR" dirty="0">
                <a:solidFill>
                  <a:schemeClr val="accent2">
                    <a:lumMod val="50000"/>
                  </a:schemeClr>
                </a:solidFill>
                <a:latin typeface="Arial Narrow" panose="020B0606020202030204" pitchFamily="34" charset="0"/>
              </a:rPr>
              <a:t>Horaires de travail : 65-70h/semaine</a:t>
            </a:r>
            <a:endParaRPr lang="fr-FR" b="0" i="0" u="none" strike="noStrike" dirty="0">
              <a:solidFill>
                <a:schemeClr val="accent2">
                  <a:lumMod val="50000"/>
                </a:schemeClr>
              </a:solidFill>
              <a:effectLst/>
              <a:latin typeface="Arial Narrow" panose="020B0606020202030204" pitchFamily="34" charset="0"/>
            </a:endParaRPr>
          </a:p>
          <a:p>
            <a:r>
              <a:rPr lang="fr-FR" dirty="0">
                <a:solidFill>
                  <a:schemeClr val="accent2">
                    <a:lumMod val="50000"/>
                  </a:schemeClr>
                </a:solidFill>
                <a:latin typeface="Arial Narrow" panose="020B0606020202030204" pitchFamily="34" charset="0"/>
              </a:rPr>
              <a:t>Dans le secteur privé, il peut travailler dans l'industrie pharmaceutique, où il fait alors de la recherche appliquée. Il supervise le déroulement scientifique d'un essai clinique avant la mise sur le marché éventuelle d'un nouveau médicament. En tant que responsable de l'étude, il supervise alors le travail des ARC (attachés de recherche clinique). Il exerce soit dans un laboratoire pharmaceutique, soit dans une société de services </a:t>
            </a:r>
            <a:r>
              <a:rPr lang="fr-FR" dirty="0" smtClean="0">
                <a:solidFill>
                  <a:schemeClr val="accent2">
                    <a:lumMod val="50000"/>
                  </a:schemeClr>
                </a:solidFill>
                <a:latin typeface="Arial Narrow" panose="020B0606020202030204" pitchFamily="34" charset="0"/>
              </a:rPr>
              <a:t>spécialisés </a:t>
            </a:r>
            <a:r>
              <a:rPr lang="fr-FR" dirty="0">
                <a:solidFill>
                  <a:schemeClr val="accent2">
                    <a:lumMod val="50000"/>
                  </a:schemeClr>
                </a:solidFill>
                <a:latin typeface="Arial Narrow" panose="020B0606020202030204" pitchFamily="34" charset="0"/>
              </a:rPr>
              <a:t>dans les essais cliniques. </a:t>
            </a:r>
            <a:endParaRPr lang="fr-FR" b="0" i="0" u="none" strike="noStrike" dirty="0">
              <a:solidFill>
                <a:schemeClr val="accent2">
                  <a:lumMod val="50000"/>
                </a:schemeClr>
              </a:solidFill>
              <a:effectLst/>
              <a:latin typeface="Arial Narrow" panose="020B0606020202030204" pitchFamily="34" charset="0"/>
            </a:endParaRPr>
          </a:p>
          <a:p>
            <a:pPr marL="0" indent="0">
              <a:buNone/>
            </a:pPr>
            <a:r>
              <a:rPr lang="fr-FR" sz="3600" b="0" i="0" u="none" strike="noStrike" dirty="0">
                <a:effectLst/>
              </a:rPr>
              <a:t/>
            </a:r>
            <a:br>
              <a:rPr lang="fr-FR" sz="3600" b="0" i="0" u="none" strike="noStrike" dirty="0">
                <a:effectLst/>
              </a:rPr>
            </a:br>
            <a:endParaRPr lang="fr-FR" sz="3600" b="0" i="0" u="none" strike="noStrike" dirty="0">
              <a:effectLst/>
            </a:endParaRPr>
          </a:p>
          <a:p>
            <a:endParaRPr lang="fr-FR" sz="3600" dirty="0"/>
          </a:p>
        </p:txBody>
      </p:sp>
      <p:pic>
        <p:nvPicPr>
          <p:cNvPr id="5" name="Image 4"/>
          <p:cNvPicPr>
            <a:picLocks noChangeAspect="1"/>
          </p:cNvPicPr>
          <p:nvPr/>
        </p:nvPicPr>
        <p:blipFill>
          <a:blip r:embed="rId3"/>
          <a:stretch>
            <a:fillRect/>
          </a:stretch>
        </p:blipFill>
        <p:spPr>
          <a:xfrm>
            <a:off x="9363075" y="-360929"/>
            <a:ext cx="2828925" cy="1619250"/>
          </a:xfrm>
          <a:prstGeom prst="rect">
            <a:avLst/>
          </a:prstGeom>
        </p:spPr>
      </p:pic>
    </p:spTree>
    <p:extLst>
      <p:ext uri="{BB962C8B-B14F-4D97-AF65-F5344CB8AC3E}">
        <p14:creationId xmlns:p14="http://schemas.microsoft.com/office/powerpoint/2010/main" val="24216725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532" y="-354459"/>
            <a:ext cx="12412532" cy="7760881"/>
          </a:xfrm>
          <a:prstGeom prst="rect">
            <a:avLst/>
          </a:prstGeom>
        </p:spPr>
      </p:pic>
      <p:sp>
        <p:nvSpPr>
          <p:cNvPr id="2" name="Titre 1"/>
          <p:cNvSpPr>
            <a:spLocks noGrp="1"/>
          </p:cNvSpPr>
          <p:nvPr>
            <p:ph type="title"/>
          </p:nvPr>
        </p:nvSpPr>
        <p:spPr>
          <a:xfrm>
            <a:off x="2454852" y="639041"/>
            <a:ext cx="10515600" cy="1325563"/>
          </a:xfrm>
        </p:spPr>
        <p:txBody>
          <a:bodyPr>
            <a:normAutofit fontScale="90000"/>
          </a:bodyPr>
          <a:lstStyle/>
          <a:p>
            <a:r>
              <a:rPr lang="fr-FR" sz="8000" b="1" u="sng" dirty="0">
                <a:latin typeface="Lucida Calligraphy"/>
              </a:rPr>
              <a:t>Salaire</a:t>
            </a:r>
            <a:r>
              <a:rPr lang="fr-FR" sz="8000" b="1" u="sng" dirty="0">
                <a:latin typeface="Lucida Calligraphy" panose="03010101010101010101" pitchFamily="66" charset="0"/>
              </a:rPr>
              <a:t/>
            </a:r>
            <a:br>
              <a:rPr lang="fr-FR" sz="8000" b="1" u="sng" dirty="0">
                <a:latin typeface="Lucida Calligraphy" panose="03010101010101010101" pitchFamily="66" charset="0"/>
              </a:rPr>
            </a:br>
            <a:r>
              <a:rPr lang="fr-FR" sz="8000" b="1" i="0" u="sng" strike="noStrike" dirty="0">
                <a:latin typeface="Lucida Calligraphy"/>
              </a:rPr>
              <a:t/>
            </a:r>
            <a:br>
              <a:rPr lang="fr-FR" sz="8000" b="1" i="0" u="sng" strike="noStrike" dirty="0">
                <a:latin typeface="Lucida Calligraphy"/>
              </a:rPr>
            </a:br>
            <a:endParaRPr lang="fr-FR" dirty="0"/>
          </a:p>
        </p:txBody>
      </p:sp>
      <p:sp>
        <p:nvSpPr>
          <p:cNvPr id="3" name="Espace réservé du contenu 2"/>
          <p:cNvSpPr>
            <a:spLocks noGrp="1"/>
          </p:cNvSpPr>
          <p:nvPr>
            <p:ph idx="1"/>
          </p:nvPr>
        </p:nvSpPr>
        <p:spPr>
          <a:xfrm rot="20967424">
            <a:off x="-1" y="1460870"/>
            <a:ext cx="10370127" cy="4486275"/>
          </a:xfrm>
        </p:spPr>
        <p:txBody>
          <a:bodyPr>
            <a:noAutofit/>
          </a:bodyPr>
          <a:lstStyle/>
          <a:p>
            <a:r>
              <a:rPr lang="fr-FR" sz="4400">
                <a:solidFill>
                  <a:schemeClr val="accent1">
                    <a:lumMod val="50000"/>
                  </a:schemeClr>
                </a:solidFill>
                <a:latin typeface="Bell MT" panose="02020503060305020303" pitchFamily="18" charset="0"/>
              </a:rPr>
              <a:t>Environ 3 000 € brut par mois pour un ingénieur en recherche clinique débutant ou un jeune pharmacien de recherche.</a:t>
            </a:r>
            <a:endParaRPr lang="fr-FR" sz="4400">
              <a:solidFill>
                <a:schemeClr val="accent1">
                  <a:lumMod val="50000"/>
                </a:schemeClr>
              </a:solidFill>
              <a:effectLst/>
              <a:latin typeface="Bell MT" panose="02020503060305020303" pitchFamily="18" charset="0"/>
            </a:endParaRPr>
          </a:p>
          <a:p>
            <a:r>
              <a:rPr lang="fr-FR" sz="4400">
                <a:solidFill>
                  <a:schemeClr val="accent1">
                    <a:lumMod val="50000"/>
                  </a:schemeClr>
                </a:solidFill>
                <a:latin typeface="Bell MT" panose="02020503060305020303" pitchFamily="18" charset="0"/>
              </a:rPr>
              <a:t>Environ 2 300 € pour un ARC (attaché de recherche clinique) débutant.</a:t>
            </a:r>
            <a:endParaRPr lang="fr-FR" sz="4400">
              <a:solidFill>
                <a:schemeClr val="accent1">
                  <a:lumMod val="50000"/>
                </a:schemeClr>
              </a:solidFill>
              <a:effectLst/>
              <a:latin typeface="Bell MT" panose="02020503060305020303" pitchFamily="18" charset="0"/>
            </a:endParaRPr>
          </a:p>
          <a:p>
            <a:r>
              <a:rPr lang="fr-FR" sz="4400">
                <a:solidFill>
                  <a:schemeClr val="accent1">
                    <a:lumMod val="50000"/>
                  </a:schemeClr>
                </a:solidFill>
                <a:latin typeface="Bell MT" panose="02020503060305020303" pitchFamily="18" charset="0"/>
              </a:rPr>
              <a:t>Environ 1 700 € pour un TEC (technicien d'étude clinique) débutant.</a:t>
            </a:r>
            <a:endParaRPr lang="fr-FR" sz="4400">
              <a:solidFill>
                <a:schemeClr val="accent1">
                  <a:lumMod val="50000"/>
                </a:schemeClr>
              </a:solidFill>
              <a:effectLst/>
              <a:latin typeface="Bell MT" panose="02020503060305020303" pitchFamily="18" charset="0"/>
            </a:endParaRPr>
          </a:p>
          <a:p>
            <a:pPr marL="0" indent="0">
              <a:buNone/>
            </a:pPr>
            <a:r>
              <a:rPr lang="fr-FR" sz="4400" b="0" i="0" u="none" strike="noStrike">
                <a:effectLst/>
              </a:rPr>
              <a:t/>
            </a:r>
            <a:br>
              <a:rPr lang="fr-FR" sz="4400" b="0" i="0" u="none" strike="noStrike">
                <a:effectLst/>
              </a:rPr>
            </a:br>
            <a:endParaRPr lang="fr-FR" sz="4400" b="0" i="0" u="none" strike="noStrike">
              <a:effectLst/>
            </a:endParaRPr>
          </a:p>
          <a:p>
            <a:endParaRPr lang="fr-FR" sz="360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73770">
            <a:off x="9614631" y="4098043"/>
            <a:ext cx="3184709" cy="3512109"/>
          </a:xfrm>
          <a:prstGeom prst="rect">
            <a:avLst/>
          </a:prstGeom>
        </p:spPr>
      </p:pic>
    </p:spTree>
    <p:extLst>
      <p:ext uri="{BB962C8B-B14F-4D97-AF65-F5344CB8AC3E}">
        <p14:creationId xmlns:p14="http://schemas.microsoft.com/office/powerpoint/2010/main" val="32896697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532" y="-354459"/>
            <a:ext cx="12412532" cy="7760881"/>
          </a:xfrm>
          <a:prstGeom prst="rect">
            <a:avLst/>
          </a:prstGeom>
        </p:spPr>
      </p:pic>
      <p:sp>
        <p:nvSpPr>
          <p:cNvPr id="2" name="Titre 1"/>
          <p:cNvSpPr>
            <a:spLocks noGrp="1"/>
          </p:cNvSpPr>
          <p:nvPr>
            <p:ph type="title"/>
          </p:nvPr>
        </p:nvSpPr>
        <p:spPr>
          <a:xfrm>
            <a:off x="2223655" y="429491"/>
            <a:ext cx="10515600" cy="1325563"/>
          </a:xfrm>
        </p:spPr>
        <p:txBody>
          <a:bodyPr>
            <a:normAutofit fontScale="90000"/>
          </a:bodyPr>
          <a:lstStyle/>
          <a:p>
            <a:r>
              <a:rPr lang="fr-FR" sz="6000" b="1" u="sng" dirty="0">
                <a:latin typeface="Broadway" panose="04040905080B02020502" pitchFamily="82" charset="0"/>
              </a:rPr>
              <a:t>Evolutions de carrière</a:t>
            </a:r>
            <a:r>
              <a:rPr lang="fr-FR" b="1" dirty="0">
                <a:latin typeface="Broadway" panose="04040905080B02020502" pitchFamily="82" charset="0"/>
              </a:rPr>
              <a:t/>
            </a:r>
            <a:br>
              <a:rPr lang="fr-FR" b="1" dirty="0">
                <a:latin typeface="Broadway" panose="04040905080B02020502" pitchFamily="82" charset="0"/>
              </a:rPr>
            </a:br>
            <a:endParaRPr lang="fr-FR" dirty="0">
              <a:latin typeface="Broadway" panose="04040905080B02020502" pitchFamily="82" charset="0"/>
            </a:endParaRPr>
          </a:p>
        </p:txBody>
      </p:sp>
      <p:sp>
        <p:nvSpPr>
          <p:cNvPr id="3" name="Espace réservé du contenu 2"/>
          <p:cNvSpPr>
            <a:spLocks noGrp="1"/>
          </p:cNvSpPr>
          <p:nvPr>
            <p:ph idx="1"/>
          </p:nvPr>
        </p:nvSpPr>
        <p:spPr>
          <a:xfrm>
            <a:off x="0" y="1755054"/>
            <a:ext cx="10370127" cy="4486275"/>
          </a:xfrm>
        </p:spPr>
        <p:txBody>
          <a:bodyPr>
            <a:noAutofit/>
          </a:bodyPr>
          <a:lstStyle/>
          <a:p>
            <a:r>
              <a:rPr lang="fr-FR" sz="3600">
                <a:solidFill>
                  <a:srgbClr val="FF0000"/>
                </a:solidFill>
              </a:rPr>
              <a:t>Un ingénieur en recherche clinique peut devenir directeur de laboratoire ou coordonner des études au niveau international.</a:t>
            </a:r>
            <a:endParaRPr lang="fr-FR" sz="3600">
              <a:solidFill>
                <a:srgbClr val="FF0000"/>
              </a:solidFill>
              <a:effectLst/>
            </a:endParaRPr>
          </a:p>
          <a:p>
            <a:r>
              <a:rPr lang="fr-FR" sz="3600">
                <a:solidFill>
                  <a:schemeClr val="bg1"/>
                </a:solidFill>
              </a:rPr>
              <a:t>Un </a:t>
            </a:r>
            <a:r>
              <a:rPr lang="fr-FR" sz="3600" b="1">
                <a:solidFill>
                  <a:schemeClr val="bg1"/>
                </a:solidFill>
              </a:rPr>
              <a:t>ARC (attachés de recherche clinique)</a:t>
            </a:r>
            <a:r>
              <a:rPr lang="fr-FR" sz="3600">
                <a:solidFill>
                  <a:schemeClr val="bg1"/>
                </a:solidFill>
              </a:rPr>
              <a:t> peut évoluer au sein de son entreprise vers le contrôle qualité, la communication scientifique, le juridique, le marketing…</a:t>
            </a:r>
            <a:endParaRPr lang="fr-FR" sz="3600">
              <a:solidFill>
                <a:schemeClr val="bg1"/>
              </a:solidFill>
              <a:effectLst/>
            </a:endParaRPr>
          </a:p>
          <a:p>
            <a:r>
              <a:rPr lang="fr-FR" sz="3600">
                <a:solidFill>
                  <a:srgbClr val="0070C0"/>
                </a:solidFill>
              </a:rPr>
              <a:t>Un </a:t>
            </a:r>
            <a:r>
              <a:rPr lang="fr-FR" sz="3600" b="1">
                <a:solidFill>
                  <a:srgbClr val="0070C0"/>
                </a:solidFill>
              </a:rPr>
              <a:t>TEC (techniciens d’étude clinique)</a:t>
            </a:r>
            <a:r>
              <a:rPr lang="fr-FR" sz="3600">
                <a:solidFill>
                  <a:srgbClr val="0070C0"/>
                </a:solidFill>
              </a:rPr>
              <a:t> peut devenir</a:t>
            </a:r>
            <a:r>
              <a:rPr lang="fr-FR" sz="3600" b="1">
                <a:solidFill>
                  <a:srgbClr val="0070C0"/>
                </a:solidFill>
              </a:rPr>
              <a:t> ARC</a:t>
            </a:r>
            <a:r>
              <a:rPr lang="fr-FR" sz="3600">
                <a:solidFill>
                  <a:srgbClr val="0070C0"/>
                </a:solidFill>
              </a:rPr>
              <a:t>.</a:t>
            </a:r>
            <a:endParaRPr lang="fr-FR" sz="3600">
              <a:solidFill>
                <a:srgbClr val="0070C0"/>
              </a:solidFill>
              <a:effectLst/>
            </a:endParaRPr>
          </a:p>
          <a:p>
            <a:pPr marL="0" indent="0">
              <a:buNone/>
            </a:pPr>
            <a:r>
              <a:rPr lang="fr-FR" sz="3600" b="0" i="0" u="none" strike="noStrike">
                <a:effectLst/>
              </a:rPr>
              <a:t/>
            </a:r>
            <a:br>
              <a:rPr lang="fr-FR" sz="3600" b="0" i="0" u="none" strike="noStrike">
                <a:effectLst/>
              </a:rPr>
            </a:br>
            <a:endParaRPr lang="fr-FR" sz="3600" b="0" i="0" u="none" strike="noStrike">
              <a:effectLst/>
            </a:endParaRPr>
          </a:p>
          <a:p>
            <a:endParaRPr lang="fr-FR" sz="3600"/>
          </a:p>
        </p:txBody>
      </p:sp>
    </p:spTree>
    <p:extLst>
      <p:ext uri="{BB962C8B-B14F-4D97-AF65-F5344CB8AC3E}">
        <p14:creationId xmlns:p14="http://schemas.microsoft.com/office/powerpoint/2010/main" val="958857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673</Words>
  <Application>Microsoft Office PowerPoint</Application>
  <PresentationFormat>Personnalisé</PresentationFormat>
  <Paragraphs>45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Ingénieur en recherche clinique</vt:lpstr>
      <vt:lpstr>Définition </vt:lpstr>
      <vt:lpstr>Taches que j'exécute </vt:lpstr>
      <vt:lpstr>Les qualités nécessaires </vt:lpstr>
      <vt:lpstr>formation </vt:lpstr>
      <vt:lpstr>les diplômes </vt:lpstr>
      <vt:lpstr>Conditions de travail  </vt:lpstr>
      <vt:lpstr>Salaire  </vt:lpstr>
      <vt:lpstr>Evolutions de carrière </vt:lpstr>
      <vt:lpstr>Avantage : il y a un bon salaire  C’est un beau métier   Désavantage : je ne trouve pas qu’il y a de désavantage dans ce métier </vt:lpstr>
      <vt:lpstr>FIN ! </vt:lpstr>
    </vt:vector>
  </TitlesOfParts>
  <Company>Conseil Départemental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Ingénieur en recherche clinque</dc:title>
  <dc:creator>Noe JAMET</dc:creator>
  <cp:lastModifiedBy>user</cp:lastModifiedBy>
  <cp:revision>10</cp:revision>
  <dcterms:created xsi:type="dcterms:W3CDTF">2019-01-18T13:16:59Z</dcterms:created>
  <dcterms:modified xsi:type="dcterms:W3CDTF">2019-01-26T15:14:54Z</dcterms:modified>
</cp:coreProperties>
</file>