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9" r:id="rId4"/>
    <p:sldId id="261" r:id="rId5"/>
    <p:sldId id="260" r:id="rId6"/>
    <p:sldId id="258" r:id="rId7"/>
    <p:sldId id="263" r:id="rId8"/>
    <p:sldId id="264" r:id="rId9"/>
    <p:sldId id="262"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45C82DA-721A-4EB2-B71C-E4DF51DCCDC5}">
          <p14:sldIdLst>
            <p14:sldId id="256"/>
            <p14:sldId id="257"/>
            <p14:sldId id="259"/>
            <p14:sldId id="261"/>
            <p14:sldId id="260"/>
            <p14:sldId id="258"/>
            <p14:sldId id="263"/>
            <p14:sldId id="264"/>
          </p14:sldIdLst>
        </p14:section>
        <p14:section name="Section sans titre" id="{4D0524C2-E368-4ED1-A7DB-1959315893DB}">
          <p14:sldIdLst>
            <p14:sldId id="262"/>
          </p14:sldIdLst>
        </p14:section>
      </p14:sectionLst>
    </p:ex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Fanch MOHR" initials="YM"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2" d="100"/>
          <a:sy n="72" d="100"/>
        </p:scale>
        <p:origin x="-660" y="-84"/>
      </p:cViewPr>
      <p:guideLst>
        <p:guide orient="horz" pos="2160"/>
        <p:guide pos="3840"/>
      </p:guideLst>
    </p:cSldViewPr>
  </p:slideViewPr>
  <p:notesTextViewPr>
    <p:cViewPr>
      <p:scale>
        <a:sx n="1" d="1"/>
        <a:sy n="1" d="1"/>
      </p:scale>
      <p:origin x="0" y="0"/>
    </p:cViewPr>
  </p:notesTextViewPr>
  <p:notesViewPr>
    <p:cSldViewPr snapToGrid="0">
      <p:cViewPr varScale="1">
        <p:scale>
          <a:sx n="69" d="100"/>
          <a:sy n="69" d="100"/>
        </p:scale>
        <p:origin x="326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0B21A-6223-4ECD-836D-B9E04FE943B4}" type="datetimeFigureOut">
              <a:rPr lang="fr-FR" smtClean="0"/>
              <a:t>26/01/2019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A8E15-EA5B-4408-90FB-5B1887F39441}" type="slidenum">
              <a:rPr lang="fr-FR" smtClean="0"/>
              <a:t>‹N°›</a:t>
            </a:fld>
            <a:endParaRPr lang="fr-FR"/>
          </a:p>
        </p:txBody>
      </p:sp>
    </p:spTree>
    <p:extLst>
      <p:ext uri="{BB962C8B-B14F-4D97-AF65-F5344CB8AC3E}">
        <p14:creationId xmlns:p14="http://schemas.microsoft.com/office/powerpoint/2010/main" val="3535167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CC905DAD-56E6-4E18-B933-7619BB2B0558}" type="datetimeFigureOut">
              <a:rPr lang="fr-FR" smtClean="0"/>
              <a:t>26/01/2019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663577-9B47-4BA3-81A0-D143F9F7A5B5}" type="slidenum">
              <a:rPr lang="fr-FR" smtClean="0"/>
              <a:t>‹N°›</a:t>
            </a:fld>
            <a:endParaRPr lang="fr-FR"/>
          </a:p>
        </p:txBody>
      </p:sp>
    </p:spTree>
    <p:extLst>
      <p:ext uri="{BB962C8B-B14F-4D97-AF65-F5344CB8AC3E}">
        <p14:creationId xmlns:p14="http://schemas.microsoft.com/office/powerpoint/2010/main" val="975904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C905DAD-56E6-4E18-B933-7619BB2B0558}" type="datetimeFigureOut">
              <a:rPr lang="fr-FR" smtClean="0"/>
              <a:t>26/01/2019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663577-9B47-4BA3-81A0-D143F9F7A5B5}" type="slidenum">
              <a:rPr lang="fr-FR" smtClean="0"/>
              <a:t>‹N°›</a:t>
            </a:fld>
            <a:endParaRPr lang="fr-FR"/>
          </a:p>
        </p:txBody>
      </p:sp>
    </p:spTree>
    <p:extLst>
      <p:ext uri="{BB962C8B-B14F-4D97-AF65-F5344CB8AC3E}">
        <p14:creationId xmlns:p14="http://schemas.microsoft.com/office/powerpoint/2010/main" val="3664855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C905DAD-56E6-4E18-B933-7619BB2B0558}" type="datetimeFigureOut">
              <a:rPr lang="fr-FR" smtClean="0"/>
              <a:t>26/01/2019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663577-9B47-4BA3-81A0-D143F9F7A5B5}" type="slidenum">
              <a:rPr lang="fr-FR" smtClean="0"/>
              <a:t>‹N°›</a:t>
            </a:fld>
            <a:endParaRPr lang="fr-FR"/>
          </a:p>
        </p:txBody>
      </p:sp>
    </p:spTree>
    <p:extLst>
      <p:ext uri="{BB962C8B-B14F-4D97-AF65-F5344CB8AC3E}">
        <p14:creationId xmlns:p14="http://schemas.microsoft.com/office/powerpoint/2010/main" val="123994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C905DAD-56E6-4E18-B933-7619BB2B0558}" type="datetimeFigureOut">
              <a:rPr lang="fr-FR" smtClean="0"/>
              <a:t>26/01/2019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663577-9B47-4BA3-81A0-D143F9F7A5B5}" type="slidenum">
              <a:rPr lang="fr-FR" smtClean="0"/>
              <a:t>‹N°›</a:t>
            </a:fld>
            <a:endParaRPr lang="fr-FR"/>
          </a:p>
        </p:txBody>
      </p:sp>
    </p:spTree>
    <p:extLst>
      <p:ext uri="{BB962C8B-B14F-4D97-AF65-F5344CB8AC3E}">
        <p14:creationId xmlns:p14="http://schemas.microsoft.com/office/powerpoint/2010/main" val="355392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CC905DAD-56E6-4E18-B933-7619BB2B0558}" type="datetimeFigureOut">
              <a:rPr lang="fr-FR" smtClean="0"/>
              <a:t>26/01/2019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1663577-9B47-4BA3-81A0-D143F9F7A5B5}" type="slidenum">
              <a:rPr lang="fr-FR" smtClean="0"/>
              <a:t>‹N°›</a:t>
            </a:fld>
            <a:endParaRPr lang="fr-FR"/>
          </a:p>
        </p:txBody>
      </p:sp>
    </p:spTree>
    <p:extLst>
      <p:ext uri="{BB962C8B-B14F-4D97-AF65-F5344CB8AC3E}">
        <p14:creationId xmlns:p14="http://schemas.microsoft.com/office/powerpoint/2010/main" val="709708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C905DAD-56E6-4E18-B933-7619BB2B0558}" type="datetimeFigureOut">
              <a:rPr lang="fr-FR" smtClean="0"/>
              <a:t>26/01/2019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1663577-9B47-4BA3-81A0-D143F9F7A5B5}" type="slidenum">
              <a:rPr lang="fr-FR" smtClean="0"/>
              <a:t>‹N°›</a:t>
            </a:fld>
            <a:endParaRPr lang="fr-FR"/>
          </a:p>
        </p:txBody>
      </p:sp>
    </p:spTree>
    <p:extLst>
      <p:ext uri="{BB962C8B-B14F-4D97-AF65-F5344CB8AC3E}">
        <p14:creationId xmlns:p14="http://schemas.microsoft.com/office/powerpoint/2010/main" val="187880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C905DAD-56E6-4E18-B933-7619BB2B0558}" type="datetimeFigureOut">
              <a:rPr lang="fr-FR" smtClean="0"/>
              <a:t>26/01/2019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1663577-9B47-4BA3-81A0-D143F9F7A5B5}" type="slidenum">
              <a:rPr lang="fr-FR" smtClean="0"/>
              <a:t>‹N°›</a:t>
            </a:fld>
            <a:endParaRPr lang="fr-FR"/>
          </a:p>
        </p:txBody>
      </p:sp>
    </p:spTree>
    <p:extLst>
      <p:ext uri="{BB962C8B-B14F-4D97-AF65-F5344CB8AC3E}">
        <p14:creationId xmlns:p14="http://schemas.microsoft.com/office/powerpoint/2010/main" val="269234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C905DAD-56E6-4E18-B933-7619BB2B0558}" type="datetimeFigureOut">
              <a:rPr lang="fr-FR" smtClean="0"/>
              <a:t>26/01/2019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1663577-9B47-4BA3-81A0-D143F9F7A5B5}" type="slidenum">
              <a:rPr lang="fr-FR" smtClean="0"/>
              <a:t>‹N°›</a:t>
            </a:fld>
            <a:endParaRPr lang="fr-FR"/>
          </a:p>
        </p:txBody>
      </p:sp>
    </p:spTree>
    <p:extLst>
      <p:ext uri="{BB962C8B-B14F-4D97-AF65-F5344CB8AC3E}">
        <p14:creationId xmlns:p14="http://schemas.microsoft.com/office/powerpoint/2010/main" val="2683417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905DAD-56E6-4E18-B933-7619BB2B0558}" type="datetimeFigureOut">
              <a:rPr lang="fr-FR" smtClean="0"/>
              <a:t>26/01/2019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1663577-9B47-4BA3-81A0-D143F9F7A5B5}" type="slidenum">
              <a:rPr lang="fr-FR" smtClean="0"/>
              <a:t>‹N°›</a:t>
            </a:fld>
            <a:endParaRPr lang="fr-FR"/>
          </a:p>
        </p:txBody>
      </p:sp>
    </p:spTree>
    <p:extLst>
      <p:ext uri="{BB962C8B-B14F-4D97-AF65-F5344CB8AC3E}">
        <p14:creationId xmlns:p14="http://schemas.microsoft.com/office/powerpoint/2010/main" val="2976552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C905DAD-56E6-4E18-B933-7619BB2B0558}" type="datetimeFigureOut">
              <a:rPr lang="fr-FR" smtClean="0"/>
              <a:t>26/01/2019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1663577-9B47-4BA3-81A0-D143F9F7A5B5}" type="slidenum">
              <a:rPr lang="fr-FR" smtClean="0"/>
              <a:t>‹N°›</a:t>
            </a:fld>
            <a:endParaRPr lang="fr-FR"/>
          </a:p>
        </p:txBody>
      </p:sp>
    </p:spTree>
    <p:extLst>
      <p:ext uri="{BB962C8B-B14F-4D97-AF65-F5344CB8AC3E}">
        <p14:creationId xmlns:p14="http://schemas.microsoft.com/office/powerpoint/2010/main" val="156661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C905DAD-56E6-4E18-B933-7619BB2B0558}" type="datetimeFigureOut">
              <a:rPr lang="fr-FR" smtClean="0"/>
              <a:t>26/01/2019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1663577-9B47-4BA3-81A0-D143F9F7A5B5}" type="slidenum">
              <a:rPr lang="fr-FR" smtClean="0"/>
              <a:t>‹N°›</a:t>
            </a:fld>
            <a:endParaRPr lang="fr-FR"/>
          </a:p>
        </p:txBody>
      </p:sp>
    </p:spTree>
    <p:extLst>
      <p:ext uri="{BB962C8B-B14F-4D97-AF65-F5344CB8AC3E}">
        <p14:creationId xmlns:p14="http://schemas.microsoft.com/office/powerpoint/2010/main" val="499699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905DAD-56E6-4E18-B933-7619BB2B0558}" type="datetimeFigureOut">
              <a:rPr lang="fr-FR" smtClean="0"/>
              <a:t>26/01/2019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63577-9B47-4BA3-81A0-D143F9F7A5B5}" type="slidenum">
              <a:rPr lang="fr-FR" smtClean="0"/>
              <a:t>‹N°›</a:t>
            </a:fld>
            <a:endParaRPr lang="fr-FR"/>
          </a:p>
        </p:txBody>
      </p:sp>
    </p:spTree>
    <p:extLst>
      <p:ext uri="{BB962C8B-B14F-4D97-AF65-F5344CB8AC3E}">
        <p14:creationId xmlns:p14="http://schemas.microsoft.com/office/powerpoint/2010/main" val="1630311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1551" y="-173038"/>
            <a:ext cx="12200520" cy="7031038"/>
          </a:xfrm>
          <a:prstGeom prst="rect">
            <a:avLst/>
          </a:prstGeom>
        </p:spPr>
      </p:pic>
      <p:sp>
        <p:nvSpPr>
          <p:cNvPr id="2" name="Titre 1"/>
          <p:cNvSpPr>
            <a:spLocks noGrp="1"/>
          </p:cNvSpPr>
          <p:nvPr>
            <p:ph type="ctrTitle"/>
          </p:nvPr>
        </p:nvSpPr>
        <p:spPr>
          <a:xfrm>
            <a:off x="441435" y="302556"/>
            <a:ext cx="11025352" cy="1158382"/>
          </a:xfrm>
        </p:spPr>
        <p:txBody>
          <a:bodyPr>
            <a:noAutofit/>
          </a:bodyPr>
          <a:lstStyle/>
          <a:p>
            <a:r>
              <a:rPr lang="fr-FR" sz="6600" b="1" dirty="0" smtClean="0">
                <a:latin typeface="Bernard MT Condensed" panose="02050806060905020404" pitchFamily="18" charset="0"/>
              </a:rPr>
              <a:t>Ingénieur  En Sécurité Sanitaire</a:t>
            </a:r>
            <a:endParaRPr lang="fr-FR" sz="6600" b="1" dirty="0">
              <a:latin typeface="Bernard MT Condensed" panose="02050806060905020404" pitchFamily="18" charset="0"/>
            </a:endParaRPr>
          </a:p>
        </p:txBody>
      </p:sp>
      <p:sp>
        <p:nvSpPr>
          <p:cNvPr id="3" name="Sous-titre 2"/>
          <p:cNvSpPr>
            <a:spLocks noGrp="1"/>
          </p:cNvSpPr>
          <p:nvPr>
            <p:ph type="subTitle" idx="1"/>
          </p:nvPr>
        </p:nvSpPr>
        <p:spPr>
          <a:xfrm rot="1049601">
            <a:off x="3356479" y="3049051"/>
            <a:ext cx="9144000" cy="2585612"/>
          </a:xfrm>
        </p:spPr>
        <p:txBody>
          <a:bodyPr>
            <a:noAutofit/>
          </a:bodyPr>
          <a:lstStyle/>
          <a:p>
            <a:r>
              <a:rPr lang="fr-FR" sz="7200" dirty="0" smtClean="0">
                <a:solidFill>
                  <a:srgbClr val="FF0000"/>
                </a:solidFill>
                <a:latin typeface="Chiller" panose="04020404031007020602" pitchFamily="82" charset="0"/>
              </a:rPr>
              <a:t>Un métier amis avec la sécurité</a:t>
            </a:r>
          </a:p>
          <a:p>
            <a:endParaRPr lang="fr-FR" sz="7200" dirty="0">
              <a:solidFill>
                <a:srgbClr val="FF9933"/>
              </a:solidFill>
              <a:latin typeface="Copperplate Gothic Bold" panose="020E0705020206020404" pitchFamily="34" charset="0"/>
            </a:endParaRPr>
          </a:p>
        </p:txBody>
      </p:sp>
      <p:pic>
        <p:nvPicPr>
          <p:cNvPr id="6" name="Image 5"/>
          <p:cNvPicPr>
            <a:picLocks noChangeAspect="1"/>
          </p:cNvPicPr>
          <p:nvPr/>
        </p:nvPicPr>
        <p:blipFill>
          <a:blip r:embed="rId3"/>
          <a:stretch>
            <a:fillRect/>
          </a:stretch>
        </p:blipFill>
        <p:spPr>
          <a:xfrm rot="20584633">
            <a:off x="187148" y="4155464"/>
            <a:ext cx="5907958" cy="2164748"/>
          </a:xfrm>
          <a:prstGeom prst="rect">
            <a:avLst/>
          </a:prstGeom>
        </p:spPr>
      </p:pic>
    </p:spTree>
    <p:extLst>
      <p:ext uri="{BB962C8B-B14F-4D97-AF65-F5344CB8AC3E}">
        <p14:creationId xmlns:p14="http://schemas.microsoft.com/office/powerpoint/2010/main" val="26977160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520" y="-173038"/>
            <a:ext cx="12200520" cy="7031038"/>
          </a:xfrm>
          <a:prstGeom prst="rect">
            <a:avLst/>
          </a:prstGeom>
        </p:spPr>
      </p:pic>
      <p:sp>
        <p:nvSpPr>
          <p:cNvPr id="2" name="Titre 1"/>
          <p:cNvSpPr>
            <a:spLocks noGrp="1"/>
          </p:cNvSpPr>
          <p:nvPr>
            <p:ph type="ctrTitle"/>
          </p:nvPr>
        </p:nvSpPr>
        <p:spPr>
          <a:xfrm>
            <a:off x="0" y="271025"/>
            <a:ext cx="12192000" cy="1019893"/>
          </a:xfrm>
        </p:spPr>
        <p:txBody>
          <a:bodyPr>
            <a:noAutofit/>
          </a:bodyPr>
          <a:lstStyle/>
          <a:p>
            <a:r>
              <a:rPr lang="fr-FR" sz="4800" b="1" dirty="0" smtClean="0">
                <a:latin typeface="Bernard MT Condensed" panose="02050806060905020404" pitchFamily="18" charset="0"/>
              </a:rPr>
              <a:t>C’est quoi un Ingénieur  En Sécurité Sanitaire?</a:t>
            </a:r>
            <a:endParaRPr lang="fr-FR" sz="4800" b="1" dirty="0">
              <a:latin typeface="Bernard MT Condensed" panose="02050806060905020404" pitchFamily="18" charset="0"/>
            </a:endParaRPr>
          </a:p>
        </p:txBody>
      </p:sp>
      <p:sp>
        <p:nvSpPr>
          <p:cNvPr id="3" name="Sous-titre 2"/>
          <p:cNvSpPr>
            <a:spLocks noGrp="1"/>
          </p:cNvSpPr>
          <p:nvPr>
            <p:ph type="subTitle" idx="1"/>
          </p:nvPr>
        </p:nvSpPr>
        <p:spPr>
          <a:xfrm rot="21300970">
            <a:off x="647994" y="1875865"/>
            <a:ext cx="9144000" cy="4273263"/>
          </a:xfrm>
        </p:spPr>
        <p:txBody>
          <a:bodyPr>
            <a:noAutofit/>
          </a:bodyPr>
          <a:lstStyle/>
          <a:p>
            <a:r>
              <a:rPr lang="fr-FR" sz="3200" dirty="0">
                <a:solidFill>
                  <a:schemeClr val="tx2">
                    <a:lumMod val="20000"/>
                    <a:lumOff val="80000"/>
                  </a:schemeClr>
                </a:solidFill>
                <a:latin typeface="Algerian" panose="04020705040A02060702" pitchFamily="82" charset="0"/>
              </a:rPr>
              <a:t>L’ingénieur sécurité sanitaire est un spécialiste de l’hygiène des établissements de santé. Il intervient dans la gestion des déchets hospitaliers, de l’air et de l’eau</a:t>
            </a:r>
            <a:r>
              <a:rPr lang="fr-FR" sz="3200" dirty="0" smtClean="0">
                <a:solidFill>
                  <a:schemeClr val="tx2">
                    <a:lumMod val="20000"/>
                    <a:lumOff val="80000"/>
                  </a:schemeClr>
                </a:solidFill>
                <a:latin typeface="Algerian" panose="04020705040A02060702" pitchFamily="82" charset="0"/>
              </a:rPr>
              <a:t>.</a:t>
            </a:r>
          </a:p>
          <a:p>
            <a:endParaRPr lang="fr-FR" sz="3200" dirty="0">
              <a:solidFill>
                <a:schemeClr val="tx2">
                  <a:lumMod val="20000"/>
                  <a:lumOff val="80000"/>
                </a:schemeClr>
              </a:solidFill>
              <a:latin typeface="Algerian" panose="04020705040A02060702" pitchFamily="82" charset="0"/>
            </a:endParaRPr>
          </a:p>
          <a:p>
            <a:r>
              <a:rPr lang="fr-FR" sz="5400" dirty="0" smtClean="0">
                <a:solidFill>
                  <a:schemeClr val="accent4">
                    <a:lumMod val="75000"/>
                  </a:schemeClr>
                </a:solidFill>
                <a:latin typeface="Bodoni MT Poster Compressed" panose="02070706080601050204" pitchFamily="18" charset="0"/>
              </a:rPr>
              <a:t>Sa mission principale : prévenir les risques notamment les infections </a:t>
            </a:r>
            <a:endParaRPr lang="fr-FR" sz="5400" dirty="0" smtClean="0">
              <a:solidFill>
                <a:schemeClr val="accent4">
                  <a:lumMod val="75000"/>
                </a:schemeClr>
              </a:solidFill>
              <a:effectLst/>
              <a:latin typeface="Bodoni MT Poster Compressed" panose="02070706080601050204" pitchFamily="18" charset="0"/>
            </a:endParaRPr>
          </a:p>
          <a:p>
            <a:endParaRPr lang="fr-FR" sz="3200" dirty="0" smtClean="0">
              <a:solidFill>
                <a:schemeClr val="tx2">
                  <a:lumMod val="20000"/>
                  <a:lumOff val="80000"/>
                </a:schemeClr>
              </a:solidFill>
              <a:latin typeface="Algerian" panose="04020705040A02060702" pitchFamily="82" charset="0"/>
            </a:endParaRPr>
          </a:p>
        </p:txBody>
      </p:sp>
      <p:pic>
        <p:nvPicPr>
          <p:cNvPr id="5" name="Image 4"/>
          <p:cNvPicPr>
            <a:picLocks noChangeAspect="1"/>
          </p:cNvPicPr>
          <p:nvPr/>
        </p:nvPicPr>
        <p:blipFill>
          <a:blip r:embed="rId3"/>
          <a:stretch>
            <a:fillRect/>
          </a:stretch>
        </p:blipFill>
        <p:spPr>
          <a:xfrm rot="498714">
            <a:off x="9515661" y="1460862"/>
            <a:ext cx="3257462" cy="3257462"/>
          </a:xfrm>
          <a:prstGeom prst="rect">
            <a:avLst/>
          </a:prstGeom>
        </p:spPr>
      </p:pic>
    </p:spTree>
    <p:extLst>
      <p:ext uri="{BB962C8B-B14F-4D97-AF65-F5344CB8AC3E}">
        <p14:creationId xmlns:p14="http://schemas.microsoft.com/office/powerpoint/2010/main" val="9871265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0"/>
            <a:ext cx="12200520" cy="7031038"/>
          </a:xfrm>
          <a:prstGeom prst="rect">
            <a:avLst/>
          </a:prstGeom>
        </p:spPr>
      </p:pic>
      <p:sp>
        <p:nvSpPr>
          <p:cNvPr id="2" name="Titre 1"/>
          <p:cNvSpPr>
            <a:spLocks noGrp="1"/>
          </p:cNvSpPr>
          <p:nvPr>
            <p:ph type="ctrTitle"/>
          </p:nvPr>
        </p:nvSpPr>
        <p:spPr>
          <a:xfrm>
            <a:off x="641132" y="935421"/>
            <a:ext cx="11025352" cy="2017986"/>
          </a:xfrm>
        </p:spPr>
        <p:txBody>
          <a:bodyPr>
            <a:noAutofit/>
          </a:bodyPr>
          <a:lstStyle/>
          <a:p>
            <a:r>
              <a:rPr lang="fr-FR" b="1" dirty="0">
                <a:latin typeface="Bernard MT Condensed" panose="02050806060905020404" pitchFamily="18" charset="0"/>
              </a:rPr>
              <a:t>Études / Formation pour devenir Ingénieur </a:t>
            </a:r>
            <a:r>
              <a:rPr lang="fr-FR" sz="6600" b="1" dirty="0" smtClean="0"/>
              <a:t/>
            </a:r>
            <a:br>
              <a:rPr lang="fr-FR" sz="6600" b="1" dirty="0" smtClean="0"/>
            </a:br>
            <a:endParaRPr lang="fr-FR" sz="6600" b="1" dirty="0">
              <a:latin typeface="Bernard MT Condensed" panose="02050806060905020404" pitchFamily="18" charset="0"/>
            </a:endParaRPr>
          </a:p>
        </p:txBody>
      </p:sp>
      <p:sp>
        <p:nvSpPr>
          <p:cNvPr id="3" name="Sous-titre 2"/>
          <p:cNvSpPr>
            <a:spLocks noGrp="1"/>
          </p:cNvSpPr>
          <p:nvPr>
            <p:ph type="subTitle" idx="1"/>
          </p:nvPr>
        </p:nvSpPr>
        <p:spPr>
          <a:xfrm rot="297286">
            <a:off x="2860393" y="1992215"/>
            <a:ext cx="9218918" cy="1859322"/>
          </a:xfrm>
        </p:spPr>
        <p:txBody>
          <a:bodyPr>
            <a:normAutofit lnSpcReduction="10000"/>
          </a:bodyPr>
          <a:lstStyle/>
          <a:p>
            <a:r>
              <a:rPr lang="fr-FR" sz="4400" dirty="0">
                <a:solidFill>
                  <a:srgbClr val="00B050"/>
                </a:solidFill>
                <a:latin typeface="Agency FB" panose="020B0503020202020204" pitchFamily="34" charset="0"/>
              </a:rPr>
              <a:t>Les formations qui permettent d’accéder à la fonction d’ingénieur sanitaire sont toutes de niveau bac + 5. </a:t>
            </a:r>
            <a:endParaRPr lang="fr-FR" sz="4400" dirty="0" smtClean="0">
              <a:solidFill>
                <a:srgbClr val="00B050"/>
              </a:solidFill>
              <a:effectLst/>
              <a:latin typeface="Agency FB" panose="020B0503020202020204" pitchFamily="34" charset="0"/>
            </a:endParaRPr>
          </a:p>
          <a:p>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4233016003"/>
              </p:ext>
            </p:extLst>
          </p:nvPr>
        </p:nvGraphicFramePr>
        <p:xfrm>
          <a:off x="0" y="3642536"/>
          <a:ext cx="9942786" cy="3215464"/>
        </p:xfrm>
        <a:graphic>
          <a:graphicData uri="http://schemas.openxmlformats.org/drawingml/2006/table">
            <a:tbl>
              <a:tblPr firstRow="1" bandRow="1">
                <a:tableStyleId>{74C1A8A3-306A-4EB7-A6B1-4F7E0EB9C5D6}</a:tableStyleId>
              </a:tblPr>
              <a:tblGrid>
                <a:gridCol w="9942786">
                  <a:extLst>
                    <a:ext uri="{9D8B030D-6E8A-4147-A177-3AD203B41FA5}">
                      <a16:colId xmlns="" xmlns:a16="http://schemas.microsoft.com/office/drawing/2014/main" val="787965151"/>
                    </a:ext>
                  </a:extLst>
                </a:gridCol>
              </a:tblGrid>
              <a:tr h="780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kern="1200" dirty="0" smtClean="0">
                          <a:effectLst/>
                          <a:latin typeface="Arial Rounded MT Bold" panose="020F0704030504030204" pitchFamily="34" charset="0"/>
                        </a:rPr>
                        <a:t>- master sciences de la vie et de la santé, sécurité et veille sanitaire.</a:t>
                      </a:r>
                      <a:endParaRPr lang="fr-FR" sz="2400" dirty="0" smtClean="0">
                        <a:solidFill>
                          <a:schemeClr val="tx1"/>
                        </a:solidFill>
                        <a:effectLst/>
                        <a:latin typeface="Arial Rounded MT Bold" panose="020F0704030504030204" pitchFamily="34" charset="0"/>
                        <a:cs typeface="Arial" panose="020B0604020202020204" pitchFamily="34" charset="0"/>
                      </a:endParaRPr>
                    </a:p>
                  </a:txBody>
                  <a:tcPr/>
                </a:tc>
                <a:extLst>
                  <a:ext uri="{0D108BD9-81ED-4DB2-BD59-A6C34878D82A}">
                    <a16:rowId xmlns="" xmlns:a16="http://schemas.microsoft.com/office/drawing/2014/main" val="491579824"/>
                  </a:ext>
                </a:extLst>
              </a:tr>
              <a:tr h="4838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kern="1200" dirty="0" smtClean="0">
                          <a:effectLst/>
                          <a:latin typeface="Arial Rounded MT Bold" panose="020F0704030504030204" pitchFamily="34" charset="0"/>
                        </a:rPr>
                        <a:t>- master maîtrise des risques nosocomiaux et iatrogènes.</a:t>
                      </a:r>
                      <a:endParaRPr lang="fr-FR" sz="2400" dirty="0" smtClean="0">
                        <a:effectLst/>
                        <a:latin typeface="Arial Rounded MT Bold" panose="020F0704030504030204" pitchFamily="34" charset="0"/>
                      </a:endParaRPr>
                    </a:p>
                  </a:txBody>
                  <a:tcPr/>
                </a:tc>
                <a:extLst>
                  <a:ext uri="{0D108BD9-81ED-4DB2-BD59-A6C34878D82A}">
                    <a16:rowId xmlns="" xmlns:a16="http://schemas.microsoft.com/office/drawing/2014/main" val="634464500"/>
                  </a:ext>
                </a:extLst>
              </a:tr>
              <a:tr h="4838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kern="1200" dirty="0" smtClean="0">
                          <a:effectLst/>
                          <a:latin typeface="Arial Rounded MT Bold" panose="020F0704030504030204" pitchFamily="34" charset="0"/>
                        </a:rPr>
                        <a:t>- master spécialité sécurité, qualité, hygiène et environnement. </a:t>
                      </a:r>
                      <a:endParaRPr lang="fr-FR" sz="2400" dirty="0" smtClean="0">
                        <a:effectLst/>
                        <a:latin typeface="Arial Rounded MT Bold" panose="020F0704030504030204" pitchFamily="34" charset="0"/>
                      </a:endParaRPr>
                    </a:p>
                  </a:txBody>
                  <a:tcPr/>
                </a:tc>
                <a:extLst>
                  <a:ext uri="{0D108BD9-81ED-4DB2-BD59-A6C34878D82A}">
                    <a16:rowId xmlns="" xmlns:a16="http://schemas.microsoft.com/office/drawing/2014/main" val="1307949985"/>
                  </a:ext>
                </a:extLst>
              </a:tr>
              <a:tr h="4838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kern="1200" dirty="0" smtClean="0">
                          <a:effectLst/>
                          <a:latin typeface="Arial Rounded MT Bold" panose="020F0704030504030204" pitchFamily="34" charset="0"/>
                        </a:rPr>
                        <a:t>- master sciences du risque dans le domaine de la santé.</a:t>
                      </a:r>
                      <a:endParaRPr lang="fr-FR" sz="2400" dirty="0" smtClean="0">
                        <a:effectLst/>
                        <a:latin typeface="Arial Rounded MT Bold" panose="020F0704030504030204" pitchFamily="34" charset="0"/>
                      </a:endParaRPr>
                    </a:p>
                  </a:txBody>
                  <a:tcPr/>
                </a:tc>
                <a:extLst>
                  <a:ext uri="{0D108BD9-81ED-4DB2-BD59-A6C34878D82A}">
                    <a16:rowId xmlns="" xmlns:a16="http://schemas.microsoft.com/office/drawing/2014/main" val="2794075387"/>
                  </a:ext>
                </a:extLst>
              </a:tr>
              <a:tr h="4838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kern="1200" dirty="0" smtClean="0">
                          <a:effectLst/>
                          <a:latin typeface="Arial Rounded MT Bold" panose="020F0704030504030204" pitchFamily="34" charset="0"/>
                        </a:rPr>
                        <a:t>- master droit de la sécurité sanitaire et alimentaire .</a:t>
                      </a:r>
                      <a:endParaRPr lang="fr-FR" sz="2400" dirty="0" smtClean="0">
                        <a:effectLst/>
                        <a:latin typeface="Arial Rounded MT Bold" panose="020F0704030504030204" pitchFamily="34" charset="0"/>
                      </a:endParaRPr>
                    </a:p>
                  </a:txBody>
                  <a:tcPr/>
                </a:tc>
                <a:extLst>
                  <a:ext uri="{0D108BD9-81ED-4DB2-BD59-A6C34878D82A}">
                    <a16:rowId xmlns="" xmlns:a16="http://schemas.microsoft.com/office/drawing/2014/main" val="44950395"/>
                  </a:ext>
                </a:extLst>
              </a:tr>
              <a:tr h="438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kern="1200" dirty="0" smtClean="0">
                          <a:effectLst/>
                          <a:latin typeface="Arial Rounded MT Bold" panose="020F0704030504030204" pitchFamily="34" charset="0"/>
                        </a:rPr>
                        <a:t>- master gestion des risques en santé publique.</a:t>
                      </a:r>
                      <a:endParaRPr lang="fr-FR" sz="2400" dirty="0" smtClean="0">
                        <a:effectLst/>
                        <a:latin typeface="Arial Rounded MT Bold" panose="020F0704030504030204" pitchFamily="34" charset="0"/>
                      </a:endParaRPr>
                    </a:p>
                  </a:txBody>
                  <a:tcPr/>
                </a:tc>
                <a:extLst>
                  <a:ext uri="{0D108BD9-81ED-4DB2-BD59-A6C34878D82A}">
                    <a16:rowId xmlns="" xmlns:a16="http://schemas.microsoft.com/office/drawing/2014/main" val="67601352"/>
                  </a:ext>
                </a:extLst>
              </a:tr>
            </a:tbl>
          </a:graphicData>
        </a:graphic>
      </p:graphicFrame>
    </p:spTree>
    <p:extLst>
      <p:ext uri="{BB962C8B-B14F-4D97-AF65-F5344CB8AC3E}">
        <p14:creationId xmlns:p14="http://schemas.microsoft.com/office/powerpoint/2010/main" val="15897965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577" y="-85649"/>
            <a:ext cx="12199153" cy="7029297"/>
          </a:xfrm>
          <a:prstGeom prst="rect">
            <a:avLst/>
          </a:prstGeom>
        </p:spPr>
      </p:pic>
      <p:sp>
        <p:nvSpPr>
          <p:cNvPr id="2" name="Titre 1"/>
          <p:cNvSpPr>
            <a:spLocks noGrp="1"/>
          </p:cNvSpPr>
          <p:nvPr>
            <p:ph type="title"/>
          </p:nvPr>
        </p:nvSpPr>
        <p:spPr>
          <a:xfrm>
            <a:off x="273269" y="365125"/>
            <a:ext cx="11571889" cy="1325563"/>
          </a:xfrm>
        </p:spPr>
        <p:txBody>
          <a:bodyPr>
            <a:normAutofit fontScale="90000"/>
          </a:bodyPr>
          <a:lstStyle/>
          <a:p>
            <a:r>
              <a:rPr lang="fr-FR" sz="6600" b="1" dirty="0">
                <a:latin typeface="Arial Black" panose="020B0A04020102020204" pitchFamily="34" charset="0"/>
              </a:rPr>
              <a:t>Compétences nécessaires </a:t>
            </a:r>
            <a:r>
              <a:rPr lang="fr-FR" b="1" dirty="0">
                <a:latin typeface="Arial Black" panose="020B0A04020102020204" pitchFamily="34" charset="0"/>
              </a:rPr>
              <a:t/>
            </a:r>
            <a:br>
              <a:rPr lang="fr-FR" b="1" dirty="0">
                <a:latin typeface="Arial Black" panose="020B0A04020102020204" pitchFamily="34" charset="0"/>
              </a:rPr>
            </a:br>
            <a:endParaRPr lang="fr-FR" dirty="0">
              <a:latin typeface="Arial Black" panose="020B0A04020102020204" pitchFamily="34" charset="0"/>
            </a:endParaRPr>
          </a:p>
        </p:txBody>
      </p:sp>
      <p:sp>
        <p:nvSpPr>
          <p:cNvPr id="3" name="Espace réservé du contenu 2"/>
          <p:cNvSpPr>
            <a:spLocks noGrp="1"/>
          </p:cNvSpPr>
          <p:nvPr>
            <p:ph idx="1"/>
          </p:nvPr>
        </p:nvSpPr>
        <p:spPr>
          <a:xfrm rot="21020638">
            <a:off x="318956" y="1680081"/>
            <a:ext cx="11006958" cy="4732830"/>
          </a:xfrm>
        </p:spPr>
        <p:txBody>
          <a:bodyPr>
            <a:normAutofit/>
          </a:bodyPr>
          <a:lstStyle/>
          <a:p>
            <a:pPr marL="0" indent="0">
              <a:buNone/>
            </a:pPr>
            <a:r>
              <a:rPr lang="fr-FR" altLang="fr-FR" dirty="0">
                <a:solidFill>
                  <a:schemeClr val="accent2">
                    <a:lumMod val="75000"/>
                  </a:schemeClr>
                </a:solidFill>
                <a:latin typeface="Century Gothic" panose="020B0502020202020204" pitchFamily="34" charset="0"/>
              </a:rPr>
              <a:t>Bonne connaissance des rôles des différents acteurs en santé </a:t>
            </a:r>
            <a:r>
              <a:rPr lang="fr-FR" altLang="fr-FR" dirty="0" smtClean="0">
                <a:solidFill>
                  <a:schemeClr val="accent2">
                    <a:lumMod val="75000"/>
                  </a:schemeClr>
                </a:solidFill>
                <a:latin typeface="Century Gothic" panose="020B0502020202020204" pitchFamily="34" charset="0"/>
              </a:rPr>
              <a:t>publique</a:t>
            </a:r>
          </a:p>
          <a:p>
            <a:pPr marL="0" indent="0">
              <a:buNone/>
            </a:pPr>
            <a:endParaRPr lang="fr-FR" altLang="fr-FR" dirty="0" smtClean="0">
              <a:solidFill>
                <a:schemeClr val="accent2">
                  <a:lumMod val="75000"/>
                </a:schemeClr>
              </a:solidFill>
              <a:latin typeface="Century Gothic" panose="020B0502020202020204" pitchFamily="34" charset="0"/>
            </a:endParaRPr>
          </a:p>
          <a:p>
            <a:pPr marL="0" indent="0">
              <a:buNone/>
            </a:pPr>
            <a:r>
              <a:rPr lang="fr-FR" altLang="fr-FR" dirty="0" smtClean="0">
                <a:solidFill>
                  <a:schemeClr val="accent2">
                    <a:lumMod val="75000"/>
                  </a:schemeClr>
                </a:solidFill>
                <a:latin typeface="Century Gothic" panose="020B0502020202020204" pitchFamily="34" charset="0"/>
              </a:rPr>
              <a:t>Bonne </a:t>
            </a:r>
            <a:r>
              <a:rPr lang="fr-FR" altLang="fr-FR" dirty="0">
                <a:solidFill>
                  <a:schemeClr val="accent2">
                    <a:lumMod val="75000"/>
                  </a:schemeClr>
                </a:solidFill>
                <a:latin typeface="Century Gothic" panose="020B0502020202020204" pitchFamily="34" charset="0"/>
              </a:rPr>
              <a:t>appréhension des dimensions politiques, juridiques, économiques et sociologiques de la santé </a:t>
            </a:r>
            <a:r>
              <a:rPr lang="fr-FR" altLang="fr-FR" dirty="0" smtClean="0">
                <a:solidFill>
                  <a:schemeClr val="accent2">
                    <a:lumMod val="75000"/>
                  </a:schemeClr>
                </a:solidFill>
                <a:latin typeface="Century Gothic" panose="020B0502020202020204" pitchFamily="34" charset="0"/>
              </a:rPr>
              <a:t>environnementale</a:t>
            </a:r>
          </a:p>
          <a:p>
            <a:pPr marL="0" indent="0">
              <a:buNone/>
            </a:pPr>
            <a:endParaRPr lang="fr-FR" altLang="fr-FR" dirty="0" smtClean="0">
              <a:solidFill>
                <a:schemeClr val="accent2">
                  <a:lumMod val="75000"/>
                </a:schemeClr>
              </a:solidFill>
              <a:latin typeface="Century Gothic" panose="020B0502020202020204" pitchFamily="34" charset="0"/>
            </a:endParaRPr>
          </a:p>
          <a:p>
            <a:pPr marL="0" indent="0">
              <a:buNone/>
            </a:pPr>
            <a:r>
              <a:rPr lang="fr-FR" altLang="fr-FR" dirty="0" smtClean="0">
                <a:solidFill>
                  <a:schemeClr val="accent2">
                    <a:lumMod val="75000"/>
                  </a:schemeClr>
                </a:solidFill>
                <a:latin typeface="Century Gothic" panose="020B0502020202020204" pitchFamily="34" charset="0"/>
              </a:rPr>
              <a:t>Savoir </a:t>
            </a:r>
            <a:r>
              <a:rPr lang="fr-FR" altLang="fr-FR" dirty="0">
                <a:solidFill>
                  <a:schemeClr val="accent2">
                    <a:lumMod val="75000"/>
                  </a:schemeClr>
                </a:solidFill>
                <a:latin typeface="Century Gothic" panose="020B0502020202020204" pitchFamily="34" charset="0"/>
              </a:rPr>
              <a:t>diriger une </a:t>
            </a:r>
            <a:r>
              <a:rPr lang="fr-FR" altLang="fr-FR" dirty="0" smtClean="0">
                <a:solidFill>
                  <a:schemeClr val="accent2">
                    <a:lumMod val="75000"/>
                  </a:schemeClr>
                </a:solidFill>
                <a:latin typeface="Century Gothic" panose="020B0502020202020204" pitchFamily="34" charset="0"/>
              </a:rPr>
              <a:t>équipe</a:t>
            </a:r>
          </a:p>
          <a:p>
            <a:pPr marL="0" indent="0">
              <a:buNone/>
            </a:pPr>
            <a:endParaRPr lang="fr-FR" altLang="fr-FR" dirty="0" smtClean="0">
              <a:solidFill>
                <a:schemeClr val="accent2">
                  <a:lumMod val="75000"/>
                </a:schemeClr>
              </a:solidFill>
              <a:latin typeface="Century Gothic" panose="020B0502020202020204" pitchFamily="34" charset="0"/>
            </a:endParaRPr>
          </a:p>
          <a:p>
            <a:pPr marL="0" indent="0">
              <a:buNone/>
            </a:pPr>
            <a:r>
              <a:rPr lang="fr-FR" altLang="fr-FR" dirty="0" smtClean="0">
                <a:solidFill>
                  <a:schemeClr val="accent2">
                    <a:lumMod val="75000"/>
                  </a:schemeClr>
                </a:solidFill>
                <a:latin typeface="Century Gothic" panose="020B0502020202020204" pitchFamily="34" charset="0"/>
              </a:rPr>
              <a:t>Qualités </a:t>
            </a:r>
            <a:r>
              <a:rPr lang="fr-FR" altLang="fr-FR" dirty="0">
                <a:solidFill>
                  <a:schemeClr val="accent2">
                    <a:lumMod val="75000"/>
                  </a:schemeClr>
                </a:solidFill>
                <a:latin typeface="Century Gothic" panose="020B0502020202020204" pitchFamily="34" charset="0"/>
              </a:rPr>
              <a:t>relationnelles et grande disponibilité </a:t>
            </a:r>
          </a:p>
          <a:p>
            <a:pPr marL="0" indent="0">
              <a:buNone/>
            </a:pPr>
            <a:endParaRPr lang="fr-FR" altLang="fr-FR" dirty="0" smtClean="0">
              <a:latin typeface="Arial" panose="020B0604020202020204" pitchFamily="34" charset="0"/>
            </a:endParaRPr>
          </a:p>
          <a:p>
            <a:pPr marL="0" indent="0">
              <a:buNone/>
            </a:pPr>
            <a:endParaRPr lang="fr-FR" dirty="0"/>
          </a:p>
        </p:txBody>
      </p:sp>
      <p:pic>
        <p:nvPicPr>
          <p:cNvPr id="1031" name="Picture 7"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549275"/>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74638"/>
            <a:ext cx="76200" cy="10477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4"/>
          <a:stretch>
            <a:fillRect/>
          </a:stretch>
        </p:blipFill>
        <p:spPr>
          <a:xfrm>
            <a:off x="8586952" y="4687487"/>
            <a:ext cx="3605048" cy="2170513"/>
          </a:xfrm>
          <a:prstGeom prst="rect">
            <a:avLst/>
          </a:prstGeom>
        </p:spPr>
      </p:pic>
    </p:spTree>
    <p:extLst>
      <p:ext uri="{BB962C8B-B14F-4D97-AF65-F5344CB8AC3E}">
        <p14:creationId xmlns:p14="http://schemas.microsoft.com/office/powerpoint/2010/main" val="39312615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173038"/>
            <a:ext cx="12200520" cy="7031038"/>
          </a:xfrm>
          <a:prstGeom prst="rect">
            <a:avLst/>
          </a:prstGeom>
        </p:spPr>
      </p:pic>
      <p:sp>
        <p:nvSpPr>
          <p:cNvPr id="2" name="Titre 1"/>
          <p:cNvSpPr>
            <a:spLocks noGrp="1"/>
          </p:cNvSpPr>
          <p:nvPr>
            <p:ph type="ctrTitle"/>
          </p:nvPr>
        </p:nvSpPr>
        <p:spPr>
          <a:xfrm>
            <a:off x="641132" y="271025"/>
            <a:ext cx="11025352" cy="1730813"/>
          </a:xfrm>
        </p:spPr>
        <p:txBody>
          <a:bodyPr>
            <a:noAutofit/>
          </a:bodyPr>
          <a:lstStyle/>
          <a:p>
            <a:r>
              <a:rPr lang="fr-FR" b="1" dirty="0">
                <a:latin typeface="Bernard MT Condensed" panose="02050806060905020404" pitchFamily="18" charset="0"/>
              </a:rPr>
              <a:t>Salaires</a:t>
            </a:r>
            <a:r>
              <a:rPr lang="fr-FR" sz="6600" b="1" dirty="0" smtClean="0">
                <a:latin typeface="Bernard MT Condensed" panose="02050806060905020404" pitchFamily="18" charset="0"/>
              </a:rPr>
              <a:t/>
            </a:r>
            <a:br>
              <a:rPr lang="fr-FR" sz="6600" b="1" dirty="0" smtClean="0">
                <a:latin typeface="Bernard MT Condensed" panose="02050806060905020404" pitchFamily="18" charset="0"/>
              </a:rPr>
            </a:br>
            <a:endParaRPr lang="fr-FR" sz="6600" b="1" dirty="0">
              <a:latin typeface="Bernard MT Condensed" panose="02050806060905020404" pitchFamily="18" charset="0"/>
            </a:endParaRPr>
          </a:p>
        </p:txBody>
      </p:sp>
      <p:sp>
        <p:nvSpPr>
          <p:cNvPr id="3" name="Sous-titre 2"/>
          <p:cNvSpPr>
            <a:spLocks noGrp="1"/>
          </p:cNvSpPr>
          <p:nvPr>
            <p:ph type="subTitle" idx="1"/>
          </p:nvPr>
        </p:nvSpPr>
        <p:spPr>
          <a:xfrm rot="421976">
            <a:off x="3312634" y="1534058"/>
            <a:ext cx="8190416" cy="3172924"/>
          </a:xfrm>
        </p:spPr>
        <p:txBody>
          <a:bodyPr>
            <a:normAutofit fontScale="40000" lnSpcReduction="20000"/>
          </a:bodyPr>
          <a:lstStyle/>
          <a:p>
            <a:r>
              <a:rPr lang="fr-FR" sz="9600" dirty="0">
                <a:solidFill>
                  <a:srgbClr val="FF0000"/>
                </a:solidFill>
                <a:latin typeface="Bodoni MT Black" panose="02070A03080606020203" pitchFamily="18" charset="0"/>
              </a:rPr>
              <a:t>Un ingénieur hygiène et sécurité débute avec un salaire mensuel brut entre 1 850 € et 2 500 €. Au cours de sa carrière, des primes viennent compléter des salaires qui évoluent.</a:t>
            </a:r>
            <a:endParaRPr lang="fr-FR" sz="9600" dirty="0" smtClean="0">
              <a:solidFill>
                <a:srgbClr val="FF0000"/>
              </a:solidFill>
              <a:effectLst/>
              <a:latin typeface="Bodoni MT Black" panose="02070A03080606020203" pitchFamily="18" charset="0"/>
            </a:endParaRPr>
          </a:p>
          <a:p>
            <a:endParaRPr lang="fr-FR" dirty="0"/>
          </a:p>
        </p:txBody>
      </p:sp>
      <p:pic>
        <p:nvPicPr>
          <p:cNvPr id="5" name="Image 4"/>
          <p:cNvPicPr>
            <a:picLocks noChangeAspect="1"/>
          </p:cNvPicPr>
          <p:nvPr/>
        </p:nvPicPr>
        <p:blipFill>
          <a:blip r:embed="rId3"/>
          <a:stretch>
            <a:fillRect/>
          </a:stretch>
        </p:blipFill>
        <p:spPr>
          <a:xfrm rot="21132747">
            <a:off x="171592" y="3775343"/>
            <a:ext cx="4547579" cy="2842237"/>
          </a:xfrm>
          <a:prstGeom prst="rect">
            <a:avLst/>
          </a:prstGeom>
        </p:spPr>
      </p:pic>
    </p:spTree>
    <p:extLst>
      <p:ext uri="{BB962C8B-B14F-4D97-AF65-F5344CB8AC3E}">
        <p14:creationId xmlns:p14="http://schemas.microsoft.com/office/powerpoint/2010/main" val="2232823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520" y="0"/>
            <a:ext cx="12200520" cy="7031038"/>
          </a:xfrm>
          <a:prstGeom prst="rect">
            <a:avLst/>
          </a:prstGeom>
        </p:spPr>
      </p:pic>
      <p:sp>
        <p:nvSpPr>
          <p:cNvPr id="2" name="Titre 1"/>
          <p:cNvSpPr>
            <a:spLocks noGrp="1"/>
          </p:cNvSpPr>
          <p:nvPr>
            <p:ph type="ctrTitle"/>
          </p:nvPr>
        </p:nvSpPr>
        <p:spPr>
          <a:xfrm>
            <a:off x="607584" y="0"/>
            <a:ext cx="11283646" cy="2271759"/>
          </a:xfrm>
        </p:spPr>
        <p:txBody>
          <a:bodyPr>
            <a:noAutofit/>
          </a:bodyPr>
          <a:lstStyle/>
          <a:p>
            <a:r>
              <a:rPr lang="fr-FR" b="1" dirty="0">
                <a:latin typeface="Bodoni MT Black" panose="02070A03080606020203" pitchFamily="18" charset="0"/>
              </a:rPr>
              <a:t>Évolutions de carrière</a:t>
            </a:r>
            <a:r>
              <a:rPr lang="fr-FR" sz="6600" b="1" dirty="0" smtClean="0"/>
              <a:t/>
            </a:r>
            <a:br>
              <a:rPr lang="fr-FR" sz="6600" b="1" dirty="0" smtClean="0"/>
            </a:br>
            <a:endParaRPr lang="fr-FR" sz="6600" b="1" dirty="0">
              <a:latin typeface="Bernard MT Condensed" panose="02050806060905020404" pitchFamily="18" charset="0"/>
            </a:endParaRPr>
          </a:p>
        </p:txBody>
      </p:sp>
      <p:sp>
        <p:nvSpPr>
          <p:cNvPr id="3" name="Sous-titre 2"/>
          <p:cNvSpPr>
            <a:spLocks noGrp="1"/>
          </p:cNvSpPr>
          <p:nvPr>
            <p:ph type="subTitle" idx="1"/>
          </p:nvPr>
        </p:nvSpPr>
        <p:spPr>
          <a:xfrm rot="438055">
            <a:off x="2482151" y="1733768"/>
            <a:ext cx="9654993" cy="3846079"/>
          </a:xfrm>
        </p:spPr>
        <p:txBody>
          <a:bodyPr>
            <a:normAutofit fontScale="85000" lnSpcReduction="20000"/>
          </a:bodyPr>
          <a:lstStyle/>
          <a:p>
            <a:r>
              <a:rPr lang="fr-FR" sz="4400" dirty="0">
                <a:solidFill>
                  <a:schemeClr val="accent5">
                    <a:lumMod val="40000"/>
                    <a:lumOff val="60000"/>
                  </a:schemeClr>
                </a:solidFill>
                <a:latin typeface="Arial Rounded MT Bold" panose="020F0704030504030204" pitchFamily="34" charset="0"/>
              </a:rPr>
              <a:t>Fonctionnaire de la fonction publique hospitalière ou salarié d’une clinique privée, l’ingénieur sanitaire peut créer sa propre structure ou cabinet conseil et intervenir en tant que prestataire extérieur auprès d’établissements qui le sollicitent en tant qu’expert.</a:t>
            </a:r>
            <a:endParaRPr lang="fr-FR" sz="4400" dirty="0" smtClean="0">
              <a:solidFill>
                <a:schemeClr val="accent5">
                  <a:lumMod val="40000"/>
                  <a:lumOff val="60000"/>
                </a:schemeClr>
              </a:solidFill>
              <a:effectLst/>
              <a:latin typeface="Arial Rounded MT Bold" panose="020F0704030504030204" pitchFamily="34" charset="0"/>
            </a:endParaRPr>
          </a:p>
          <a:p>
            <a:r>
              <a:rPr lang="fr-FR" sz="4400" dirty="0">
                <a:solidFill>
                  <a:schemeClr val="accent5">
                    <a:lumMod val="40000"/>
                    <a:lumOff val="60000"/>
                  </a:schemeClr>
                </a:solidFill>
                <a:latin typeface="Arial Rounded MT Bold" panose="020F0704030504030204" pitchFamily="34" charset="0"/>
              </a:rPr>
              <a:t>L'ingénieur sécurité sanitaire peut effectuer des missions humanitaires.</a:t>
            </a:r>
            <a:endParaRPr lang="fr-FR" sz="4400" dirty="0" smtClean="0">
              <a:solidFill>
                <a:schemeClr val="accent5">
                  <a:lumMod val="40000"/>
                  <a:lumOff val="60000"/>
                </a:schemeClr>
              </a:solidFill>
              <a:effectLst/>
              <a:latin typeface="Arial Rounded MT Bold" panose="020F0704030504030204" pitchFamily="34" charset="0"/>
            </a:endParaRPr>
          </a:p>
          <a:p>
            <a:endParaRPr lang="fr-FR" dirty="0"/>
          </a:p>
        </p:txBody>
      </p:sp>
      <p:pic>
        <p:nvPicPr>
          <p:cNvPr id="5" name="Image 4"/>
          <p:cNvPicPr>
            <a:picLocks noChangeAspect="1"/>
          </p:cNvPicPr>
          <p:nvPr/>
        </p:nvPicPr>
        <p:blipFill>
          <a:blip r:embed="rId3"/>
          <a:stretch>
            <a:fillRect/>
          </a:stretch>
        </p:blipFill>
        <p:spPr>
          <a:xfrm rot="351960">
            <a:off x="-5224" y="4892602"/>
            <a:ext cx="5506244" cy="2014375"/>
          </a:xfrm>
          <a:prstGeom prst="rect">
            <a:avLst/>
          </a:prstGeom>
        </p:spPr>
      </p:pic>
    </p:spTree>
    <p:extLst>
      <p:ext uri="{BB962C8B-B14F-4D97-AF65-F5344CB8AC3E}">
        <p14:creationId xmlns:p14="http://schemas.microsoft.com/office/powerpoint/2010/main" val="35146813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171297"/>
            <a:ext cx="12205250" cy="7029297"/>
          </a:xfrm>
          <a:prstGeom prst="rect">
            <a:avLst/>
          </a:prstGeom>
        </p:spPr>
      </p:pic>
      <p:sp>
        <p:nvSpPr>
          <p:cNvPr id="2" name="Titre 1"/>
          <p:cNvSpPr>
            <a:spLocks noGrp="1"/>
          </p:cNvSpPr>
          <p:nvPr>
            <p:ph type="title"/>
          </p:nvPr>
        </p:nvSpPr>
        <p:spPr>
          <a:xfrm>
            <a:off x="1006365" y="312573"/>
            <a:ext cx="10515600" cy="1325563"/>
          </a:xfrm>
        </p:spPr>
        <p:txBody>
          <a:bodyPr>
            <a:normAutofit/>
          </a:bodyPr>
          <a:lstStyle/>
          <a:p>
            <a:r>
              <a:rPr lang="fr-FR" sz="6600" dirty="0" smtClean="0">
                <a:latin typeface="Arial Black" panose="020B0A04020102020204" pitchFamily="34" charset="0"/>
              </a:rPr>
              <a:t>Avantage</a:t>
            </a:r>
            <a:endParaRPr lang="fr-FR" sz="6600" dirty="0">
              <a:latin typeface="Arial Black" panose="020B0A04020102020204" pitchFamily="34" charset="0"/>
            </a:endParaRPr>
          </a:p>
        </p:txBody>
      </p:sp>
      <p:sp>
        <p:nvSpPr>
          <p:cNvPr id="3" name="Espace réservé du contenu 2"/>
          <p:cNvSpPr>
            <a:spLocks noGrp="1"/>
          </p:cNvSpPr>
          <p:nvPr>
            <p:ph idx="1"/>
          </p:nvPr>
        </p:nvSpPr>
        <p:spPr>
          <a:xfrm>
            <a:off x="844825" y="1312241"/>
            <a:ext cx="10515600" cy="4062219"/>
          </a:xfrm>
        </p:spPr>
        <p:txBody>
          <a:bodyPr>
            <a:normAutofit/>
          </a:bodyPr>
          <a:lstStyle/>
          <a:p>
            <a:pPr marL="0" indent="0">
              <a:buNone/>
            </a:pPr>
            <a:endParaRPr lang="fr-FR" sz="3600" dirty="0" smtClean="0">
              <a:solidFill>
                <a:srgbClr val="FF0000"/>
              </a:solidFill>
            </a:endParaRPr>
          </a:p>
          <a:p>
            <a:pPr marL="0" indent="0">
              <a:buNone/>
            </a:pPr>
            <a:r>
              <a:rPr lang="fr-FR" sz="3600" dirty="0">
                <a:solidFill>
                  <a:schemeClr val="accent6"/>
                </a:solidFill>
              </a:rPr>
              <a:t>1°Travail au contact de différents corps de métiers.</a:t>
            </a:r>
          </a:p>
          <a:p>
            <a:pPr marL="0" indent="0">
              <a:buNone/>
            </a:pPr>
            <a:r>
              <a:rPr lang="fr-FR" sz="3600" dirty="0">
                <a:solidFill>
                  <a:schemeClr val="accent6"/>
                </a:solidFill>
              </a:rPr>
              <a:t>(Médecin</a:t>
            </a:r>
            <a:r>
              <a:rPr lang="fr-FR" sz="3600" dirty="0" smtClean="0">
                <a:solidFill>
                  <a:schemeClr val="accent6"/>
                </a:solidFill>
              </a:rPr>
              <a:t>, Infirmière, Technicien...)</a:t>
            </a:r>
          </a:p>
          <a:p>
            <a:pPr marL="0" indent="0">
              <a:buNone/>
            </a:pPr>
            <a:endParaRPr lang="fr-FR" sz="3600" dirty="0">
              <a:solidFill>
                <a:schemeClr val="accent6"/>
              </a:solidFill>
            </a:endParaRPr>
          </a:p>
          <a:p>
            <a:pPr marL="0" indent="0">
              <a:buNone/>
            </a:pPr>
            <a:r>
              <a:rPr lang="fr-FR" sz="3600" dirty="0">
                <a:solidFill>
                  <a:schemeClr val="accent6"/>
                </a:solidFill>
              </a:rPr>
              <a:t>2°Le salaire.</a:t>
            </a:r>
            <a:endParaRPr lang="fr-FR" sz="3600" dirty="0" smtClean="0">
              <a:solidFill>
                <a:schemeClr val="accent6"/>
              </a:solidFill>
            </a:endParaRPr>
          </a:p>
          <a:p>
            <a:pPr marL="0" indent="0">
              <a:buNone/>
            </a:pPr>
            <a:endParaRPr lang="fr-FR" sz="3600" dirty="0">
              <a:solidFill>
                <a:schemeClr val="accent6"/>
              </a:solidFill>
            </a:endParaRPr>
          </a:p>
        </p:txBody>
      </p:sp>
    </p:spTree>
    <p:extLst>
      <p:ext uri="{BB962C8B-B14F-4D97-AF65-F5344CB8AC3E}">
        <p14:creationId xmlns:p14="http://schemas.microsoft.com/office/powerpoint/2010/main" val="2340525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 y="0"/>
            <a:ext cx="12191999" cy="6957645"/>
          </a:xfrm>
          <a:prstGeom prst="rect">
            <a:avLst/>
          </a:prstGeom>
        </p:spPr>
      </p:pic>
      <p:sp>
        <p:nvSpPr>
          <p:cNvPr id="2" name="Titre 1"/>
          <p:cNvSpPr>
            <a:spLocks noGrp="1"/>
          </p:cNvSpPr>
          <p:nvPr>
            <p:ph type="title"/>
          </p:nvPr>
        </p:nvSpPr>
        <p:spPr>
          <a:xfrm>
            <a:off x="733096" y="3949152"/>
            <a:ext cx="10515600" cy="1285255"/>
          </a:xfrm>
        </p:spPr>
        <p:txBody>
          <a:bodyPr>
            <a:normAutofit fontScale="90000"/>
          </a:bodyPr>
          <a:lstStyle/>
          <a:p>
            <a:r>
              <a:rPr lang="fr-FR" sz="6600" dirty="0" smtClean="0">
                <a:latin typeface="Arial Black" panose="020B0A04020102020204" pitchFamily="34" charset="0"/>
              </a:rPr>
              <a:t>Inconvénient</a:t>
            </a:r>
            <a:br>
              <a:rPr lang="fr-FR" sz="6600" dirty="0" smtClean="0">
                <a:latin typeface="Arial Black" panose="020B0A04020102020204" pitchFamily="34" charset="0"/>
              </a:rPr>
            </a:br>
            <a:r>
              <a:rPr lang="fr-FR" sz="6600" dirty="0">
                <a:latin typeface="Arial Black" panose="020B0A04020102020204" pitchFamily="34" charset="0"/>
              </a:rPr>
              <a:t/>
            </a:r>
            <a:br>
              <a:rPr lang="fr-FR" sz="6600" dirty="0">
                <a:latin typeface="Arial Black" panose="020B0A04020102020204" pitchFamily="34" charset="0"/>
              </a:rPr>
            </a:br>
            <a:r>
              <a:rPr lang="fr-FR" sz="4000" dirty="0" smtClean="0">
                <a:solidFill>
                  <a:srgbClr val="FF0000"/>
                </a:solidFill>
                <a:latin typeface="Arial Black" panose="020B0A04020102020204" pitchFamily="34" charset="0"/>
              </a:rPr>
              <a:t>1° il faut être disponible </a:t>
            </a:r>
            <a:r>
              <a:rPr lang="fr-FR" sz="4000" dirty="0" smtClean="0">
                <a:latin typeface="Arial Black" panose="020B0A04020102020204" pitchFamily="34" charset="0"/>
              </a:rPr>
              <a:t/>
            </a:r>
            <a:br>
              <a:rPr lang="fr-FR" sz="4000" dirty="0" smtClean="0">
                <a:latin typeface="Arial Black" panose="020B0A04020102020204" pitchFamily="34" charset="0"/>
              </a:rPr>
            </a:br>
            <a:r>
              <a:rPr lang="fr-FR" sz="6600" dirty="0">
                <a:latin typeface="Arial Black" panose="020B0A04020102020204" pitchFamily="34" charset="0"/>
              </a:rPr>
              <a:t/>
            </a:r>
            <a:br>
              <a:rPr lang="fr-FR" sz="6600" dirty="0">
                <a:latin typeface="Arial Black" panose="020B0A04020102020204" pitchFamily="34" charset="0"/>
              </a:rPr>
            </a:br>
            <a:r>
              <a:rPr lang="fr-FR" sz="4000" dirty="0" smtClean="0">
                <a:solidFill>
                  <a:srgbClr val="FF0000"/>
                </a:solidFill>
                <a:latin typeface="Arial Black" panose="020B0A04020102020204" pitchFamily="34" charset="0"/>
              </a:rPr>
              <a:t>2°Avoir une bonne hygiène</a:t>
            </a:r>
            <a:r>
              <a:rPr lang="fr-FR" sz="6600" dirty="0" smtClean="0">
                <a:latin typeface="Arial Black" panose="020B0A04020102020204" pitchFamily="34" charset="0"/>
              </a:rPr>
              <a:t/>
            </a:r>
            <a:br>
              <a:rPr lang="fr-FR" sz="6600" dirty="0" smtClean="0">
                <a:latin typeface="Arial Black" panose="020B0A04020102020204" pitchFamily="34" charset="0"/>
              </a:rPr>
            </a:br>
            <a:r>
              <a:rPr lang="fr-FR" sz="6600" dirty="0">
                <a:latin typeface="Arial Black" panose="020B0A04020102020204" pitchFamily="34" charset="0"/>
              </a:rPr>
              <a:t/>
            </a:r>
            <a:br>
              <a:rPr lang="fr-FR" sz="6600" dirty="0">
                <a:latin typeface="Arial Black" panose="020B0A04020102020204" pitchFamily="34" charset="0"/>
              </a:rPr>
            </a:br>
            <a:r>
              <a:rPr lang="fr-FR" sz="6600" dirty="0" smtClean="0">
                <a:latin typeface="Arial Black" panose="020B0A04020102020204" pitchFamily="34" charset="0"/>
              </a:rPr>
              <a:t/>
            </a:r>
            <a:br>
              <a:rPr lang="fr-FR" sz="6600" dirty="0" smtClean="0">
                <a:latin typeface="Arial Black" panose="020B0A04020102020204" pitchFamily="34" charset="0"/>
              </a:rPr>
            </a:br>
            <a:r>
              <a:rPr lang="fr-FR" sz="6600" dirty="0">
                <a:latin typeface="Arial Black" panose="020B0A04020102020204" pitchFamily="34" charset="0"/>
              </a:rPr>
              <a:t/>
            </a:r>
            <a:br>
              <a:rPr lang="fr-FR" sz="6600" dirty="0">
                <a:latin typeface="Arial Black" panose="020B0A04020102020204" pitchFamily="34" charset="0"/>
              </a:rPr>
            </a:br>
            <a:r>
              <a:rPr lang="fr-FR" sz="6600" dirty="0" smtClean="0">
                <a:latin typeface="Arial Black" panose="020B0A04020102020204" pitchFamily="34" charset="0"/>
              </a:rPr>
              <a:t/>
            </a:r>
            <a:br>
              <a:rPr lang="fr-FR" sz="6600" dirty="0" smtClean="0">
                <a:latin typeface="Arial Black" panose="020B0A04020102020204" pitchFamily="34" charset="0"/>
              </a:rPr>
            </a:br>
            <a:endParaRPr lang="fr-FR" sz="6600" dirty="0">
              <a:latin typeface="Arial Black" panose="020B0A04020102020204" pitchFamily="34" charset="0"/>
            </a:endParaRPr>
          </a:p>
        </p:txBody>
      </p:sp>
    </p:spTree>
    <p:extLst>
      <p:ext uri="{BB962C8B-B14F-4D97-AF65-F5344CB8AC3E}">
        <p14:creationId xmlns:p14="http://schemas.microsoft.com/office/powerpoint/2010/main" val="31989652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153" y="0"/>
            <a:ext cx="12199153" cy="7029297"/>
          </a:xfrm>
          <a:prstGeom prst="rect">
            <a:avLst/>
          </a:prstGeom>
        </p:spPr>
      </p:pic>
      <p:sp>
        <p:nvSpPr>
          <p:cNvPr id="2" name="Titre 1"/>
          <p:cNvSpPr>
            <a:spLocks noGrp="1"/>
          </p:cNvSpPr>
          <p:nvPr>
            <p:ph type="title"/>
          </p:nvPr>
        </p:nvSpPr>
        <p:spPr>
          <a:xfrm>
            <a:off x="4624552" y="2249214"/>
            <a:ext cx="4445876" cy="1928215"/>
          </a:xfrm>
        </p:spPr>
        <p:txBody>
          <a:bodyPr>
            <a:noAutofit/>
          </a:bodyPr>
          <a:lstStyle/>
          <a:p>
            <a:r>
              <a:rPr lang="fr-FR" sz="9600" dirty="0" smtClean="0">
                <a:solidFill>
                  <a:srgbClr val="800080"/>
                </a:solidFill>
                <a:latin typeface="Cooper Black" panose="0208090404030B020404" pitchFamily="18" charset="0"/>
              </a:rPr>
              <a:t>FIN</a:t>
            </a:r>
            <a:r>
              <a:rPr lang="fr-FR" sz="9600" dirty="0" smtClean="0">
                <a:solidFill>
                  <a:srgbClr val="00B0F0"/>
                </a:solidFill>
                <a:latin typeface="Cooper Black" panose="0208090404030B020404" pitchFamily="18" charset="0"/>
              </a:rPr>
              <a:t>.</a:t>
            </a:r>
            <a:r>
              <a:rPr lang="fr-FR" sz="9600" dirty="0" smtClean="0">
                <a:solidFill>
                  <a:schemeClr val="bg1"/>
                </a:solidFill>
                <a:latin typeface="Cooper Black" panose="0208090404030B020404" pitchFamily="18" charset="0"/>
              </a:rPr>
              <a:t>.</a:t>
            </a:r>
            <a:r>
              <a:rPr lang="fr-FR" sz="9600" dirty="0" smtClean="0">
                <a:solidFill>
                  <a:srgbClr val="C00000"/>
                </a:solidFill>
                <a:latin typeface="Cooper Black" panose="0208090404030B020404" pitchFamily="18" charset="0"/>
              </a:rPr>
              <a:t>.</a:t>
            </a:r>
            <a:endParaRPr lang="fr-FR" sz="9600" dirty="0">
              <a:solidFill>
                <a:srgbClr val="C00000"/>
              </a:solidFill>
              <a:latin typeface="Cooper Black" panose="0208090404030B020404" pitchFamily="18" charset="0"/>
            </a:endParaRPr>
          </a:p>
        </p:txBody>
      </p:sp>
    </p:spTree>
    <p:extLst>
      <p:ext uri="{BB962C8B-B14F-4D97-AF65-F5344CB8AC3E}">
        <p14:creationId xmlns:p14="http://schemas.microsoft.com/office/powerpoint/2010/main" val="21458758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292</Words>
  <Application>Microsoft Office PowerPoint</Application>
  <PresentationFormat>Personnalisé</PresentationFormat>
  <Paragraphs>35</Paragraphs>
  <Slides>9</Slides>
  <Notes>0</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Thème Office</vt:lpstr>
      <vt:lpstr>Ingénieur  En Sécurité Sanitaire</vt:lpstr>
      <vt:lpstr>C’est quoi un Ingénieur  En Sécurité Sanitaire?</vt:lpstr>
      <vt:lpstr>Études / Formation pour devenir Ingénieur  </vt:lpstr>
      <vt:lpstr>Compétences nécessaires  </vt:lpstr>
      <vt:lpstr>Salaires </vt:lpstr>
      <vt:lpstr>Évolutions de carrière </vt:lpstr>
      <vt:lpstr>Avantage</vt:lpstr>
      <vt:lpstr>Inconvénient  1° il faut être disponible   2°Avoir une bonne hygiène     </vt:lpstr>
      <vt:lpstr>FIN...</vt:lpstr>
    </vt:vector>
  </TitlesOfParts>
  <Company>Conseil Départemental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Ingénieur  En Sécurité Sanitaire</dc:title>
  <dc:creator>Yan-Fanch MOHR</dc:creator>
  <cp:lastModifiedBy>user</cp:lastModifiedBy>
  <cp:revision>18</cp:revision>
  <dcterms:created xsi:type="dcterms:W3CDTF">2019-01-18T13:16:00Z</dcterms:created>
  <dcterms:modified xsi:type="dcterms:W3CDTF">2019-01-26T10:00:22Z</dcterms:modified>
</cp:coreProperties>
</file>