
<file path=[Content_Types].xml><?xml version="1.0" encoding="utf-8"?>
<Types xmlns="http://schemas.openxmlformats.org/package/2006/content-types">
  <Default Extension="jpeg" ContentType="image/jpe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256" r:id="rId3"/>
    <p:sldId id="264" r:id="rId4"/>
    <p:sldId id="291" r:id="rId5"/>
    <p:sldId id="270" r:id="rId7"/>
    <p:sldId id="257" r:id="rId8"/>
    <p:sldId id="303" r:id="rId9"/>
    <p:sldId id="286" r:id="rId10"/>
    <p:sldId id="293" r:id="rId11"/>
    <p:sldId id="288" r:id="rId12"/>
    <p:sldId id="289" r:id="rId13"/>
    <p:sldId id="290" r:id="rId14"/>
    <p:sldId id="261" r:id="rId15"/>
    <p:sldId id="312" r:id="rId16"/>
    <p:sldId id="284" r:id="rId17"/>
    <p:sldId id="294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97" autoAdjust="0"/>
    <p:restoredTop sz="90143" autoAdjust="0"/>
  </p:normalViewPr>
  <p:slideViewPr>
    <p:cSldViewPr>
      <p:cViewPr>
        <p:scale>
          <a:sx n="69" d="100"/>
          <a:sy n="69" d="100"/>
        </p:scale>
        <p:origin x="-1176" y="-6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33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FC0281-DAD0-4499-9124-DC08F3E7F7F9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69B035-8B41-4319-9D85-1EFAEADCAB07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69B035-8B41-4319-9D85-1EFAEADCAB07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3CE2E3-5B06-4A5A-BC80-4D4EFFF3AA19}" type="datetimeFigureOut">
              <a:rPr lang="ru-RU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8FEFD8-4F14-4769-99A6-C405EFACFCF7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6A765B-BDE0-46C5-A3A3-A69876EFFB96}" type="datetimeFigureOut">
              <a:rPr lang="ru-RU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80F760-F9CE-41A3-98CB-102708039CAB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8427BF-7FE1-4233-AD11-19E61FB9711F}" type="datetimeFigureOut">
              <a:rPr lang="ru-RU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8CBC21-8333-4793-8FC3-6E6FB1454990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59056E-2D1B-4470-A183-75DE67A71DB2}" type="datetimeFigureOut">
              <a:rPr lang="ru-RU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B65BB-E5F1-449E-8936-E36EF14A456A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87F270-D6F7-4258-B94B-CF23D0AB1BFF}" type="datetimeFigureOut">
              <a:rPr lang="ru-RU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A0997A-4EE9-4305-A9E2-86873E7F21B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14FA6A-BEEA-4F22-8645-4F329B782D02}" type="datetimeFigureOut">
              <a:rPr lang="ru-RU"/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923F05-826F-4F56-BD59-9C493B29A99B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61C2F2-08A4-43AD-AF4B-F75A3FA948D1}" type="datetimeFigureOut">
              <a:rPr lang="ru-RU"/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605A7A-717A-4408-919B-E7F8427552CB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E0D8E3-9B20-4911-854F-247E6F43A1D5}" type="datetimeFigureOut">
              <a:rPr lang="ru-RU"/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E6CBA7-2ADE-45DC-BAFC-DF636F53E18F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5591BB-772F-4AA5-994B-8091B10563F1}" type="datetimeFigureOut">
              <a:rPr lang="ru-RU"/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17E8E8-709D-4404-A77B-DC7248C6ED33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480859-62A1-4022-807D-1BFEC68C3C8D}" type="datetimeFigureOut">
              <a:rPr lang="ru-RU"/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7C214E-0470-4D23-8253-54C714F77C52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BE1E77-315F-43A4-85F0-C48B1ED2C4AF}" type="datetimeFigureOut">
              <a:rPr lang="ru-RU"/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E70F99-29C2-46DC-8612-76F7EFAA100A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32B14A4-C52F-4C60-9948-2B984438A25F}" type="datetimeFigureOut">
              <a:rPr lang="ru-RU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F7D0E02-7AFD-42F7-A79D-F766D7EBC13F}" type="slidenum">
              <a:rPr lang="ru-RU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6.GIF"/><Relationship Id="rId1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5.GIF"/><Relationship Id="rId2" Type="http://schemas.openxmlformats.org/officeDocument/2006/relationships/image" Target="../media/image6.GIF"/><Relationship Id="rId1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1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6.GIF"/><Relationship Id="rId2" Type="http://schemas.openxmlformats.org/officeDocument/2006/relationships/image" Target="../media/image9.GIF"/><Relationship Id="rId1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GIF"/><Relationship Id="rId1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GIF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GIF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6.GIF"/><Relationship Id="rId1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GIF"/><Relationship Id="rId1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6.GIF"/><Relationship Id="rId1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6.GIF"/><Relationship Id="rId1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8" descr="фон жёлтый (свиток) - Ирина Алексеевна Машинистова"/>
          <p:cNvPicPr>
            <a:picLocks noChangeAspect="1" noChangeArrowheads="1"/>
          </p:cNvPicPr>
          <p:nvPr/>
        </p:nvPicPr>
        <p:blipFill>
          <a:blip r:embed="rId1" cstate="screen"/>
          <a:srcRect/>
          <a:stretch>
            <a:fillRect/>
          </a:stretch>
        </p:blipFill>
        <p:spPr bwMode="auto">
          <a:xfrm>
            <a:off x="0" y="0"/>
            <a:ext cx="85312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4" name="Picture 2" descr="E:\Мамина работа\Картинки\Пираты\f57cc763a41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4613" y="0"/>
            <a:ext cx="92186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4479925" y="2967038"/>
            <a:ext cx="184150" cy="92392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5750" y="1062038"/>
            <a:ext cx="3929063" cy="403098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ru-RU" sz="44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atang" pitchFamily="18" charset="-127"/>
                <a:ea typeface="Batang" pitchFamily="18" charset="-127"/>
                <a:cs typeface="Aharoni" pitchFamily="2" charset="-79"/>
              </a:rPr>
              <a:t>«Геокэшинг</a:t>
            </a:r>
            <a:r>
              <a:rPr lang="ru-RU" sz="4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atang" pitchFamily="18" charset="-127"/>
                <a:ea typeface="Batang" pitchFamily="18" charset="-127"/>
                <a:cs typeface="Aharoni" pitchFamily="2" charset="-79"/>
              </a:rPr>
              <a:t> </a:t>
            </a:r>
            <a:br>
              <a:rPr lang="ru-RU" sz="4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Aharoni" pitchFamily="2" charset="-79"/>
              </a:rPr>
            </a:b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Aharoni" pitchFamily="2" charset="-79"/>
              </a:rPr>
              <a:t> как средство развития самостоятельности детей дошкольного возраста»</a:t>
            </a:r>
            <a:endParaRPr lang="ru-RU" sz="44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  <a:cs typeface="Aharoni" pitchFamily="2" charset="-79"/>
            </a:endParaRPr>
          </a:p>
          <a:p>
            <a:pPr algn="ctr"/>
            <a:endParaRPr lang="ru-RU" sz="2000" b="1" dirty="0">
              <a:solidFill>
                <a:srgbClr val="17375E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/>
            <a:endParaRPr lang="ru-RU" sz="2000" b="1" dirty="0">
              <a:solidFill>
                <a:srgbClr val="17375E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/>
            <a:endParaRPr lang="ru-RU" sz="2000" b="1" dirty="0">
              <a:solidFill>
                <a:srgbClr val="17375E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/>
            <a:endParaRPr lang="ru-RU" sz="2000" b="1" dirty="0">
              <a:solidFill>
                <a:srgbClr val="17375E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/>
            <a:endParaRPr lang="ru-RU" sz="2000" b="1" dirty="0">
              <a:solidFill>
                <a:srgbClr val="17375E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1601" y="4293096"/>
            <a:ext cx="2088232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Подготовила:</a:t>
            </a:r>
            <a:endParaRPr lang="ru-RU" b="1" dirty="0" smtClean="0">
              <a:solidFill>
                <a:schemeClr val="accent6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r>
              <a:rPr lang="ru-RU" i="1" dirty="0" err="1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Кубекова Б.Ж.</a:t>
            </a:r>
            <a:endParaRPr lang="ru-RU" dirty="0"/>
          </a:p>
        </p:txBody>
      </p:sp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8" descr="фон жёлтый (свиток) - Ирина Алексеевна Машинистова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6602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Прямоугольник 3"/>
          <p:cNvSpPr>
            <a:spLocks noChangeArrowheads="1"/>
          </p:cNvSpPr>
          <p:nvPr/>
        </p:nvSpPr>
        <p:spPr bwMode="auto">
          <a:xfrm>
            <a:off x="1547813" y="765175"/>
            <a:ext cx="5815012" cy="646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ru-RU" b="1" i="1">
                <a:latin typeface="Calibri" panose="020F0502020204030204" pitchFamily="34" charset="0"/>
              </a:rPr>
              <a:t> </a:t>
            </a:r>
            <a:br>
              <a:rPr lang="ru-RU" i="1">
                <a:latin typeface="Calibri" panose="020F0502020204030204" pitchFamily="34" charset="0"/>
              </a:rPr>
            </a:br>
            <a:r>
              <a:rPr lang="ru-RU" i="1">
                <a:latin typeface="Calibri" panose="020F0502020204030204" pitchFamily="34" charset="0"/>
              </a:rPr>
              <a:t> </a:t>
            </a:r>
            <a:endParaRPr lang="ru-RU">
              <a:latin typeface="Calibri" panose="020F0502020204030204" pitchFamily="34" charset="0"/>
            </a:endParaRPr>
          </a:p>
        </p:txBody>
      </p:sp>
      <p:pic>
        <p:nvPicPr>
          <p:cNvPr id="15365" name="Picture 2" descr="http://ppt.wz51z.com/EC3/CD3/animations/people_3/scouts/boy_scout_hiking_comp_a_hc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77129" y="4616580"/>
            <a:ext cx="2073473" cy="2074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547812" y="888068"/>
            <a:ext cx="5815012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3. Практический этап</a:t>
            </a:r>
            <a:endParaRPr lang="ru-RU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87625" y="1628800"/>
            <a:ext cx="619268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Tx/>
              <a:buChar char="-"/>
            </a:pPr>
            <a:r>
              <a:rPr lang="ru-RU" sz="2800" i="1" dirty="0" smtClean="0">
                <a:solidFill>
                  <a:prstClr val="black"/>
                </a:solidFill>
                <a:latin typeface="Cambria" panose="02040503050406030204" pitchFamily="18" charset="0"/>
              </a:rPr>
              <a:t>Пригласить  </a:t>
            </a:r>
            <a:r>
              <a:rPr lang="ru-RU" sz="2800" i="1" dirty="0">
                <a:solidFill>
                  <a:prstClr val="black"/>
                </a:solidFill>
                <a:latin typeface="Cambria" panose="02040503050406030204" pitchFamily="18" charset="0"/>
              </a:rPr>
              <a:t>в </a:t>
            </a:r>
            <a:r>
              <a:rPr lang="ru-RU" sz="2800" i="1" dirty="0" smtClean="0">
                <a:solidFill>
                  <a:prstClr val="black"/>
                </a:solidFill>
                <a:latin typeface="Cambria" panose="02040503050406030204" pitchFamily="18" charset="0"/>
              </a:rPr>
              <a:t>игру, создать мотивацию;</a:t>
            </a:r>
            <a:endParaRPr lang="ru-RU" sz="2800" i="1" dirty="0" smtClean="0">
              <a:solidFill>
                <a:prstClr val="black"/>
              </a:solidFill>
              <a:latin typeface="Cambria" panose="02040503050406030204" pitchFamily="18" charset="0"/>
            </a:endParaRPr>
          </a:p>
          <a:p>
            <a:pPr marL="457200" lvl="0" indent="-457200">
              <a:buFontTx/>
              <a:buChar char="-"/>
            </a:pPr>
            <a:endParaRPr lang="ru-RU" sz="2800" i="1" dirty="0" smtClean="0">
              <a:solidFill>
                <a:prstClr val="black"/>
              </a:solidFill>
              <a:latin typeface="Cambria" panose="02040503050406030204" pitchFamily="18" charset="0"/>
            </a:endParaRPr>
          </a:p>
          <a:p>
            <a:pPr marL="457200" lvl="0" indent="-457200">
              <a:buFontTx/>
              <a:buChar char="-"/>
            </a:pPr>
            <a:r>
              <a:rPr lang="ru-RU" sz="2800" i="1" dirty="0" smtClean="0">
                <a:solidFill>
                  <a:prstClr val="black"/>
                </a:solidFill>
                <a:latin typeface="Cambria" panose="02040503050406030204" pitchFamily="18" charset="0"/>
              </a:rPr>
              <a:t>Ориентироваться по </a:t>
            </a:r>
            <a:r>
              <a:rPr lang="ru-RU" sz="2800" i="1" dirty="0">
                <a:solidFill>
                  <a:prstClr val="black"/>
                </a:solidFill>
                <a:latin typeface="Cambria" panose="02040503050406030204" pitchFamily="18" charset="0"/>
              </a:rPr>
              <a:t>карте на территории  д/с в поисках </a:t>
            </a:r>
            <a:r>
              <a:rPr lang="ru-RU" sz="2800" i="1" dirty="0" smtClean="0">
                <a:solidFill>
                  <a:prstClr val="black"/>
                </a:solidFill>
                <a:latin typeface="Cambria" panose="02040503050406030204" pitchFamily="18" charset="0"/>
              </a:rPr>
              <a:t>подсказок;</a:t>
            </a:r>
            <a:endParaRPr lang="ru-RU" sz="2800" i="1" dirty="0" smtClean="0">
              <a:solidFill>
                <a:prstClr val="black"/>
              </a:solidFill>
              <a:latin typeface="Cambria" panose="02040503050406030204" pitchFamily="18" charset="0"/>
            </a:endParaRPr>
          </a:p>
          <a:p>
            <a:pPr marL="457200" lvl="0" indent="-457200">
              <a:buFontTx/>
              <a:buChar char="-"/>
            </a:pPr>
            <a:endParaRPr lang="ru-RU" sz="2800" i="1" dirty="0" smtClean="0">
              <a:solidFill>
                <a:prstClr val="black"/>
              </a:solidFill>
              <a:latin typeface="Cambria" panose="02040503050406030204" pitchFamily="18" charset="0"/>
            </a:endParaRPr>
          </a:p>
          <a:p>
            <a:pPr marL="457200" lvl="0" indent="-457200">
              <a:buFontTx/>
              <a:buChar char="-"/>
            </a:pPr>
            <a:r>
              <a:rPr lang="ru-RU" sz="2800" i="1" dirty="0" smtClean="0">
                <a:solidFill>
                  <a:prstClr val="black"/>
                </a:solidFill>
                <a:latin typeface="Cambria" panose="02040503050406030204" pitchFamily="18" charset="0"/>
              </a:rPr>
              <a:t>По  </a:t>
            </a:r>
            <a:r>
              <a:rPr lang="ru-RU" sz="2800" i="1" dirty="0">
                <a:solidFill>
                  <a:prstClr val="black"/>
                </a:solidFill>
                <a:latin typeface="Cambria" panose="02040503050406030204" pitchFamily="18" charset="0"/>
              </a:rPr>
              <a:t>подсказкам </a:t>
            </a:r>
            <a:r>
              <a:rPr lang="ru-RU" sz="2800" i="1" dirty="0" smtClean="0">
                <a:solidFill>
                  <a:prstClr val="black"/>
                </a:solidFill>
                <a:latin typeface="Cambria" panose="02040503050406030204" pitchFamily="18" charset="0"/>
              </a:rPr>
              <a:t>найти </a:t>
            </a:r>
            <a:r>
              <a:rPr lang="ru-RU" sz="2800" i="1" dirty="0">
                <a:solidFill>
                  <a:prstClr val="black"/>
                </a:solidFill>
                <a:latin typeface="Cambria" panose="02040503050406030204" pitchFamily="18" charset="0"/>
              </a:rPr>
              <a:t>места спрятанного </a:t>
            </a:r>
            <a:r>
              <a:rPr lang="ru-RU" sz="2800" i="1" dirty="0" smtClean="0">
                <a:solidFill>
                  <a:prstClr val="black"/>
                </a:solidFill>
                <a:latin typeface="Cambria" panose="02040503050406030204" pitchFamily="18" charset="0"/>
              </a:rPr>
              <a:t>клада;</a:t>
            </a:r>
            <a:endParaRPr lang="ru-RU" sz="2800" i="1" dirty="0" smtClean="0">
              <a:solidFill>
                <a:prstClr val="black"/>
              </a:solidFill>
              <a:latin typeface="Cambria" panose="02040503050406030204" pitchFamily="18" charset="0"/>
            </a:endParaRPr>
          </a:p>
          <a:p>
            <a:pPr marL="457200" lvl="0" indent="-457200">
              <a:buFontTx/>
              <a:buChar char="-"/>
            </a:pPr>
            <a:endParaRPr lang="ru-RU" sz="2800" i="1" dirty="0" smtClean="0">
              <a:solidFill>
                <a:prstClr val="black"/>
              </a:solidFill>
              <a:latin typeface="Cambria" panose="02040503050406030204" pitchFamily="18" charset="0"/>
            </a:endParaRPr>
          </a:p>
          <a:p>
            <a:pPr marL="457200" lvl="0" indent="-457200">
              <a:buFontTx/>
              <a:buChar char="-"/>
            </a:pPr>
            <a:r>
              <a:rPr lang="ru-RU" sz="2800" i="1" dirty="0" smtClean="0">
                <a:solidFill>
                  <a:prstClr val="black"/>
                </a:solidFill>
                <a:latin typeface="Cambria" panose="02040503050406030204" pitchFamily="18" charset="0"/>
              </a:rPr>
              <a:t>Получить долгожданную награду</a:t>
            </a:r>
            <a:endParaRPr lang="ru-RU" sz="2800" i="1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8" descr="фон жёлтый (свиток) - Ирина Алексеевна Машинистова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6602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Прямоугольник 3"/>
          <p:cNvSpPr>
            <a:spLocks noChangeArrowheads="1"/>
          </p:cNvSpPr>
          <p:nvPr/>
        </p:nvSpPr>
        <p:spPr bwMode="auto">
          <a:xfrm>
            <a:off x="1547813" y="765175"/>
            <a:ext cx="5815012" cy="646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ru-RU" b="1" i="1">
                <a:latin typeface="Calibri" panose="020F0502020204030204" pitchFamily="34" charset="0"/>
              </a:rPr>
              <a:t> </a:t>
            </a:r>
            <a:br>
              <a:rPr lang="ru-RU" i="1">
                <a:latin typeface="Calibri" panose="020F0502020204030204" pitchFamily="34" charset="0"/>
              </a:rPr>
            </a:br>
            <a:r>
              <a:rPr lang="ru-RU" i="1">
                <a:latin typeface="Calibri" panose="020F0502020204030204" pitchFamily="34" charset="0"/>
              </a:rPr>
              <a:t> </a:t>
            </a:r>
            <a:endParaRPr lang="ru-RU">
              <a:latin typeface="Calibri" panose="020F0502020204030204" pitchFamily="34" charset="0"/>
            </a:endParaRPr>
          </a:p>
        </p:txBody>
      </p:sp>
      <p:pic>
        <p:nvPicPr>
          <p:cNvPr id="15365" name="Picture 2" descr="http://ppt.wz51z.com/EC3/CD3/animations/people_3/scouts/boy_scout_hiking_comp_a_hc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4221088"/>
            <a:ext cx="2073473" cy="2074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547812" y="888068"/>
            <a:ext cx="5815012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4. Заключительный этап</a:t>
            </a:r>
            <a:endParaRPr lang="ru-RU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91680" y="1628800"/>
            <a:ext cx="642218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Tx/>
              <a:buChar char="-"/>
            </a:pPr>
            <a:r>
              <a:rPr lang="ru-RU" sz="2800" i="1" dirty="0" smtClean="0">
                <a:solidFill>
                  <a:prstClr val="black"/>
                </a:solidFill>
                <a:latin typeface="Cambria" panose="02040503050406030204" pitchFamily="18" charset="0"/>
              </a:rPr>
              <a:t>вернуться </a:t>
            </a:r>
            <a:r>
              <a:rPr lang="ru-RU" sz="2800" i="1" dirty="0">
                <a:solidFill>
                  <a:prstClr val="black"/>
                </a:solidFill>
                <a:latin typeface="Cambria" panose="02040503050406030204" pitchFamily="18" charset="0"/>
              </a:rPr>
              <a:t>в детский </a:t>
            </a:r>
            <a:r>
              <a:rPr lang="ru-RU" sz="2800" i="1" dirty="0" smtClean="0">
                <a:solidFill>
                  <a:prstClr val="black"/>
                </a:solidFill>
                <a:latin typeface="Cambria" panose="02040503050406030204" pitchFamily="18" charset="0"/>
              </a:rPr>
              <a:t>сад,</a:t>
            </a:r>
            <a:endParaRPr lang="ru-RU" sz="2800" i="1" dirty="0" smtClean="0">
              <a:solidFill>
                <a:prstClr val="black"/>
              </a:solidFill>
              <a:latin typeface="Cambria" panose="02040503050406030204" pitchFamily="18" charset="0"/>
            </a:endParaRPr>
          </a:p>
          <a:p>
            <a:pPr marL="457200" lvl="0" indent="-457200">
              <a:buFontTx/>
              <a:buChar char="-"/>
            </a:pPr>
            <a:endParaRPr lang="ru-RU" sz="2800" i="1" dirty="0" smtClean="0">
              <a:solidFill>
                <a:prstClr val="black"/>
              </a:solidFill>
              <a:latin typeface="Cambria" panose="02040503050406030204" pitchFamily="18" charset="0"/>
            </a:endParaRPr>
          </a:p>
          <a:p>
            <a:pPr marL="457200" lvl="0" indent="-457200">
              <a:buFontTx/>
              <a:buChar char="-"/>
            </a:pPr>
            <a:r>
              <a:rPr lang="ru-RU" sz="2800" i="1" dirty="0" smtClean="0">
                <a:solidFill>
                  <a:prstClr val="black"/>
                </a:solidFill>
                <a:latin typeface="Cambria" panose="02040503050406030204" pitchFamily="18" charset="0"/>
              </a:rPr>
              <a:t>подвести итоги (</a:t>
            </a:r>
            <a:r>
              <a:rPr lang="ru-RU" sz="2400" i="1" dirty="0" smtClean="0">
                <a:solidFill>
                  <a:prstClr val="black"/>
                </a:solidFill>
                <a:latin typeface="Cambria" panose="02040503050406030204" pitchFamily="18" charset="0"/>
              </a:rPr>
              <a:t>подготовить любое творческое задание</a:t>
            </a:r>
            <a:r>
              <a:rPr lang="ru-RU" sz="2800" i="1" dirty="0" smtClean="0">
                <a:solidFill>
                  <a:prstClr val="black"/>
                </a:solidFill>
                <a:latin typeface="Cambria" panose="02040503050406030204" pitchFamily="18" charset="0"/>
              </a:rPr>
              <a:t>)</a:t>
            </a:r>
            <a:endParaRPr lang="ru-RU" sz="2800" i="1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pic>
        <p:nvPicPr>
          <p:cNvPr id="8" name="Picture 4" descr="девушка с огнём - Часики и другие флешечки- я.ру"/>
          <p:cNvPicPr>
            <a:picLocks noChangeAspect="1" noChangeArrowheads="1" noCrop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43608" y="3212436"/>
            <a:ext cx="2808287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8" descr="фон жёлтый (свиток) - Ирина Алексеевна Машинистова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331640" y="428625"/>
            <a:ext cx="6026423" cy="57543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 типам геокешинг тоже может быть очень разнообразным:           </a:t>
            </a:r>
            <a:endParaRPr lang="ru-RU" sz="2000" i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- бродилки, лабиринты                                               </a:t>
            </a:r>
            <a:endParaRPr lang="ru-RU" sz="2000" i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- проекты                                                        </a:t>
            </a:r>
            <a:endParaRPr lang="ru-RU" sz="2000" i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- головоломки и другие.                                           При подготовке игры геокешинг мы придерживаемся 4 основных правил:                                                 </a:t>
            </a:r>
            <a:endParaRPr lang="ru-RU" sz="2000" i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- игры должны быть безопасными;                                    - вопросы и задания должны соответствовать возрасту;                              </a:t>
            </a:r>
            <a:endParaRPr lang="ru-RU" sz="2000" i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недопустимо унижать достоинство ребёнка;                            - споры и конфликты надо решать только мирным путём.            </a:t>
            </a:r>
            <a:endParaRPr lang="ru-RU" sz="2000" i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Геокешинг можно проводить в разных местах:                               - в замкнутом помещении                                            - - - в группе,в музыкальном или физкультурном зале,в музее, в библиотеке,                                                 - ----- квесты на природе – на участке, на экскурсии.     </a:t>
            </a:r>
            <a:r>
              <a:rPr lang="ru-RU" sz="28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cs typeface="Times New Roman" panose="02020603050405020304" pitchFamily="18" charset="0"/>
              </a:rPr>
              <a:t>        </a:t>
            </a:r>
            <a:endParaRPr lang="ru-RU" sz="2800" i="1" dirty="0">
              <a:effectLst>
                <a:outerShdw blurRad="38100" dist="38100" dir="2700000" algn="tl">
                  <a:srgbClr val="C0C0C0"/>
                </a:outerShdw>
              </a:effectLst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241800"/>
            <a:ext cx="2616200" cy="261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pic>
        <p:nvPicPr>
          <p:cNvPr id="20481" name="Picture 8" descr="фон жёлтый (свиток) - Ирина Алексеевна Машинистова"/>
          <p:cNvPicPr>
            <a:picLocks noChangeAspect="1" noChangeArrowheads="1"/>
          </p:cNvPicPr>
          <p:nvPr>
            <p:ph idx="1"/>
          </p:nvPr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3810" y="-17780"/>
            <a:ext cx="9120505" cy="6893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0" name="Текстовое поле 99"/>
          <p:cNvSpPr txBox="1"/>
          <p:nvPr/>
        </p:nvSpPr>
        <p:spPr>
          <a:xfrm>
            <a:off x="1390015" y="841375"/>
            <a:ext cx="6562090" cy="34766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indent="0"/>
            <a:r>
              <a:rPr lang="en-US" sz="2000" b="0" u="sng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charset="0"/>
              </a:rPr>
              <a:t>В своей практической работе мы используем такие виды:                       </a:t>
            </a:r>
            <a:r>
              <a:rPr lang="en-US" sz="2000" b="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charset="0"/>
              </a:rPr>
              <a:t>- линейные, задачи которых решаются по цепочке, одна за другой;         - штурмовые, когда участники получают задачу, подсказки для её решения, но пути решения выбирают сами;                                </a:t>
            </a:r>
            <a:endParaRPr lang="en-US" sz="2000" b="0">
              <a:solidFill>
                <a:srgbClr val="000000"/>
              </a:solidFill>
              <a:latin typeface="Times New Roman" panose="02020603050405020304" pitchFamily="18" charset="0"/>
              <a:cs typeface="Segoe UI" panose="020B0502040204020203" charset="0"/>
            </a:endParaRPr>
          </a:p>
          <a:p>
            <a:pPr marL="0" indent="0"/>
            <a:r>
              <a:rPr lang="en-US" sz="2000" b="0" u="sng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charset="0"/>
              </a:rPr>
              <a:t>Задания в игре могут быть следующие:                                   </a:t>
            </a:r>
            <a:r>
              <a:rPr lang="en-US" sz="2000" b="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charset="0"/>
              </a:rPr>
              <a:t>- находить кусочки пазла и составлять из него картинку. На собранной картинке будет изображён предмет или место, где надо искать главный «клад».                                                                 - В начале игры дети получают карту, где обозначены все опорные пункты.</a:t>
            </a:r>
            <a:endParaRPr lang="ru-RU" altLang="en-US" sz="20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8" descr="фон жёлтый (свиток) - Ирина Алексеевна Машинистова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4383088" y="549275"/>
            <a:ext cx="184150" cy="3667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ru-RU" b="1">
              <a:solidFill>
                <a:srgbClr val="17375E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509" name="Picture 1" descr="C:\Users\Галя\Desktop\dyn004_original_169_169_gif_2545386_3d419112d4394430b00fea2b50b3243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0" y="3643313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 descr="фон жёлтый (свиток) - Ирина Алексеевна Машинистова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http://ppt.wz51z.com/EC3/CD3/animations/people_3/scouts/boy_scout_hiking_comp_a_hc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30975" y="1556792"/>
            <a:ext cx="2613025" cy="261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755577" y="549275"/>
            <a:ext cx="6552727" cy="6821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000" i="1" dirty="0">
              <a:latin typeface="Times New Roman" panose="02020603050405020304"/>
              <a:ea typeface="Calibri" panose="020F0502020204030204"/>
              <a:cs typeface="Times New Roman" panose="02020603050405020304"/>
            </a:endParaRPr>
          </a:p>
          <a:p>
            <a:pPr>
              <a:spcAft>
                <a:spcPts val="1000"/>
              </a:spcAft>
            </a:pPr>
            <a:r>
              <a:rPr lang="ru-RU" sz="2000" i="1" u="sng" dirty="0" smtClean="0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Для составления маршрута мы используем разные варианты игры</a:t>
            </a:r>
            <a:r>
              <a:rPr lang="ru-RU" sz="2000" i="1" dirty="0" smtClean="0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: </a:t>
            </a:r>
            <a:endParaRPr lang="ru-RU" sz="2000" i="1" dirty="0" smtClean="0">
              <a:latin typeface="Times New Roman" panose="02020603050405020304"/>
              <a:ea typeface="Calibri" panose="020F0502020204030204"/>
              <a:cs typeface="Times New Roman" panose="02020603050405020304"/>
            </a:endParaRPr>
          </a:p>
          <a:p>
            <a:pPr>
              <a:spcAft>
                <a:spcPts val="1000"/>
              </a:spcAft>
            </a:pPr>
            <a:r>
              <a:rPr lang="ru-RU" sz="2000" i="1" dirty="0" smtClean="0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- Маршрутный лист (на нем могут быть просто написаны последовательно станции и где они расположены; а могут быть загадки, ребусы, зашифрованное слово, ответ на которые и будет то место, куда надо последовать);                        «Волшебный клубок» (на клубке ниток последовательно прикреплены записки с названием того места, куда надо отправиться. Постепенно разматывая клубок, дети перемещаются от станции к станции);                                      Карта (схематическое изображение маршрута);                       «Волшебный экран» (планшет или ноутбук, где последовательно расположены фотографии тех мест, куда должны последовать участники)</a:t>
            </a:r>
            <a:endParaRPr lang="ru-RU" sz="2800" i="1" dirty="0" smtClean="0">
              <a:latin typeface="Times New Roman" panose="02020603050405020304"/>
              <a:ea typeface="Calibri" panose="020F0502020204030204"/>
              <a:cs typeface="Times New Roman" panose="02020603050405020304"/>
            </a:endParaRPr>
          </a:p>
          <a:p>
            <a:pPr>
              <a:spcAft>
                <a:spcPts val="1000"/>
              </a:spcAft>
            </a:pPr>
            <a:endParaRPr lang="ru-RU" sz="2800" i="1" dirty="0">
              <a:latin typeface="Times New Roman" panose="02020603050405020304"/>
              <a:ea typeface="Calibri" panose="020F0502020204030204"/>
              <a:cs typeface="Times New Roman" panose="02020603050405020304"/>
            </a:endParaRPr>
          </a:p>
          <a:p>
            <a:pPr>
              <a:spcAft>
                <a:spcPts val="1000"/>
              </a:spcAft>
            </a:pPr>
            <a:endParaRPr lang="ru-RU" sz="2800" dirty="0">
              <a:latin typeface="Calibri" panose="020F0502020204030204"/>
              <a:ea typeface="Calibri" panose="020F0502020204030204"/>
              <a:cs typeface="Times New Roman" panose="02020603050405020304"/>
            </a:endParaRPr>
          </a:p>
          <a:p>
            <a:pPr algn="ctr"/>
            <a:endParaRPr lang="ru-RU" sz="2800" dirty="0">
              <a:latin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8" descr="фон жёлтый (свиток) - Ирина Алексеевна Машинистова"/>
          <p:cNvPicPr>
            <a:picLocks noGrp="1" noChangeAspect="1" noChangeArrowheads="1"/>
          </p:cNvPicPr>
          <p:nvPr>
            <p:ph idx="1"/>
          </p:nvPr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475656" y="620688"/>
            <a:ext cx="59046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i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Спасибо за внимание!</a:t>
            </a:r>
            <a:endParaRPr lang="ru-RU" sz="4800" b="1" i="1" dirty="0">
              <a:solidFill>
                <a:schemeClr val="tx2"/>
              </a:solidFill>
              <a:latin typeface="Cambria" panose="02040503050406030204" pitchFamily="18" charset="0"/>
            </a:endParaRPr>
          </a:p>
        </p:txBody>
      </p:sp>
      <p:pic>
        <p:nvPicPr>
          <p:cNvPr id="6" name="Picture 2" descr="http://ppt.wz51z.com/EC3/CD3/animations/people_3/scouts/boy_scout_hiking_comp_a_hc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3356992"/>
            <a:ext cx="2613025" cy="261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8" descr="фон жёлтый (свиток) - Ирина Алексеевна Машинистова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187624" y="0"/>
            <a:ext cx="6912768" cy="57543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</a:t>
            </a:r>
            <a:r>
              <a:rPr lang="ru-RU" sz="32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геокешинг</a:t>
            </a: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 smtClean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«</a:t>
            </a:r>
            <a:r>
              <a:rPr lang="ru-RU" sz="28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geo</a:t>
            </a:r>
            <a:r>
              <a:rPr lang="ru-RU" sz="2800" dirty="0">
                <a:latin typeface="Cambria" panose="02040503050406030204" pitchFamily="18" charset="0"/>
                <a:cs typeface="Times New Roman" panose="02020603050405020304" pitchFamily="18" charset="0"/>
              </a:rPr>
              <a:t>» - </a:t>
            </a:r>
            <a:r>
              <a:rPr lang="ru-RU" sz="2800" u="sng" dirty="0">
                <a:latin typeface="Cambria" panose="02040503050406030204" pitchFamily="18" charset="0"/>
                <a:cs typeface="Times New Roman" panose="02020603050405020304" pitchFamily="18" charset="0"/>
              </a:rPr>
              <a:t>з</a:t>
            </a:r>
            <a:r>
              <a:rPr lang="ru-RU" sz="2800" u="sng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емля</a:t>
            </a:r>
            <a:r>
              <a:rPr lang="ru-RU" sz="28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    +    «</a:t>
            </a:r>
            <a:r>
              <a:rPr lang="ru-RU" sz="28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cache</a:t>
            </a:r>
            <a:r>
              <a:rPr lang="ru-RU" sz="2800" dirty="0">
                <a:latin typeface="Cambria" panose="02040503050406030204" pitchFamily="18" charset="0"/>
                <a:cs typeface="Times New Roman" panose="02020603050405020304" pitchFamily="18" charset="0"/>
              </a:rPr>
              <a:t>» – </a:t>
            </a:r>
            <a:r>
              <a:rPr lang="ru-RU" sz="2800" u="sng" dirty="0">
                <a:latin typeface="Cambria" panose="02040503050406030204" pitchFamily="18" charset="0"/>
                <a:cs typeface="Times New Roman" panose="02020603050405020304" pitchFamily="18" charset="0"/>
              </a:rPr>
              <a:t>тайник</a:t>
            </a:r>
            <a:r>
              <a:rPr lang="ru-RU" sz="28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 = «</a:t>
            </a:r>
            <a:r>
              <a:rPr lang="ru-RU" sz="2800" u="sng" dirty="0">
                <a:latin typeface="Cambria" panose="02040503050406030204" pitchFamily="18" charset="0"/>
                <a:cs typeface="Times New Roman" panose="02020603050405020304" pitchFamily="18" charset="0"/>
              </a:rPr>
              <a:t>П</a:t>
            </a:r>
            <a:r>
              <a:rPr lang="ru-RU" sz="2800" u="sng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оиск </a:t>
            </a:r>
            <a:r>
              <a:rPr lang="ru-RU" sz="2800" u="sng" dirty="0">
                <a:latin typeface="Cambria" panose="02040503050406030204" pitchFamily="18" charset="0"/>
                <a:cs typeface="Times New Roman" panose="02020603050405020304" pitchFamily="18" charset="0"/>
              </a:rPr>
              <a:t>тайника в земле</a:t>
            </a:r>
            <a:r>
              <a:rPr lang="ru-RU" sz="28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» </a:t>
            </a:r>
            <a:endParaRPr lang="ru-RU" sz="2800" dirty="0" smtClean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endParaRPr lang="ru-RU" sz="2800" dirty="0" smtClean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800" i="1" dirty="0" smtClean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/>
              </a:rPr>
              <a:t>Геокешинг - игра обладает огромным развивающим потенциалом; не только создаёт условия для поддержки и развития детских интересов и способностей, но и нацеливает на развитие индивидуальности ребёнка, его самостоятельности, инициативности, поисковой активности.     </a:t>
            </a:r>
            <a:endParaRPr lang="ru-RU" sz="2800" i="1" dirty="0" smtClean="0">
              <a:solidFill>
                <a:srgbClr val="000000"/>
              </a:solidFill>
              <a:latin typeface="Cambria" panose="02040503050406030204" pitchFamily="18" charset="0"/>
              <a:ea typeface="Times New Roman" panose="02020603050405020304"/>
            </a:endParaRPr>
          </a:p>
        </p:txBody>
      </p:sp>
      <p:pic>
        <p:nvPicPr>
          <p:cNvPr id="14340" name="Picture 6" descr="E:\Мамина работа\Картинки\Анимация\Пираты\pirateparrotwalkinghgclrkp4.gif"/>
          <p:cNvPicPr>
            <a:picLocks noChangeAspect="1" noChangeArrowheads="1" noCrop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flipH="1">
            <a:off x="6614492" y="3139409"/>
            <a:ext cx="148590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8" descr="фон жёлтый (свиток) - Ирина Алексеевна Машинистова"/>
          <p:cNvPicPr>
            <a:picLocks noGrp="1" noChangeAspect="1" noChangeArrowheads="1"/>
          </p:cNvPicPr>
          <p:nvPr>
            <p:ph idx="1"/>
          </p:nvPr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0"/>
            <a:ext cx="9144000" cy="70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115616" y="116632"/>
            <a:ext cx="6912768" cy="15068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b="1" dirty="0" smtClean="0">
                <a:solidFill>
                  <a:schemeClr val="tx2"/>
                </a:solidFill>
                <a:latin typeface="Cambria" panose="02040503050406030204" pitchFamily="18" charset="0"/>
                <a:ea typeface="Times New Roman" panose="02020603050405020304"/>
              </a:rPr>
              <a:t>                      </a:t>
            </a:r>
            <a:r>
              <a:rPr lang="ru-RU" sz="3200" b="1" dirty="0" err="1" smtClean="0">
                <a:solidFill>
                  <a:schemeClr val="tx2"/>
                </a:solidFill>
                <a:latin typeface="Cambria" panose="02040503050406030204" pitchFamily="18" charset="0"/>
                <a:ea typeface="Times New Roman" panose="02020603050405020304"/>
              </a:rPr>
              <a:t>Геокешинг</a:t>
            </a:r>
            <a:endParaRPr lang="ru-RU" sz="3200" b="1" dirty="0" smtClean="0">
              <a:solidFill>
                <a:schemeClr val="tx2"/>
              </a:solidFill>
              <a:latin typeface="Cambria" panose="02040503050406030204" pitchFamily="18" charset="0"/>
              <a:ea typeface="Times New Roman" panose="02020603050405020304"/>
            </a:endParaRPr>
          </a:p>
          <a:p>
            <a:pPr lvl="0"/>
            <a:endParaRPr lang="ru-RU" sz="3200" b="1" dirty="0">
              <a:solidFill>
                <a:schemeClr val="tx2"/>
              </a:solidFill>
              <a:latin typeface="Cambria" panose="02040503050406030204" pitchFamily="18" charset="0"/>
              <a:ea typeface="Times New Roman" panose="02020603050405020304"/>
            </a:endParaRPr>
          </a:p>
          <a:p>
            <a:pPr lvl="0"/>
            <a:endParaRPr lang="en-US" sz="2800" i="1" dirty="0">
              <a:solidFill>
                <a:prstClr val="black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4" descr="девушка с огнём - Часики и другие флешечки- я.ру"/>
          <p:cNvPicPr>
            <a:picLocks noChangeAspect="1" noChangeArrowheads="1" noCrop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68144" y="4049712"/>
            <a:ext cx="2808287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115616" y="3140968"/>
            <a:ext cx="5657211" cy="11068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>
              <a:latin typeface="Cambria" panose="02040503050406030204" pitchFamily="18" charset="0"/>
              <a:ea typeface="Times New Roman" panose="02020603050405020304"/>
            </a:endParaRPr>
          </a:p>
          <a:p>
            <a:endParaRPr lang="ru-RU" sz="2400" i="1" dirty="0" smtClean="0">
              <a:solidFill>
                <a:srgbClr val="000000"/>
              </a:solidFill>
              <a:latin typeface="Cambria" panose="02040503050406030204" pitchFamily="18" charset="0"/>
              <a:cs typeface="Times New Roman" panose="02020603050405020304"/>
            </a:endParaRPr>
          </a:p>
          <a:p>
            <a:endParaRPr lang="ru-RU" dirty="0"/>
          </a:p>
        </p:txBody>
      </p:sp>
      <p:sp>
        <p:nvSpPr>
          <p:cNvPr id="100" name="Текстовое поле 99"/>
          <p:cNvSpPr txBox="1"/>
          <p:nvPr/>
        </p:nvSpPr>
        <p:spPr>
          <a:xfrm>
            <a:off x="1405890" y="1248410"/>
            <a:ext cx="5996940" cy="3538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indent="266700"/>
            <a:r>
              <a:rPr lang="en-US" sz="2800" b="0" u="sng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charset="0"/>
              </a:rPr>
              <a:t>Целью нашей работы</a:t>
            </a:r>
            <a:r>
              <a:rPr lang="en-US" sz="2800" b="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charset="0"/>
              </a:rPr>
              <a:t> - познакомить детей с новой игрой развивающей направленности, доставить детям радость и удовольствие. Обеспечить положительную динамику любознательности, активности, самостоятельности в решении интеллектуальных задач</a:t>
            </a:r>
            <a:r>
              <a:rPr lang="en-US" b="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charset="0"/>
              </a:rPr>
              <a:t>.</a:t>
            </a:r>
            <a:endParaRPr lang="ru-RU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8" descr="фон жёлтый (свиток) - Ирина Алексеевна Машинистова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Прямоугольник 3"/>
          <p:cNvSpPr>
            <a:spLocks noChangeArrowheads="1"/>
          </p:cNvSpPr>
          <p:nvPr/>
        </p:nvSpPr>
        <p:spPr bwMode="auto">
          <a:xfrm>
            <a:off x="1547813" y="765175"/>
            <a:ext cx="5815012" cy="646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ru-RU" b="1" i="1">
                <a:latin typeface="Calibri" panose="020F0502020204030204" pitchFamily="34" charset="0"/>
              </a:rPr>
              <a:t> </a:t>
            </a:r>
            <a:br>
              <a:rPr lang="ru-RU" i="1">
                <a:latin typeface="Calibri" panose="020F0502020204030204" pitchFamily="34" charset="0"/>
              </a:rPr>
            </a:br>
            <a:r>
              <a:rPr lang="ru-RU" i="1">
                <a:latin typeface="Calibri" panose="020F0502020204030204" pitchFamily="34" charset="0"/>
              </a:rPr>
              <a:t> </a:t>
            </a:r>
            <a:endParaRPr lang="ru-RU">
              <a:latin typeface="Calibri" panose="020F0502020204030204" pitchFamily="34" charset="0"/>
            </a:endParaRPr>
          </a:p>
        </p:txBody>
      </p:sp>
      <p:pic>
        <p:nvPicPr>
          <p:cNvPr id="15365" name="Picture 2" descr="http://ppt.wz51z.com/EC3/CD3/animations/people_3/scouts/boy_scout_hiking_comp_a_hc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77129" y="4616580"/>
            <a:ext cx="2073473" cy="2074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475656" y="0"/>
            <a:ext cx="5904656" cy="44310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решаемые при реализации игры  «</a:t>
            </a:r>
            <a:r>
              <a:rPr lang="ru-RU" sz="28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Геокэшинг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Образовательная - вовлечение каждого ребёнка в активный творческий познавательный процесс                  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Развивающая – развитие интереса к предмету игры, творческих способностей, воображения дошкольников, поисковой активности, стремления к новизне.                           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Воспитательная – воспитание чувства товарищества, личной ответственности за выполнение работы.   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8" descr="фон жёлтый (свиток) - Ирина Алексеевна Машинистова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259632" y="548681"/>
            <a:ext cx="6552456" cy="40925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Принципы: 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Доступность заданий - не должны быть чересчур сложны для ребёнка.                                                   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Системность - задания должны быть логически связаны друг с другом.                                                    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Эмоциональная окрашенность заданий. Методические задачи должны быть спрятаны за игровыми формами и приёмами.                            - Разумность по времени. Необходимо рассчитать время на выполнение заданий таким образом, чтобы ребёнок не устал и сохранил интерес.                                          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- Наличие видимого конечного результата и обратной связи.       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87" name="Picture 1" descr="C:\Users\Галя\Desktop\detective_lupa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7524750" y="4487863"/>
            <a:ext cx="1455738" cy="237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6385" name="Picture 8" descr="фон жёлтый (свиток) - Ирина Алексеевна Машинистова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0" name="Текстовое поле 99"/>
          <p:cNvSpPr txBox="1"/>
          <p:nvPr/>
        </p:nvSpPr>
        <p:spPr>
          <a:xfrm>
            <a:off x="1384300" y="797560"/>
            <a:ext cx="5992495" cy="5692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indent="0"/>
            <a:r>
              <a:rPr lang="en-US" sz="2800" b="0" u="sng">
                <a:latin typeface="Times New Roman" panose="02020603050405020304" pitchFamily="18" charset="0"/>
                <a:ea typeface="SimSun" panose="02010600030101010101" pitchFamily="2" charset="-122"/>
              </a:rPr>
              <a:t>Как и любая игра, геокешинг имеет свои четкие правила: </a:t>
            </a:r>
            <a:endParaRPr lang="en-US" sz="2800" b="0" u="sng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0" indent="0"/>
            <a:r>
              <a:rPr lang="en-US" sz="2800" b="0">
                <a:latin typeface="Times New Roman" panose="02020603050405020304" pitchFamily="18" charset="0"/>
                <a:ea typeface="SimSun" panose="02010600030101010101" pitchFamily="2" charset="-122"/>
              </a:rPr>
              <a:t>   поиск тайника по четко заданным ориентирам (использование зрительных ориентиров или подсказок); </a:t>
            </a:r>
            <a:endParaRPr lang="en-US" sz="2800" b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0" indent="0"/>
            <a:r>
              <a:rPr lang="en-US" sz="2800" b="0">
                <a:latin typeface="Times New Roman" panose="02020603050405020304" pitchFamily="18" charset="0"/>
                <a:ea typeface="SimSun" panose="02010600030101010101" pitchFamily="2" charset="-122"/>
              </a:rPr>
              <a:t>    разрешается забрать из тайника понравившийся предмет (забираем весь тайник или только понравившийся предмет);                 взамен взятого, положить в тайник любой свой предмет; ü      оставить в тайнике записку о своей находке </a:t>
            </a:r>
            <a:endParaRPr lang="ru-RU" altLang="en-US" sz="28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8" descr="фон жёлтый (свиток) - Ирина Алексеевна Машинистова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6602" y="-22983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Прямоугольник 3"/>
          <p:cNvSpPr>
            <a:spLocks noChangeArrowheads="1"/>
          </p:cNvSpPr>
          <p:nvPr/>
        </p:nvSpPr>
        <p:spPr bwMode="auto">
          <a:xfrm>
            <a:off x="1547813" y="765175"/>
            <a:ext cx="5815012" cy="646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ru-RU" b="1" i="1">
                <a:latin typeface="Calibri" panose="020F0502020204030204" pitchFamily="34" charset="0"/>
              </a:rPr>
              <a:t> </a:t>
            </a:r>
            <a:br>
              <a:rPr lang="ru-RU" i="1">
                <a:latin typeface="Calibri" panose="020F0502020204030204" pitchFamily="34" charset="0"/>
              </a:rPr>
            </a:br>
            <a:r>
              <a:rPr lang="ru-RU" i="1">
                <a:latin typeface="Calibri" panose="020F0502020204030204" pitchFamily="34" charset="0"/>
              </a:rPr>
              <a:t> </a:t>
            </a:r>
            <a:endParaRPr lang="ru-RU">
              <a:latin typeface="Calibri" panose="020F0502020204030204" pitchFamily="34" charset="0"/>
            </a:endParaRPr>
          </a:p>
        </p:txBody>
      </p:sp>
      <p:pic>
        <p:nvPicPr>
          <p:cNvPr id="15365" name="Picture 2" descr="http://ppt.wz51z.com/EC3/CD3/animations/people_3/scouts/boy_scout_hiking_comp_a_hc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77129" y="4616580"/>
            <a:ext cx="2073473" cy="2074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691680" y="620688"/>
            <a:ext cx="2880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</a:t>
            </a:r>
            <a:r>
              <a:rPr lang="ru-RU" sz="3200" b="1" dirty="0" smtClean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Этапы игры</a:t>
            </a:r>
            <a:endParaRPr lang="ru-RU" sz="3200" b="1" dirty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47813" y="1411288"/>
            <a:ext cx="5815012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1. Предварительная работа</a:t>
            </a:r>
            <a:endParaRPr lang="ru-RU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47813" y="2276872"/>
            <a:ext cx="5815012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2. Подготовительный этап</a:t>
            </a:r>
            <a:endParaRPr lang="ru-RU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47813" y="3086044"/>
            <a:ext cx="5815012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3. Практический этап</a:t>
            </a:r>
            <a:endParaRPr lang="ru-RU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47814" y="3955393"/>
            <a:ext cx="5815012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4. Заключительный этап</a:t>
            </a:r>
            <a:endParaRPr lang="ru-RU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8" descr="фон жёлтый (свиток) - Ирина Алексеевна Машинистова"/>
          <p:cNvPicPr>
            <a:picLocks noGrp="1" noChangeAspect="1" noChangeArrowheads="1"/>
          </p:cNvPicPr>
          <p:nvPr>
            <p:ph idx="1"/>
          </p:nvPr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331640" y="1268760"/>
            <a:ext cx="684076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lvl="0" indent="-514350">
              <a:buFontTx/>
              <a:buAutoNum type="arabicPeriod"/>
            </a:pPr>
            <a:r>
              <a:rPr lang="ru-RU" sz="2400" b="1" i="1" u="sng" dirty="0" smtClean="0">
                <a:solidFill>
                  <a:prstClr val="black"/>
                </a:solidFill>
                <a:latin typeface="Cambria" panose="02040503050406030204" pitchFamily="18" charset="0"/>
              </a:rPr>
              <a:t>С детьми </a:t>
            </a:r>
            <a:r>
              <a:rPr lang="ru-RU" sz="2400" b="1" i="1" u="sng" dirty="0">
                <a:solidFill>
                  <a:prstClr val="black"/>
                </a:solidFill>
                <a:latin typeface="Cambria" panose="02040503050406030204" pitchFamily="18" charset="0"/>
              </a:rPr>
              <a:t>4-5 лет </a:t>
            </a:r>
            <a:r>
              <a:rPr lang="ru-RU" sz="2400" i="1" dirty="0">
                <a:solidFill>
                  <a:prstClr val="black"/>
                </a:solidFill>
                <a:latin typeface="Cambria" panose="02040503050406030204" pitchFamily="18" charset="0"/>
              </a:rPr>
              <a:t>– игры с простейшими элементами ориентирования на листе бумаги и в группе.</a:t>
            </a:r>
            <a:endParaRPr lang="ru-RU" sz="2400" i="1" dirty="0">
              <a:solidFill>
                <a:prstClr val="black"/>
              </a:solidFill>
              <a:latin typeface="Cambria" panose="02040503050406030204" pitchFamily="18" charset="0"/>
            </a:endParaRPr>
          </a:p>
          <a:p>
            <a:endParaRPr lang="ru-RU" sz="2400" i="1" dirty="0" smtClean="0">
              <a:latin typeface="Cambria" panose="02040503050406030204" pitchFamily="18" charset="0"/>
            </a:endParaRPr>
          </a:p>
          <a:p>
            <a:r>
              <a:rPr lang="ru-RU" sz="2400" i="1" dirty="0" smtClean="0">
                <a:latin typeface="Cambria" panose="02040503050406030204" pitchFamily="18" charset="0"/>
              </a:rPr>
              <a:t>2. </a:t>
            </a:r>
            <a:r>
              <a:rPr lang="ru-RU" sz="2400" b="1" i="1" u="sng" dirty="0" smtClean="0">
                <a:latin typeface="Cambria" panose="02040503050406030204" pitchFamily="18" charset="0"/>
              </a:rPr>
              <a:t>С детьми 5-6 лет </a:t>
            </a:r>
            <a:r>
              <a:rPr lang="ru-RU" sz="2400" i="1" dirty="0" smtClean="0">
                <a:latin typeface="Cambria" panose="02040503050406030204" pitchFamily="18" charset="0"/>
              </a:rPr>
              <a:t>– игры с составление простейших карт-схем с использованием геометрических фигур, начало обучения ориентированию по карте-схеме. </a:t>
            </a:r>
            <a:endParaRPr lang="ru-RU" sz="2400" i="1" dirty="0" smtClean="0">
              <a:latin typeface="Cambria" panose="02040503050406030204" pitchFamily="18" charset="0"/>
            </a:endParaRPr>
          </a:p>
          <a:p>
            <a:endParaRPr lang="ru-RU" sz="2400" i="1" dirty="0" smtClean="0">
              <a:latin typeface="Cambria" panose="02040503050406030204" pitchFamily="18" charset="0"/>
            </a:endParaRPr>
          </a:p>
          <a:p>
            <a:r>
              <a:rPr lang="ru-RU" sz="2400" i="1" dirty="0" smtClean="0">
                <a:latin typeface="Cambria" panose="02040503050406030204" pitchFamily="18" charset="0"/>
              </a:rPr>
              <a:t>3. . </a:t>
            </a:r>
            <a:r>
              <a:rPr lang="ru-RU" sz="2400" b="1" i="1" u="sng" dirty="0" smtClean="0">
                <a:latin typeface="Cambria" panose="02040503050406030204" pitchFamily="18" charset="0"/>
              </a:rPr>
              <a:t>С детьми 6-7 лет</a:t>
            </a:r>
            <a:r>
              <a:rPr lang="ru-RU" sz="2400" i="1" u="sng" dirty="0" smtClean="0">
                <a:latin typeface="Cambria" panose="02040503050406030204" pitchFamily="18" charset="0"/>
              </a:rPr>
              <a:t> </a:t>
            </a:r>
            <a:r>
              <a:rPr lang="ru-RU" sz="2400" i="1" dirty="0" smtClean="0">
                <a:latin typeface="Cambria" panose="02040503050406030204" pitchFamily="18" charset="0"/>
              </a:rPr>
              <a:t>–  игры на  ориентирование с использование карт-схем территории д/с. Соревнования между подгруппами. Использование компаса.</a:t>
            </a:r>
            <a:endParaRPr lang="ru-RU" sz="2400" i="1" dirty="0">
              <a:latin typeface="Cambria" panose="0204050305040603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03648" y="188640"/>
            <a:ext cx="6219874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Предварительная работа</a:t>
            </a:r>
            <a:endParaRPr lang="ru-RU" sz="2800" b="1" dirty="0" smtClean="0">
              <a:solidFill>
                <a:schemeClr val="tx2"/>
              </a:solidFill>
              <a:latin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8" descr="фон жёлтый (свиток) - Ирина Алексеевна Машинистова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6602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Прямоугольник 3"/>
          <p:cNvSpPr>
            <a:spLocks noChangeArrowheads="1"/>
          </p:cNvSpPr>
          <p:nvPr/>
        </p:nvSpPr>
        <p:spPr bwMode="auto">
          <a:xfrm>
            <a:off x="1547813" y="765175"/>
            <a:ext cx="5815012" cy="646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ru-RU" b="1" i="1">
                <a:latin typeface="Calibri" panose="020F0502020204030204" pitchFamily="34" charset="0"/>
              </a:rPr>
              <a:t> </a:t>
            </a:r>
            <a:br>
              <a:rPr lang="ru-RU" i="1">
                <a:latin typeface="Calibri" panose="020F0502020204030204" pitchFamily="34" charset="0"/>
              </a:rPr>
            </a:br>
            <a:r>
              <a:rPr lang="ru-RU" i="1">
                <a:latin typeface="Calibri" panose="020F0502020204030204" pitchFamily="34" charset="0"/>
              </a:rPr>
              <a:t> </a:t>
            </a:r>
            <a:endParaRPr lang="ru-RU">
              <a:latin typeface="Calibri" panose="020F0502020204030204" pitchFamily="34" charset="0"/>
            </a:endParaRPr>
          </a:p>
        </p:txBody>
      </p:sp>
      <p:pic>
        <p:nvPicPr>
          <p:cNvPr id="15365" name="Picture 2" descr="http://ppt.wz51z.com/EC3/CD3/animations/people_3/scouts/boy_scout_hiking_comp_a_hc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77129" y="4616580"/>
            <a:ext cx="2073473" cy="2074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1547813" y="548680"/>
            <a:ext cx="5931693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2. Подготовительный этап</a:t>
            </a:r>
            <a:endParaRPr lang="ru-RU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03648" y="1268760"/>
            <a:ext cx="592324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- разработать план-конспект;</a:t>
            </a:r>
            <a:endParaRPr lang="ru-RU" sz="2800" i="1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ru-RU" sz="2800" i="1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28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Изготовить атрибуты </a:t>
            </a:r>
            <a:r>
              <a:rPr lang="ru-RU" sz="2800" i="1" dirty="0">
                <a:latin typeface="Cambria" panose="02040503050406030204" pitchFamily="18" charset="0"/>
                <a:ea typeface="Cambria" panose="02040503050406030204" pitchFamily="18" charset="0"/>
              </a:rPr>
              <a:t>и </a:t>
            </a:r>
            <a:r>
              <a:rPr lang="ru-RU" sz="28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подготовить пособия;</a:t>
            </a:r>
            <a:endParaRPr lang="ru-RU" sz="2800" i="1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buFontTx/>
              <a:buChar char="-"/>
            </a:pPr>
            <a:endParaRPr lang="ru-RU" sz="2800" i="1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28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сделать </a:t>
            </a:r>
            <a:r>
              <a:rPr lang="ru-RU" sz="2800" i="1" dirty="0">
                <a:latin typeface="Cambria" panose="02040503050406030204" pitchFamily="18" charset="0"/>
                <a:ea typeface="Cambria" panose="02040503050406030204" pitchFamily="18" charset="0"/>
              </a:rPr>
              <a:t>тайник с кладом, спрятать </a:t>
            </a:r>
            <a:r>
              <a:rPr lang="ru-RU" sz="28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его;</a:t>
            </a:r>
            <a:endParaRPr lang="ru-RU" sz="2800" i="1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buFontTx/>
              <a:buChar char="-"/>
            </a:pPr>
            <a:endParaRPr lang="ru-RU" sz="2800" i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2800" i="1" dirty="0">
                <a:latin typeface="Cambria" panose="02040503050406030204" pitchFamily="18" charset="0"/>
                <a:ea typeface="Cambria" panose="02040503050406030204" pitchFamily="18" charset="0"/>
              </a:rPr>
              <a:t>о</a:t>
            </a:r>
            <a:r>
              <a:rPr lang="ru-RU" sz="28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пределить </a:t>
            </a:r>
            <a:r>
              <a:rPr lang="ru-RU" sz="2800" i="1" dirty="0">
                <a:latin typeface="Cambria" panose="02040503050406030204" pitchFamily="18" charset="0"/>
                <a:ea typeface="Cambria" panose="02040503050406030204" pitchFamily="18" charset="0"/>
              </a:rPr>
              <a:t>маршрут с указанием места </a:t>
            </a:r>
            <a:r>
              <a:rPr lang="ru-RU" sz="28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с «подсказками» </a:t>
            </a:r>
            <a:endParaRPr lang="ru-RU" sz="2800" i="1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ru-RU" sz="2800" i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buFontTx/>
              <a:buChar char="-"/>
            </a:pPr>
            <a:endParaRPr lang="ru-RU" sz="2800" i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5582</Words>
  <Application>WPS Presentation</Application>
  <PresentationFormat>Экран (4:3)</PresentationFormat>
  <Paragraphs>116</Paragraphs>
  <Slides>15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32" baseType="lpstr">
      <vt:lpstr>Arial</vt:lpstr>
      <vt:lpstr>SimSun</vt:lpstr>
      <vt:lpstr>Wingdings</vt:lpstr>
      <vt:lpstr>Calibri</vt:lpstr>
      <vt:lpstr>Batang</vt:lpstr>
      <vt:lpstr>Aharoni</vt:lpstr>
      <vt:lpstr>Cambria</vt:lpstr>
      <vt:lpstr>Times New Roman</vt:lpstr>
      <vt:lpstr>Times New Roman</vt:lpstr>
      <vt:lpstr>Segoe UI</vt:lpstr>
      <vt:lpstr>Calibri</vt:lpstr>
      <vt:lpstr>Constantia</vt:lpstr>
      <vt:lpstr>Microsoft YaHei</vt:lpstr>
      <vt:lpstr/>
      <vt:lpstr>Arial Unicode MS</vt:lpstr>
      <vt:lpstr>Segoe Print</vt:lpstr>
      <vt:lpstr>Тема Office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Галя</dc:creator>
  <cp:lastModifiedBy>butashaorsk</cp:lastModifiedBy>
  <cp:revision>164</cp:revision>
  <dcterms:created xsi:type="dcterms:W3CDTF">2014-12-08T18:32:00Z</dcterms:created>
  <dcterms:modified xsi:type="dcterms:W3CDTF">2021-03-21T11:36:07Z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1049-10.2.0.7646</vt:lpwstr>
  </property>
</Properties>
</file>