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6" r:id="rId7"/>
    <p:sldId id="265" r:id="rId8"/>
    <p:sldId id="264" r:id="rId9"/>
    <p:sldId id="269" r:id="rId10"/>
    <p:sldId id="272" r:id="rId11"/>
    <p:sldId id="270" r:id="rId12"/>
    <p:sldId id="282" r:id="rId13"/>
    <p:sldId id="283" r:id="rId14"/>
    <p:sldId id="28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9422CE-0422-477D-8839-F8F39A08D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7ECBD5-85FF-4929-9514-E7741782B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E9AB13-EC52-4253-AB4C-88BCF0B13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EDF4-3FB7-4655-B273-57763624585F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BE2D70-09CF-4160-BD47-15C835C29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C2B945-2001-428E-B1EA-59BFEA5E7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D305-8C36-4769-8E71-407F52A8C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61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631F75-4B66-433E-BDD4-AF70C8151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EE9362F-5B14-438B-AA7C-8DFDB6FFD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45C5756-1237-4C16-9BFB-5EE553DFD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EDF4-3FB7-4655-B273-57763624585F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4729E9E-B156-434B-90B5-1A6CB6DD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B391A53-0A26-4CDC-8023-4DB2622B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D305-8C36-4769-8E71-407F52A8C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75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2DC997B-0A9B-4D04-8D2C-C831F7CEF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AE99BD0-7409-4843-8ACA-0AA253986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D57782-C8CC-4E0A-89DB-5DFF3E03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EDF4-3FB7-4655-B273-57763624585F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D654BB8-20DB-4AC8-9549-72F88BB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633905-C8F8-4025-B22E-47C8ABE53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D305-8C36-4769-8E71-407F52A8C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28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416761-651C-41CE-A102-3377CEBA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1089A44-5B10-4A05-B1D3-2E8AC485A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10C4A1-7D49-4CA7-91E6-662D2157A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EDF4-3FB7-4655-B273-57763624585F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92966D6-645F-4E92-A7CA-807EB908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730C54-35D9-4D28-91F7-85F3B29A3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D305-8C36-4769-8E71-407F52A8C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43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455FE7-FB19-4520-B11B-1CB3F442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40510EE-FDFA-45CE-A6D6-BDB5C19F1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D77A17-D5B0-42DD-B384-6FC7FFC9B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EDF4-3FB7-4655-B273-57763624585F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B6D4385-3462-496A-866C-4F493398A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7B010A-4FA7-487A-8013-4A219C9EE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D305-8C36-4769-8E71-407F52A8C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256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4525C2-EE24-4990-9505-43F7252C0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A83BFF-3852-4928-8F36-A561B3D73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973989C-B504-4E6E-9A56-2A87FA52B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B3DA3B7-1B5F-4E77-9F5C-FA584AC11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EDF4-3FB7-4655-B273-57763624585F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32A28C7-311D-4590-A31D-EFF8C4E55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26D8656-EF31-4188-BFF1-375F3B79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D305-8C36-4769-8E71-407F52A8C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498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003E45-9CA8-4F97-A46B-E3E0A99D6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321EF18-0C70-48CB-8849-0D31A1C5F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20AC358-890F-4CB8-A973-BCDCF9831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5FB99C9-0E44-4EBE-BCDC-E6533CD8EE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EA06924-B7B7-4551-A33D-7472DA9D7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551B232-8413-4321-B1EF-B4D950A6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EDF4-3FB7-4655-B273-57763624585F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2D8BB83-09C3-4C3E-8092-F7AFF8D6C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A5844A5-AF84-4D65-9193-A67F626D0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D305-8C36-4769-8E71-407F52A8C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41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70A414-9B46-4385-930E-7DD353949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585103F-6804-4F0D-AA12-9E2D44D38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EDF4-3FB7-4655-B273-57763624585F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6DEE099-B444-419A-93B9-065F47C1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FC1F652-2730-4669-8C56-4BB6F3AB3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D305-8C36-4769-8E71-407F52A8C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678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80B3FA0-3A8A-4DEB-8071-F9DEAE869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EDF4-3FB7-4655-B273-57763624585F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9E3DFF5-E805-453F-AFCD-F90199B93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9A84741-87ED-4131-AC92-8029D5BCD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D305-8C36-4769-8E71-407F52A8C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344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33046A-3430-4BA7-B382-42552FC51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6D2934D-51DF-4D68-8204-8BB72311A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8F7A28D-18CA-4499-8188-95CFE55AB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7F43EBE-705A-4C9D-8473-56521746E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EDF4-3FB7-4655-B273-57763624585F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1EAEE72-53D6-43D3-B477-28FC97B9D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798BD88-252B-490A-BAF5-E46EF98E8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D305-8C36-4769-8E71-407F52A8C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46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D19082-F995-41D7-89BB-7FD169F67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21934BB-D39A-4D1C-90F9-29EC0BCA1B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9AF44C8-D3BB-4105-B24E-2C5FB17A1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BC62192-2134-4F35-A565-1DFADE3A2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EDF4-3FB7-4655-B273-57763624585F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4A8FC66-4C32-48DA-ADC3-2C68C1A05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9B4F0BB-8102-4EDE-B394-D78E633D0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D305-8C36-4769-8E71-407F52A8C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55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12DEA2-14C0-44B3-A621-9CA62578C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CA27E6E-3A91-4434-8AB1-AE08BA140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BDFC6C-E0B4-48BA-A16E-C96C9C46B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EEDF4-3FB7-4655-B273-57763624585F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4DD9314-75B9-499F-A9B1-253721955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89DED3-0C26-4391-A631-C12C01586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DD305-8C36-4769-8E71-407F52A8C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29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57F031-3782-4F88-9368-E8C95DBA46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3E2AA37-EAFC-4C02-9C8D-FAB6F61907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поэзия - 57 фото">
            <a:extLst>
              <a:ext uri="{FF2B5EF4-FFF2-40B4-BE49-F238E27FC236}">
                <a16:creationId xmlns:a16="http://schemas.microsoft.com/office/drawing/2014/main" xmlns="" id="{EDC245B5-8F12-4623-82D8-FBB3C4FAF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Дмитрий Мамин-Сибиряк">
            <a:extLst>
              <a:ext uri="{FF2B5EF4-FFF2-40B4-BE49-F238E27FC236}">
                <a16:creationId xmlns:a16="http://schemas.microsoft.com/office/drawing/2014/main" xmlns="" id="{19722A5B-9EC2-40CC-A7F0-6C4ABA1FDD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2CD79E8-5C44-4607-8C6A-97A3A2A0D914}"/>
              </a:ext>
            </a:extLst>
          </p:cNvPr>
          <p:cNvSpPr txBox="1"/>
          <p:nvPr/>
        </p:nvSpPr>
        <p:spPr>
          <a:xfrm>
            <a:off x="5975699" y="1600200"/>
            <a:ext cx="46923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МАМИН-СИБИРЯК</a:t>
            </a:r>
          </a:p>
          <a:p>
            <a:pPr algn="ctr"/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НАРКИСОВИЧ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4739"/>
            <a:ext cx="3820732" cy="5023722"/>
          </a:xfrm>
          <a:prstGeom prst="rect">
            <a:avLst/>
          </a:prstGeom>
          <a:effectLst>
            <a:glow rad="431800">
              <a:schemeClr val="accent2">
                <a:lumMod val="75000"/>
                <a:alpha val="86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85288043"/>
      </p:ext>
    </p:extLst>
  </p:cSld>
  <p:clrMapOvr>
    <a:masterClrMapping/>
  </p:clrMapOvr>
  <p:transition spd="slow" advTm="3052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014D16-92E9-46CC-90CD-CC5305E3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1825AA-A74C-4AFB-A1D4-282BA5423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Фон для презентации поэзия - 57 фото">
            <a:extLst>
              <a:ext uri="{FF2B5EF4-FFF2-40B4-BE49-F238E27FC236}">
                <a16:creationId xmlns:a16="http://schemas.microsoft.com/office/drawing/2014/main" xmlns="" id="{A79D5BDA-4EC5-4008-953C-BAB9CC69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Мамин-Сибиряк с дочерью Еленой. 1893 г.">
            <a:extLst>
              <a:ext uri="{FF2B5EF4-FFF2-40B4-BE49-F238E27FC236}">
                <a16:creationId xmlns:a16="http://schemas.microsoft.com/office/drawing/2014/main" xmlns="" id="{6AC736F5-FDA2-4849-8D1F-AE4C2C961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517" y="1784454"/>
            <a:ext cx="3567112" cy="4067016"/>
          </a:xfrm>
          <a:prstGeom prst="rect">
            <a:avLst/>
          </a:prstGeom>
          <a:noFill/>
          <a:effectLst>
            <a:glow rad="279400">
              <a:schemeClr val="accent2">
                <a:lumMod val="75000"/>
                <a:alpha val="9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Дочь Мамина-Сибиряка Аленушка. 1899 г.">
            <a:extLst>
              <a:ext uri="{FF2B5EF4-FFF2-40B4-BE49-F238E27FC236}">
                <a16:creationId xmlns:a16="http://schemas.microsoft.com/office/drawing/2014/main" xmlns="" id="{BF16E6E1-B777-409B-AE74-39017DBB5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289" y="1314206"/>
            <a:ext cx="3580603" cy="5007513"/>
          </a:xfrm>
          <a:prstGeom prst="rect">
            <a:avLst/>
          </a:prstGeom>
          <a:noFill/>
          <a:effectLst>
            <a:glow rad="266700">
              <a:schemeClr val="accent2">
                <a:lumMod val="75000"/>
                <a:alpha val="93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О.Ф. Гувале с Аленушкой">
            <a:extLst>
              <a:ext uri="{FF2B5EF4-FFF2-40B4-BE49-F238E27FC236}">
                <a16:creationId xmlns:a16="http://schemas.microsoft.com/office/drawing/2014/main" xmlns="" id="{F400B805-1FE7-4DDE-BF71-FD977AA65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60" y="1487457"/>
            <a:ext cx="3356127" cy="4829603"/>
          </a:xfrm>
          <a:prstGeom prst="rect">
            <a:avLst/>
          </a:prstGeom>
          <a:noFill/>
          <a:effectLst>
            <a:glow rad="342900">
              <a:schemeClr val="accent2">
                <a:lumMod val="75000"/>
                <a:alpha val="86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6091" y="365125"/>
            <a:ext cx="93461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появлением дочери Мамин-Сибиряк стал писать произведения для детей, в которые вложил всю свою любовь к ребенку.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297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517">
        <p14:reveal/>
      </p:transition>
    </mc:Choice>
    <mc:Fallback>
      <p:transition spd="slow" advTm="35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014D16-92E9-46CC-90CD-CC5305E3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1825AA-A74C-4AFB-A1D4-282BA5423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Фон для презентации поэзия - 57 фото">
            <a:extLst>
              <a:ext uri="{FF2B5EF4-FFF2-40B4-BE49-F238E27FC236}">
                <a16:creationId xmlns:a16="http://schemas.microsoft.com/office/drawing/2014/main" xmlns="" id="{A79D5BDA-4EC5-4008-953C-BAB9CC69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2192000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Мамин-Сибиряк в своем кабинете. 1910 г.">
            <a:extLst>
              <a:ext uri="{FF2B5EF4-FFF2-40B4-BE49-F238E27FC236}">
                <a16:creationId xmlns:a16="http://schemas.microsoft.com/office/drawing/2014/main" xmlns="" id="{1369CF1E-90F5-43C6-83A7-6E7CFCAD0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1020"/>
            <a:ext cx="4861559" cy="5914371"/>
          </a:xfrm>
          <a:prstGeom prst="rect">
            <a:avLst/>
          </a:prstGeom>
          <a:noFill/>
          <a:effectLst>
            <a:glow rad="368300">
              <a:schemeClr val="accent2">
                <a:lumMod val="75000"/>
                <a:alpha val="9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71138" y="1168401"/>
            <a:ext cx="42203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Детские рассказы стали классикой.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многократно переиздавались еще при его жизни.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322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216">
        <p14:reveal/>
      </p:transition>
    </mc:Choice>
    <mc:Fallback>
      <p:transition spd="slow" advTm="32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014D16-92E9-46CC-90CD-CC5305E3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1825AA-A74C-4AFB-A1D4-282BA5423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Фон для презентации поэзия - 57 фото">
            <a:extLst>
              <a:ext uri="{FF2B5EF4-FFF2-40B4-BE49-F238E27FC236}">
                <a16:creationId xmlns:a16="http://schemas.microsoft.com/office/drawing/2014/main" xmlns="" id="{A79D5BDA-4EC5-4008-953C-BAB9CC69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нига: &amp;quot;Аленушкины сказки&amp;quot; - Дмитрий Мамин-Сибиряк. Купить книгу, читать  рецензии | ISBN 978-5-08-006150-9 | Лабиринт">
            <a:extLst>
              <a:ext uri="{FF2B5EF4-FFF2-40B4-BE49-F238E27FC236}">
                <a16:creationId xmlns:a16="http://schemas.microsoft.com/office/drawing/2014/main" xmlns="" id="{08434E7B-4DEE-4EC9-857F-138E268D5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80" y="2142332"/>
            <a:ext cx="3585503" cy="4368800"/>
          </a:xfrm>
          <a:prstGeom prst="rect">
            <a:avLst/>
          </a:prstGeom>
          <a:noFill/>
          <a:effectLst>
            <a:glow rad="203200">
              <a:schemeClr val="accent2">
                <a:lumMod val="75000"/>
                <a:alpha val="93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Рисунок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978" y="277310"/>
            <a:ext cx="3470556" cy="4601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lumMod val="75000"/>
                <a:alpha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Рисунок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658" y="2237829"/>
            <a:ext cx="2679187" cy="4273303"/>
          </a:xfrm>
          <a:prstGeom prst="rect">
            <a:avLst/>
          </a:prstGeom>
          <a:noFill/>
          <a:ln>
            <a:noFill/>
          </a:ln>
          <a:effectLst>
            <a:glow rad="342900">
              <a:schemeClr val="accent2">
                <a:lumMod val="75000"/>
                <a:alpha val="9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Коллекция сказок Д.Н. Мамина-Сибиряка (CDmp3)&amp;quot; купить | Лабиринт">
            <a:extLst>
              <a:ext uri="{FF2B5EF4-FFF2-40B4-BE49-F238E27FC236}">
                <a16:creationId xmlns:a16="http://schemas.microsoft.com/office/drawing/2014/main" xmlns="" id="{E24684AF-EABD-4351-88DB-3B9EA52B1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531" y="377207"/>
            <a:ext cx="3482280" cy="3309041"/>
          </a:xfrm>
          <a:prstGeom prst="rect">
            <a:avLst/>
          </a:prstGeom>
          <a:noFill/>
          <a:effectLst>
            <a:glow rad="254000">
              <a:schemeClr val="accent2">
                <a:lumMod val="75000"/>
                <a:alpha val="88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6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216">
        <p14:reveal/>
      </p:transition>
    </mc:Choice>
    <mc:Fallback xmlns="">
      <p:transition spd="slow" advTm="32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014D16-92E9-46CC-90CD-CC5305E3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1825AA-A74C-4AFB-A1D4-282BA5423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Фон для презентации поэзия - 57 фото">
            <a:extLst>
              <a:ext uri="{FF2B5EF4-FFF2-40B4-BE49-F238E27FC236}">
                <a16:creationId xmlns:a16="http://schemas.microsoft.com/office/drawing/2014/main" xmlns="" id="{A79D5BDA-4EC5-4008-953C-BAB9CC69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Сказка о том как жила-была последняя муха - Мамин-Сибиряк">
            <a:extLst>
              <a:ext uri="{FF2B5EF4-FFF2-40B4-BE49-F238E27FC236}">
                <a16:creationId xmlns:a16="http://schemas.microsoft.com/office/drawing/2014/main" xmlns="" id="{2536C012-664B-4D30-8DD6-D82737342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29171"/>
            <a:ext cx="4644992" cy="2992907"/>
          </a:xfrm>
          <a:prstGeom prst="rect">
            <a:avLst/>
          </a:prstGeom>
          <a:noFill/>
          <a:effectLst>
            <a:glow rad="342900">
              <a:schemeClr val="accent2">
                <a:lumMod val="75000"/>
                <a:alpha val="9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Главная мысль &quot;Сказки про Воробья Воробеича и Ерша Ершовича&quot; какая?">
            <a:extLst>
              <a:ext uri="{FF2B5EF4-FFF2-40B4-BE49-F238E27FC236}">
                <a16:creationId xmlns:a16="http://schemas.microsoft.com/office/drawing/2014/main" xmlns="" id="{7147A665-05D7-46E6-B273-996352411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641785"/>
            <a:ext cx="7384970" cy="2924946"/>
          </a:xfrm>
          <a:prstGeom prst="rect">
            <a:avLst/>
          </a:prstGeom>
          <a:noFill/>
          <a:effectLst>
            <a:glow rad="342900">
              <a:schemeClr val="accent2">
                <a:lumMod val="75000"/>
                <a:alpha val="93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Сказка «Умнее всех». Дмитрий Мамин-Сибиряк - YouTube">
            <a:extLst>
              <a:ext uri="{FF2B5EF4-FFF2-40B4-BE49-F238E27FC236}">
                <a16:creationId xmlns:a16="http://schemas.microsoft.com/office/drawing/2014/main" xmlns="" id="{4B8F78C0-0319-4478-936B-E18CF2AAA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317" y="1219741"/>
            <a:ext cx="5226583" cy="3063384"/>
          </a:xfrm>
          <a:prstGeom prst="rect">
            <a:avLst/>
          </a:prstGeom>
          <a:noFill/>
          <a:effectLst>
            <a:glow rad="381000">
              <a:schemeClr val="accent2">
                <a:lumMod val="75000"/>
                <a:alpha val="8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83192" y="97669"/>
            <a:ext cx="6289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Сказки писателя разнообразны, рассчитаны на детей любого возраста.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77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216">
        <p14:reveal/>
      </p:transition>
    </mc:Choice>
    <mc:Fallback xmlns="">
      <p:transition spd="slow" advTm="32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014D16-92E9-46CC-90CD-CC5305E3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1825AA-A74C-4AFB-A1D4-282BA5423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Фон для презентации поэзия - 57 фото">
            <a:extLst>
              <a:ext uri="{FF2B5EF4-FFF2-40B4-BE49-F238E27FC236}">
                <a16:creationId xmlns:a16="http://schemas.microsoft.com/office/drawing/2014/main" xmlns="" id="{A79D5BDA-4EC5-4008-953C-BAB9CC69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:\музей М-Сибиря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41" y="1803619"/>
            <a:ext cx="6631598" cy="4199345"/>
          </a:xfrm>
          <a:prstGeom prst="rect">
            <a:avLst/>
          </a:prstGeom>
          <a:noFill/>
          <a:ln>
            <a:noFill/>
          </a:ln>
          <a:effectLst>
            <a:glow rad="304800">
              <a:schemeClr val="accent2">
                <a:lumMod val="75000"/>
                <a:alpha val="8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Екатерина\Desktop\000w8k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419" y="1552997"/>
            <a:ext cx="3810000" cy="4700588"/>
          </a:xfrm>
          <a:prstGeom prst="rect">
            <a:avLst/>
          </a:prstGeom>
          <a:noFill/>
          <a:ln>
            <a:noFill/>
          </a:ln>
          <a:effectLst>
            <a:glow rad="355600">
              <a:schemeClr val="accent2">
                <a:lumMod val="75000"/>
                <a:alpha val="9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7679" y="252195"/>
            <a:ext cx="50514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ИРБИТ.</a:t>
            </a:r>
            <a:b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библиотека имени</a:t>
            </a:r>
            <a:b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Д.Н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Мамин – Сибиряка.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97800" y="365126"/>
            <a:ext cx="32393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писателю в городе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Ирбите.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087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216">
        <p14:reveal/>
      </p:transition>
    </mc:Choice>
    <mc:Fallback>
      <p:transition spd="slow" advTm="32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971842-DC0E-4FD2-82C8-56BE30DF6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Фон для презентации поэзия - 57 фото">
            <a:extLst>
              <a:ext uri="{FF2B5EF4-FFF2-40B4-BE49-F238E27FC236}">
                <a16:creationId xmlns:a16="http://schemas.microsoft.com/office/drawing/2014/main" xmlns="" id="{2D6FE20C-C63B-46FB-AFD4-C8A163A27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Наркис Матвеевич Мамин с сыновьями Дмитрием и Владимиром">
            <a:extLst>
              <a:ext uri="{FF2B5EF4-FFF2-40B4-BE49-F238E27FC236}">
                <a16:creationId xmlns:a16="http://schemas.microsoft.com/office/drawing/2014/main" xmlns="" id="{88C1A025-11A4-4833-A7BA-969274043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73" y="515914"/>
            <a:ext cx="3504247" cy="5802357"/>
          </a:xfrm>
          <a:prstGeom prst="rect">
            <a:avLst/>
          </a:prstGeom>
          <a:noFill/>
          <a:effectLst>
            <a:glow rad="419100">
              <a:schemeClr val="accent2">
                <a:lumMod val="75000"/>
                <a:alpha val="8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04121" y="1213338"/>
            <a:ext cx="53917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Писатель родился на Урале в семье приходского священника по фамилии Мамин, в семье было 4 детей.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Дмитрия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Наркисовича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было два младших брата и сестра.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34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928">
        <p14:reveal/>
      </p:transition>
    </mc:Choice>
    <mc:Fallback>
      <p:transition spd="slow" advTm="29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014D16-92E9-46CC-90CD-CC5305E3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1825AA-A74C-4AFB-A1D4-282BA5423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Фон для презентации поэзия - 57 фото">
            <a:extLst>
              <a:ext uri="{FF2B5EF4-FFF2-40B4-BE49-F238E27FC236}">
                <a16:creationId xmlns:a16="http://schemas.microsoft.com/office/drawing/2014/main" xmlns="" id="{A79D5BDA-4EC5-4008-953C-BAB9CC69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502"/>
            <a:ext cx="12192000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Дмитрий Наркисович с матерью Анной Семеновной Маминой">
            <a:extLst>
              <a:ext uri="{FF2B5EF4-FFF2-40B4-BE49-F238E27FC236}">
                <a16:creationId xmlns:a16="http://schemas.microsoft.com/office/drawing/2014/main" xmlns="" id="{6FDB472D-51AF-4411-B433-BE1416D9B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516158"/>
            <a:ext cx="5943600" cy="5854161"/>
          </a:xfrm>
          <a:prstGeom prst="rect">
            <a:avLst/>
          </a:prstGeom>
          <a:noFill/>
          <a:effectLst>
            <a:glow rad="279400">
              <a:schemeClr val="accent2">
                <a:lumMod val="75000"/>
                <a:alpha val="8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56938" y="1019908"/>
            <a:ext cx="41968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«Моя мать была такого же типа женщина, но она казалась мне более строгой, чем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отец» 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ее долю выпадало слишком много мелких будничных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забот.</a:t>
            </a:r>
          </a:p>
        </p:txBody>
      </p:sp>
    </p:spTree>
    <p:extLst>
      <p:ext uri="{BB962C8B-B14F-4D97-AF65-F5344CB8AC3E}">
        <p14:creationId xmlns:p14="http://schemas.microsoft.com/office/powerpoint/2010/main" val="854349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216">
        <p14:reveal/>
      </p:transition>
    </mc:Choice>
    <mc:Fallback>
      <p:transition spd="slow" advTm="32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014D16-92E9-46CC-90CD-CC5305E3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1825AA-A74C-4AFB-A1D4-282BA5423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Фон для презентации поэзия - 57 фото">
            <a:extLst>
              <a:ext uri="{FF2B5EF4-FFF2-40B4-BE49-F238E27FC236}">
                <a16:creationId xmlns:a16="http://schemas.microsoft.com/office/drawing/2014/main" xmlns="" id="{A79D5BDA-4EC5-4008-953C-BAB9CC69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Рисунок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28" y="2710671"/>
            <a:ext cx="5960242" cy="3511732"/>
          </a:xfrm>
          <a:prstGeom prst="rect">
            <a:avLst/>
          </a:prstGeom>
          <a:noFill/>
          <a:ln>
            <a:noFill/>
          </a:ln>
          <a:effectLst>
            <a:glow rad="254000">
              <a:schemeClr val="accent2">
                <a:lumMod val="75000"/>
                <a:alpha val="8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Рисунок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365125"/>
            <a:ext cx="6184900" cy="3523674"/>
          </a:xfrm>
          <a:prstGeom prst="rect">
            <a:avLst/>
          </a:prstGeom>
          <a:noFill/>
          <a:ln>
            <a:noFill/>
          </a:ln>
          <a:effectLst>
            <a:glow rad="266700">
              <a:schemeClr val="accent2">
                <a:lumMod val="75000"/>
                <a:alpha val="92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28" y="685800"/>
            <a:ext cx="4225226" cy="1217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Дом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г.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Висиме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где родился и вырос Д.Н. Мамин - Сибиряк.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616">
        <p14:reveal/>
      </p:transition>
    </mc:Choice>
    <mc:Fallback xmlns="">
      <p:transition spd="slow" advTm="36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014D16-92E9-46CC-90CD-CC5305E3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1825AA-A74C-4AFB-A1D4-282BA5423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Фон для презентации поэзия - 57 фото">
            <a:extLst>
              <a:ext uri="{FF2B5EF4-FFF2-40B4-BE49-F238E27FC236}">
                <a16:creationId xmlns:a16="http://schemas.microsoft.com/office/drawing/2014/main" xmlns="" id="{A79D5BDA-4EC5-4008-953C-BAB9CC69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Мамин-Сибиряк с сыновьями М.Я. Алексеевой и К. Большаковым">
            <a:extLst>
              <a:ext uri="{FF2B5EF4-FFF2-40B4-BE49-F238E27FC236}">
                <a16:creationId xmlns:a16="http://schemas.microsoft.com/office/drawing/2014/main" xmlns="" id="{843D02E3-42DC-4042-B10E-CD5AF3B9E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" y="299811"/>
            <a:ext cx="4231005" cy="5877152"/>
          </a:xfrm>
          <a:prstGeom prst="rect">
            <a:avLst/>
          </a:prstGeom>
          <a:noFill/>
          <a:effectLst>
            <a:glow rad="342900">
              <a:schemeClr val="accent2">
                <a:lumMod val="75000"/>
                <a:alpha val="9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Дмитрий Мамин в юности">
            <a:extLst>
              <a:ext uri="{FF2B5EF4-FFF2-40B4-BE49-F238E27FC236}">
                <a16:creationId xmlns:a16="http://schemas.microsoft.com/office/drawing/2014/main" xmlns="" id="{2C770ABA-734A-4153-9D8F-A16DAC2B5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822" y="424423"/>
            <a:ext cx="3292078" cy="5627928"/>
          </a:xfrm>
          <a:prstGeom prst="rect">
            <a:avLst/>
          </a:prstGeom>
          <a:noFill/>
          <a:effectLst>
            <a:glow rad="292100">
              <a:schemeClr val="accent2">
                <a:lumMod val="75000"/>
                <a:alpha val="8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93973" y="1352282"/>
            <a:ext cx="35868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Дмитрий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Наркисович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получил хорошее домашнее образование, которое он продолжил в школе, а потом в Духовном училище Екатеринбурга.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9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915">
        <p14:reveal/>
      </p:transition>
    </mc:Choice>
    <mc:Fallback xmlns="">
      <p:transition spd="slow" advTm="29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014D16-92E9-46CC-90CD-CC5305E3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1825AA-A74C-4AFB-A1D4-282BA5423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Фон для презентации поэзия - 57 фото">
            <a:extLst>
              <a:ext uri="{FF2B5EF4-FFF2-40B4-BE49-F238E27FC236}">
                <a16:creationId xmlns:a16="http://schemas.microsoft.com/office/drawing/2014/main" xmlns="" id="{A79D5BDA-4EC5-4008-953C-BAB9CC69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2192000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Мария Якимовна Алексеева">
            <a:extLst>
              <a:ext uri="{FF2B5EF4-FFF2-40B4-BE49-F238E27FC236}">
                <a16:creationId xmlns:a16="http://schemas.microsoft.com/office/drawing/2014/main" xmlns="" id="{D26A8976-DA72-4F20-98AF-D03A71DEC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90" y="466089"/>
            <a:ext cx="4824410" cy="5924233"/>
          </a:xfrm>
          <a:prstGeom prst="rect">
            <a:avLst/>
          </a:prstGeom>
          <a:noFill/>
          <a:effectLst>
            <a:glow rad="368300">
              <a:schemeClr val="accent2">
                <a:lumMod val="75000"/>
                <a:alpha val="8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82153" y="1825625"/>
            <a:ext cx="31476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Дмитрий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Наркисович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женился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Марии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Якимовне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Алексеевой.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1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118">
        <p14:reveal/>
      </p:transition>
    </mc:Choice>
    <mc:Fallback>
      <p:transition spd="slow" advTm="31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014D16-92E9-46CC-90CD-CC5305E3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1825AA-A74C-4AFB-A1D4-282BA5423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Фон для презентации поэзия - 57 фото">
            <a:extLst>
              <a:ext uri="{FF2B5EF4-FFF2-40B4-BE49-F238E27FC236}">
                <a16:creationId xmlns:a16="http://schemas.microsoft.com/office/drawing/2014/main" xmlns="" id="{A79D5BDA-4EC5-4008-953C-BAB9CC69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Здание музея Литературная жизнь Урала XIX века">
            <a:extLst>
              <a:ext uri="{FF2B5EF4-FFF2-40B4-BE49-F238E27FC236}">
                <a16:creationId xmlns:a16="http://schemas.microsoft.com/office/drawing/2014/main" xmlns="" id="{FB911791-A474-4CAD-8089-9D5118737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58" y="1328738"/>
            <a:ext cx="6464300" cy="4848225"/>
          </a:xfrm>
          <a:prstGeom prst="rect">
            <a:avLst/>
          </a:prstGeom>
          <a:noFill/>
          <a:effectLst>
            <a:glow rad="279400">
              <a:schemeClr val="accent2">
                <a:lumMod val="75000"/>
                <a:alpha val="9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Мемориальная табличка на доме, в котором жил Мамин-Сибиряк в Петербурге">
            <a:extLst>
              <a:ext uri="{FF2B5EF4-FFF2-40B4-BE49-F238E27FC236}">
                <a16:creationId xmlns:a16="http://schemas.microsoft.com/office/drawing/2014/main" xmlns="" id="{FEC235C6-5CD6-4D7D-9404-B19152ED0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553" y="659607"/>
            <a:ext cx="5370604" cy="3582193"/>
          </a:xfrm>
          <a:prstGeom prst="rect">
            <a:avLst/>
          </a:prstGeom>
          <a:noFill/>
          <a:effectLst>
            <a:glow rad="330200">
              <a:schemeClr val="accent2">
                <a:lumMod val="75000"/>
                <a:alpha val="92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173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100">
        <p14:reveal/>
      </p:transition>
    </mc:Choice>
    <mc:Fallback>
      <p:transition spd="slow" advTm="31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014D16-92E9-46CC-90CD-CC5305E3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1825AA-A74C-4AFB-A1D4-282BA5423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Фон для презентации поэзия - 57 фото">
            <a:extLst>
              <a:ext uri="{FF2B5EF4-FFF2-40B4-BE49-F238E27FC236}">
                <a16:creationId xmlns:a16="http://schemas.microsoft.com/office/drawing/2014/main" xmlns="" id="{A79D5BDA-4EC5-4008-953C-BAB9CC69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&quot;Маминский&quot; кружок. 1885 г.">
            <a:extLst>
              <a:ext uri="{FF2B5EF4-FFF2-40B4-BE49-F238E27FC236}">
                <a16:creationId xmlns:a16="http://schemas.microsoft.com/office/drawing/2014/main" xmlns="" id="{1FACFA93-758C-4241-B9C8-A02BA5784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54" y="922041"/>
            <a:ext cx="4130302" cy="4813300"/>
          </a:xfrm>
          <a:prstGeom prst="rect">
            <a:avLst/>
          </a:prstGeom>
          <a:noFill/>
          <a:effectLst>
            <a:glow rad="254000">
              <a:schemeClr val="accent2">
                <a:lumMod val="75000"/>
                <a:alpha val="9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Рисунок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159" y="361157"/>
            <a:ext cx="2081213" cy="3311525"/>
          </a:xfrm>
          <a:prstGeom prst="rect">
            <a:avLst/>
          </a:prstGeom>
          <a:noFill/>
          <a:ln>
            <a:noFill/>
          </a:ln>
          <a:effectLst>
            <a:glow rad="190500">
              <a:schemeClr val="accent2">
                <a:lumMod val="75000"/>
                <a:alpha val="92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Рисунок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909" y="1056978"/>
            <a:ext cx="2520950" cy="3657600"/>
          </a:xfrm>
          <a:prstGeom prst="rect">
            <a:avLst/>
          </a:prstGeom>
          <a:noFill/>
          <a:ln>
            <a:noFill/>
          </a:ln>
          <a:effectLst>
            <a:glow rad="279400">
              <a:schemeClr val="accent2">
                <a:lumMod val="75000"/>
                <a:alpha val="9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Рисунок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521" y="2268241"/>
            <a:ext cx="2214563" cy="3467100"/>
          </a:xfrm>
          <a:prstGeom prst="rect">
            <a:avLst/>
          </a:prstGeom>
          <a:noFill/>
          <a:ln>
            <a:noFill/>
          </a:ln>
          <a:effectLst>
            <a:glow rad="215900">
              <a:schemeClr val="accent2">
                <a:lumMod val="75000"/>
                <a:alpha val="92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71601" y="230188"/>
            <a:ext cx="8477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Вдохновение он черпал в поездках по родному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Уралу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6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900">
        <p14:reveal/>
      </p:transition>
    </mc:Choice>
    <mc:Fallback xmlns="">
      <p:transition spd="slow" advTm="29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014D16-92E9-46CC-90CD-CC5305E3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1825AA-A74C-4AFB-A1D4-282BA5423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Фон для презентации поэзия - 57 фото">
            <a:extLst>
              <a:ext uri="{FF2B5EF4-FFF2-40B4-BE49-F238E27FC236}">
                <a16:creationId xmlns:a16="http://schemas.microsoft.com/office/drawing/2014/main" xmlns="" id="{A79D5BDA-4EC5-4008-953C-BAB9CC69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2192000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Мария Морицевна Абрамова">
            <a:extLst>
              <a:ext uri="{FF2B5EF4-FFF2-40B4-BE49-F238E27FC236}">
                <a16:creationId xmlns:a16="http://schemas.microsoft.com/office/drawing/2014/main" xmlns="" id="{3491AA87-35E3-46D2-B9E3-618F0D351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668" y="365125"/>
            <a:ext cx="3945255" cy="5844822"/>
          </a:xfrm>
          <a:prstGeom prst="rect">
            <a:avLst/>
          </a:prstGeom>
          <a:noFill/>
          <a:effectLst>
            <a:glow rad="279400">
              <a:schemeClr val="accent2">
                <a:lumMod val="75000"/>
                <a:alpha val="9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60123" y="1615708"/>
            <a:ext cx="4923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Второй раз он женился на актрисе Марии Абрамовой.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5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384">
        <p14:reveal/>
      </p:transition>
    </mc:Choice>
    <mc:Fallback>
      <p:transition spd="slow" advTm="33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174</Words>
  <Application>Microsoft Office PowerPoint</Application>
  <PresentationFormat>Широкоэкранный</PresentationFormat>
  <Paragraphs>18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чуркина</dc:creator>
  <cp:lastModifiedBy>home</cp:lastModifiedBy>
  <cp:revision>16</cp:revision>
  <dcterms:created xsi:type="dcterms:W3CDTF">2021-09-28T08:36:36Z</dcterms:created>
  <dcterms:modified xsi:type="dcterms:W3CDTF">2022-03-26T17:21:16Z</dcterms:modified>
</cp:coreProperties>
</file>