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74" r:id="rId2"/>
    <p:sldId id="276" r:id="rId3"/>
    <p:sldId id="279" r:id="rId4"/>
    <p:sldId id="280" r:id="rId5"/>
    <p:sldId id="281" r:id="rId6"/>
    <p:sldId id="282" r:id="rId7"/>
    <p:sldId id="285" r:id="rId8"/>
    <p:sldId id="290" r:id="rId9"/>
    <p:sldId id="291" r:id="rId10"/>
    <p:sldId id="293" r:id="rId11"/>
    <p:sldId id="294" r:id="rId12"/>
    <p:sldId id="298" r:id="rId13"/>
    <p:sldId id="296" r:id="rId14"/>
    <p:sldId id="297" r:id="rId15"/>
    <p:sldId id="299" r:id="rId16"/>
    <p:sldId id="300" r:id="rId17"/>
    <p:sldId id="301" r:id="rId18"/>
    <p:sldId id="302" r:id="rId19"/>
    <p:sldId id="313" r:id="rId20"/>
    <p:sldId id="303" r:id="rId21"/>
    <p:sldId id="307" r:id="rId22"/>
    <p:sldId id="256" r:id="rId23"/>
    <p:sldId id="257" r:id="rId24"/>
    <p:sldId id="258" r:id="rId25"/>
    <p:sldId id="267" r:id="rId26"/>
    <p:sldId id="260" r:id="rId27"/>
    <p:sldId id="268" r:id="rId28"/>
    <p:sldId id="261" r:id="rId29"/>
    <p:sldId id="311" r:id="rId30"/>
    <p:sldId id="262" r:id="rId31"/>
    <p:sldId id="270" r:id="rId32"/>
    <p:sldId id="265" r:id="rId33"/>
    <p:sldId id="271" r:id="rId34"/>
    <p:sldId id="264" r:id="rId35"/>
    <p:sldId id="309" r:id="rId36"/>
    <p:sldId id="310" r:id="rId37"/>
    <p:sldId id="312" r:id="rId38"/>
    <p:sldId id="273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998" autoAdjust="0"/>
  </p:normalViewPr>
  <p:slideViewPr>
    <p:cSldViewPr>
      <p:cViewPr varScale="1">
        <p:scale>
          <a:sx n="69" d="100"/>
          <a:sy n="69" d="100"/>
        </p:scale>
        <p:origin x="139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86E1AE-A9E7-4EEC-AF75-88C11F5E511D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761373-35C8-430C-A305-96C245275E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757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61373-35C8-430C-A305-96C245275EC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724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61373-35C8-430C-A305-96C245275EC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873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39D412-B847-4739-98F1-D70432FE777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837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71D54-FAB3-4E19-B47D-D5231E962672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29B4-1FEC-4634-870D-28158321D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170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71D54-FAB3-4E19-B47D-D5231E962672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29B4-1FEC-4634-870D-28158321D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095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71D54-FAB3-4E19-B47D-D5231E962672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29B4-1FEC-4634-870D-28158321D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798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71D54-FAB3-4E19-B47D-D5231E962672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29B4-1FEC-4634-870D-28158321D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813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71D54-FAB3-4E19-B47D-D5231E962672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29B4-1FEC-4634-870D-28158321D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516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71D54-FAB3-4E19-B47D-D5231E962672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29B4-1FEC-4634-870D-28158321D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430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71D54-FAB3-4E19-B47D-D5231E962672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29B4-1FEC-4634-870D-28158321D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536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71D54-FAB3-4E19-B47D-D5231E962672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29B4-1FEC-4634-870D-28158321D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136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71D54-FAB3-4E19-B47D-D5231E962672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29B4-1FEC-4634-870D-28158321D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397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71D54-FAB3-4E19-B47D-D5231E962672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29B4-1FEC-4634-870D-28158321D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935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71D54-FAB3-4E19-B47D-D5231E962672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629B4-1FEC-4634-870D-28158321D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757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71D54-FAB3-4E19-B47D-D5231E962672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629B4-1FEC-4634-870D-28158321D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823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10" Type="http://schemas.openxmlformats.org/officeDocument/2006/relationships/image" Target="../media/image37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76673"/>
            <a:ext cx="8062664" cy="3123778"/>
          </a:xfrm>
        </p:spPr>
        <p:txBody>
          <a:bodyPr>
            <a:normAutofit/>
          </a:bodyPr>
          <a:lstStyle/>
          <a:p>
            <a:r>
              <a:rPr lang="ru-RU" altLang="ru-RU" b="1" i="1" dirty="0" smtClean="0">
                <a:solidFill>
                  <a:srgbClr val="B00000"/>
                </a:solidFill>
              </a:rPr>
              <a:t/>
            </a:r>
            <a:br>
              <a:rPr lang="ru-RU" altLang="ru-RU" b="1" i="1" dirty="0" smtClean="0">
                <a:solidFill>
                  <a:srgbClr val="B00000"/>
                </a:solidFill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476673"/>
            <a:ext cx="65127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 по сказкам</a:t>
            </a:r>
            <a:r>
              <a:rPr lang="ru-RU" altLang="ru-RU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Д.Н. </a:t>
            </a:r>
            <a:r>
              <a:rPr lang="ru-RU" altLang="ru-RU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Мамин - Сибиряка</a:t>
            </a:r>
            <a:r>
              <a:rPr lang="ru-RU" altLang="ru-RU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illustrators.ru/uploads/illustration/image/881584/main_%D0%B0%D0%BB%D1%91%D0%BD%D1%83%D1%88%D0%BA%D0%B8%D0%BD%D1%8B_%D1%81%D0%BA%D0%B0%D0%B7%D0%BA%D0%B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0" t="5710" r="15760" b="8765"/>
          <a:stretch/>
        </p:blipFill>
        <p:spPr bwMode="auto">
          <a:xfrm>
            <a:off x="2349651" y="1869976"/>
            <a:ext cx="4536504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6527008"/>
      </p:ext>
    </p:extLst>
  </p:cSld>
  <p:clrMapOvr>
    <a:masterClrMapping/>
  </p:clrMapOvr>
  <p:transition spd="slow" advTm="387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пк\Desktop\носов\50974027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9377" y="3818954"/>
            <a:ext cx="4661846" cy="279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5" descr="funny-animals-part273-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04864"/>
            <a:ext cx="4219377" cy="332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50" y="226440"/>
            <a:ext cx="4467225" cy="304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504" y="404664"/>
            <a:ext cx="5818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«Угадай, что лишнее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?»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25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29">
        <p14:reveal/>
      </p:transition>
    </mc:Choice>
    <mc:Fallback>
      <p:transition spd="slow" advTm="20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1049711"/>
            <a:ext cx="2952328" cy="4787880"/>
          </a:xfrm>
        </p:spPr>
        <p:txBody>
          <a:bodyPr>
            <a:noAutofit/>
          </a:bodyPr>
          <a:lstStyle/>
          <a:p>
            <a:r>
              <a:rPr lang="ru-RU" altLang="ru-RU" sz="3600" b="1" dirty="0" smtClean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</a:t>
            </a:r>
            <a:br>
              <a:rPr lang="ru-RU" altLang="ru-RU" sz="3600" b="1" dirty="0" smtClean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dirty="0" smtClean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 храброго Зайца- длинные уши, косые глаза, короткий хвост»</a:t>
            </a:r>
            <a:r>
              <a:rPr lang="ru-RU" altLang="ru-RU" sz="3600" b="1" i="1" dirty="0" smtClean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b="1" i="1" dirty="0" smtClean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412776"/>
            <a:ext cx="4406961" cy="422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96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161">
        <p14:reveal/>
      </p:transition>
    </mc:Choice>
    <mc:Fallback>
      <p:transition spd="slow" advTm="2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пк\Desktop\носов\13662754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42978" y="379033"/>
            <a:ext cx="2001837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 descr="C:\Users\пк\Desktop\носов\0012-012-Raschjoska.jpg"/>
          <p:cNvPicPr>
            <a:picLocks noChangeAspect="1" noChangeArrowheads="1"/>
          </p:cNvPicPr>
          <p:nvPr/>
        </p:nvPicPr>
        <p:blipFill>
          <a:blip r:embed="rId3"/>
          <a:srcRect t="-13536"/>
          <a:stretch>
            <a:fillRect/>
          </a:stretch>
        </p:blipFill>
        <p:spPr bwMode="auto">
          <a:xfrm>
            <a:off x="5134718" y="4125820"/>
            <a:ext cx="3335338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 descr="C:\Users\пк\Desktop\носов\bobik.v.gostjah.u.barbosa.avi.image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528" y="3429000"/>
            <a:ext cx="3601265" cy="2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3800" r="16925"/>
          <a:stretch/>
        </p:blipFill>
        <p:spPr>
          <a:xfrm>
            <a:off x="4231010" y="1919446"/>
            <a:ext cx="2593081" cy="27625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980728"/>
            <a:ext cx="58684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«Угадай, что лишнее?»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406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703">
        <p14:reveal/>
      </p:transition>
    </mc:Choice>
    <mc:Fallback>
      <p:transition spd="slow" advTm="27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1340769"/>
            <a:ext cx="7086600" cy="564231"/>
          </a:xfrm>
        </p:spPr>
        <p:txBody>
          <a:bodyPr>
            <a:normAutofit fontScale="90000"/>
          </a:bodyPr>
          <a:lstStyle/>
          <a:p>
            <a:r>
              <a:rPr lang="ru-RU" altLang="ru-RU" b="1" i="1" dirty="0" smtClean="0">
                <a:solidFill>
                  <a:srgbClr val="B00000"/>
                </a:solidFill>
              </a:rPr>
              <a:t/>
            </a:r>
            <a:br>
              <a:rPr lang="ru-RU" altLang="ru-RU" b="1" i="1" dirty="0" smtClean="0">
                <a:solidFill>
                  <a:srgbClr val="B00000"/>
                </a:solidFill>
              </a:rPr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764704"/>
            <a:ext cx="4130080" cy="514251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75656" y="764704"/>
            <a:ext cx="30243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 smtClean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</a:t>
            </a:r>
          </a:p>
          <a:p>
            <a:pPr algn="ctr"/>
            <a:r>
              <a:rPr lang="ru-RU" altLang="ru-RU" sz="3600" b="1" dirty="0" smtClean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 Воробья </a:t>
            </a:r>
            <a:r>
              <a:rPr lang="ru-RU" altLang="ru-RU" sz="3600" b="1" dirty="0" err="1" smtClean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Воробеича</a:t>
            </a:r>
            <a:r>
              <a:rPr lang="ru-RU" altLang="ru-RU" sz="3600" b="1" dirty="0" smtClean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Ерша </a:t>
            </a:r>
            <a:r>
              <a:rPr lang="ru-RU" altLang="ru-RU" sz="3600" b="1" dirty="0" err="1" smtClean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Ершовича</a:t>
            </a:r>
            <a:r>
              <a:rPr lang="ru-RU" altLang="ru-RU" sz="3600" b="1" dirty="0" smtClean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веселого трубочиста Яшу»</a:t>
            </a:r>
            <a:r>
              <a:rPr lang="ru-RU" altLang="ru-RU" sz="3600" b="1" i="1" dirty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b="1" i="1" dirty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104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189">
        <p14:reveal/>
      </p:transition>
    </mc:Choice>
    <mc:Fallback>
      <p:transition spd="slow" advTm="21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3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476673"/>
            <a:ext cx="7486600" cy="86409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сначала, а что потом?»</a:t>
            </a:r>
            <a:r>
              <a:rPr lang="ru-RU" alt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421338" y="2578111"/>
            <a:ext cx="339190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5275917" y="2805354"/>
            <a:ext cx="416734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dirty="0"/>
              <a:t>3</a:t>
            </a: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7486532" y="2685834"/>
            <a:ext cx="392088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dirty="0"/>
              <a:t>4</a:t>
            </a: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1608493" y="5246740"/>
            <a:ext cx="392088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3258510" y="5599546"/>
            <a:ext cx="392088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dirty="0"/>
              <a:t>6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24" y="953349"/>
            <a:ext cx="2304256" cy="15115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880" y="1052091"/>
            <a:ext cx="2187960" cy="147906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361" y="867200"/>
            <a:ext cx="1567567" cy="187167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449" y="890353"/>
            <a:ext cx="1960798" cy="172942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36" y="3080482"/>
            <a:ext cx="1676066" cy="209843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338" y="3534968"/>
            <a:ext cx="1784015" cy="1987392"/>
          </a:xfrm>
          <a:prstGeom prst="rect">
            <a:avLst/>
          </a:prstGeom>
        </p:spPr>
      </p:pic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1197205" y="2505186"/>
            <a:ext cx="364411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862" y="3534968"/>
            <a:ext cx="1875940" cy="195097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71" y="3740788"/>
            <a:ext cx="2281276" cy="1341390"/>
          </a:xfrm>
          <a:prstGeom prst="rect">
            <a:avLst/>
          </a:prstGeom>
        </p:spPr>
      </p:pic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5118935" y="5529150"/>
            <a:ext cx="356757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28" name="Rectangle 12"/>
          <p:cNvSpPr>
            <a:spLocks noChangeArrowheads="1"/>
          </p:cNvSpPr>
          <p:nvPr/>
        </p:nvSpPr>
        <p:spPr bwMode="auto">
          <a:xfrm flipH="1">
            <a:off x="7476717" y="5333411"/>
            <a:ext cx="411719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994275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180">
        <p14:reveal/>
      </p:transition>
    </mc:Choice>
    <mc:Fallback>
      <p:transition spd="slow" advTm="21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476673"/>
            <a:ext cx="7486600" cy="86409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сначала, а что потом?»</a:t>
            </a:r>
            <a:r>
              <a:rPr lang="ru-RU" alt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450" y="3648738"/>
            <a:ext cx="2818030" cy="23483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1078166"/>
            <a:ext cx="1852178" cy="24387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893" y="915805"/>
            <a:ext cx="2025113" cy="26010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530" y="1078167"/>
            <a:ext cx="1852178" cy="24387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556" y="3835457"/>
            <a:ext cx="2655750" cy="20714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726" y="3602593"/>
            <a:ext cx="1792724" cy="2360420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1371600" y="3107829"/>
            <a:ext cx="392088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759153" y="3107829"/>
            <a:ext cx="340307" cy="371240"/>
          </a:xfrm>
          <a:prstGeom prst="rect">
            <a:avLst/>
          </a:prstGeom>
          <a:solidFill>
            <a:srgbClr val="FFFF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6537530" y="3143415"/>
            <a:ext cx="340307" cy="371240"/>
          </a:xfrm>
          <a:prstGeom prst="rect">
            <a:avLst/>
          </a:prstGeom>
          <a:solidFill>
            <a:srgbClr val="FFFF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dirty="0"/>
              <a:t>3</a:t>
            </a: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1507752" y="5537610"/>
            <a:ext cx="392088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dirty="0"/>
              <a:t>4</a:t>
            </a: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4281726" y="5571122"/>
            <a:ext cx="392088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6537530" y="5515254"/>
            <a:ext cx="392088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64817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806">
        <p14:reveal/>
      </p:transition>
    </mc:Choice>
    <mc:Fallback>
      <p:transition spd="slow" advTm="18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964368"/>
            <a:ext cx="8278688" cy="3904792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Раз, два, три, четыре, пять,</a:t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Начинаем отдыхать! (дети шагают на месте)</a:t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Спинку бодро разогнули,</a:t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Ручки к верху потянули!</a:t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 и два, присесть и встать,</a:t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отдохнуть опять.</a:t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 и два вперед нагнуться,</a:t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 и два назад прогнуться.</a:t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и стали мы сильней, (показать «силу»)</a:t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Здоровей и веселей! (дети шагают на месте)</a:t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 smtClean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i="1" dirty="0" smtClean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de282c35265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17" t="31369" r="6805" b="52383"/>
          <a:stretch>
            <a:fillRect/>
          </a:stretch>
        </p:blipFill>
        <p:spPr bwMode="auto">
          <a:xfrm>
            <a:off x="6356433" y="3870891"/>
            <a:ext cx="1966803" cy="2236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233" y="3886200"/>
            <a:ext cx="1842976" cy="2217470"/>
          </a:xfrm>
          <a:prstGeom prst="rect">
            <a:avLst/>
          </a:prstGeom>
          <a:noFill/>
        </p:spPr>
      </p:pic>
      <p:pic>
        <p:nvPicPr>
          <p:cNvPr id="8" name="Рисунок 7" descr="de282c35265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0" t="2931" r="28000" b="75725"/>
          <a:stretch>
            <a:fillRect/>
          </a:stretch>
        </p:blipFill>
        <p:spPr bwMode="auto">
          <a:xfrm>
            <a:off x="6448425" y="969084"/>
            <a:ext cx="2352675" cy="18332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051721" y="379592"/>
            <a:ext cx="43300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изминутка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875772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228">
        <p14:reveal/>
      </p:transition>
    </mc:Choice>
    <mc:Fallback>
      <p:transition spd="slow" advTm="22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41252" y="5724638"/>
            <a:ext cx="4135203" cy="145502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12" r="17257"/>
          <a:stretch/>
        </p:blipFill>
        <p:spPr>
          <a:xfrm>
            <a:off x="4988719" y="1705573"/>
            <a:ext cx="3305303" cy="23282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886200"/>
            <a:ext cx="2020821" cy="232508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268016" y="845096"/>
            <a:ext cx="6383821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«Из какой мы сказки?»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83" r="31100"/>
          <a:stretch/>
        </p:blipFill>
        <p:spPr>
          <a:xfrm>
            <a:off x="1978862" y="1293153"/>
            <a:ext cx="2915179" cy="249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785">
        <p14:reveal/>
      </p:transition>
    </mc:Choice>
    <mc:Fallback>
      <p:transition spd="slow" advTm="17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25" y="-92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76673"/>
            <a:ext cx="8062664" cy="3123778"/>
          </a:xfrm>
        </p:spPr>
        <p:txBody>
          <a:bodyPr>
            <a:normAutofit/>
          </a:bodyPr>
          <a:lstStyle/>
          <a:p>
            <a:r>
              <a:rPr lang="ru-RU" altLang="ru-RU" b="1" i="1" dirty="0" smtClean="0">
                <a:solidFill>
                  <a:srgbClr val="B00000"/>
                </a:solidFill>
              </a:rPr>
              <a:t/>
            </a:r>
            <a:br>
              <a:rPr lang="ru-RU" altLang="ru-RU" b="1" i="1" dirty="0" smtClean="0">
                <a:solidFill>
                  <a:srgbClr val="B00000"/>
                </a:solidFill>
              </a:rPr>
            </a:b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115616" y="692696"/>
            <a:ext cx="6383821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«Из какой мы сказки?»</a:t>
            </a:r>
            <a:b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480" y="1868425"/>
            <a:ext cx="3874281" cy="36418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359" y="1223333"/>
            <a:ext cx="2088232" cy="22205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2" r="46850"/>
          <a:stretch/>
        </p:blipFill>
        <p:spPr>
          <a:xfrm>
            <a:off x="2564997" y="3316433"/>
            <a:ext cx="2043708" cy="2390722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907704" y="5124450"/>
            <a:ext cx="5744133" cy="1616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641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38">
        <p14:reveal/>
      </p:transition>
    </mc:Choice>
    <mc:Fallback>
      <p:transition spd="slow" advTm="20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6" y="2091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76673"/>
            <a:ext cx="8062664" cy="3123778"/>
          </a:xfrm>
        </p:spPr>
        <p:txBody>
          <a:bodyPr>
            <a:normAutofit/>
          </a:bodyPr>
          <a:lstStyle/>
          <a:p>
            <a:r>
              <a:rPr lang="ru-RU" altLang="ru-RU" b="1" i="1" dirty="0" smtClean="0">
                <a:solidFill>
                  <a:srgbClr val="B00000"/>
                </a:solidFill>
              </a:rPr>
              <a:t/>
            </a:r>
            <a:br>
              <a:rPr lang="ru-RU" altLang="ru-RU" b="1" i="1" dirty="0" smtClean="0">
                <a:solidFill>
                  <a:srgbClr val="B00000"/>
                </a:solidFill>
              </a:rPr>
            </a:b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371600" y="1196752"/>
            <a:ext cx="6127837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«Из какой сказки герой?»</a:t>
            </a:r>
            <a:b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376" y="1489856"/>
            <a:ext cx="5406763" cy="450694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691680" y="4437112"/>
            <a:ext cx="5960157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809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838">
        <p14:reveal/>
      </p:transition>
    </mc:Choice>
    <mc:Fallback>
      <p:transition spd="slow" advTm="28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76673"/>
            <a:ext cx="8062664" cy="3123778"/>
          </a:xfrm>
        </p:spPr>
        <p:txBody>
          <a:bodyPr>
            <a:normAutofit/>
          </a:bodyPr>
          <a:lstStyle/>
          <a:p>
            <a:r>
              <a:rPr lang="ru-RU" altLang="ru-RU" b="1" i="1" dirty="0" smtClean="0">
                <a:solidFill>
                  <a:srgbClr val="B00000"/>
                </a:solidFill>
              </a:rPr>
              <a:t/>
            </a:r>
            <a:br>
              <a:rPr lang="ru-RU" altLang="ru-RU" b="1" i="1" dirty="0" smtClean="0">
                <a:solidFill>
                  <a:srgbClr val="B00000"/>
                </a:solidFill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1340769"/>
            <a:ext cx="5094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ea typeface="Times New Roman" panose="02020603050405020304" pitchFamily="18" charset="0"/>
              </a:rPr>
              <a:t>Путешествие по сказкам  Дмитрия </a:t>
            </a:r>
            <a:r>
              <a:rPr lang="ru-RU" b="1" dirty="0" err="1">
                <a:ea typeface="Times New Roman" panose="02020603050405020304" pitchFamily="18" charset="0"/>
              </a:rPr>
              <a:t>Наркисовича</a:t>
            </a:r>
            <a:r>
              <a:rPr lang="ru-RU" b="1" dirty="0">
                <a:ea typeface="Times New Roman" panose="02020603050405020304" pitchFamily="18" charset="0"/>
              </a:rPr>
              <a:t> Мамина -Сибиряка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645" y="659920"/>
            <a:ext cx="6860459" cy="514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9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161">
        <p14:reveal/>
      </p:transition>
    </mc:Choice>
    <mc:Fallback>
      <p:transition spd="slow" advTm="2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76673"/>
            <a:ext cx="8062664" cy="3123778"/>
          </a:xfrm>
        </p:spPr>
        <p:txBody>
          <a:bodyPr>
            <a:normAutofit/>
          </a:bodyPr>
          <a:lstStyle/>
          <a:p>
            <a:r>
              <a:rPr lang="ru-RU" altLang="ru-RU" b="1" i="1" dirty="0" smtClean="0">
                <a:solidFill>
                  <a:srgbClr val="B00000"/>
                </a:solidFill>
              </a:rPr>
              <a:t/>
            </a:r>
            <a:br>
              <a:rPr lang="ru-RU" altLang="ru-RU" b="1" i="1" dirty="0" smtClean="0">
                <a:solidFill>
                  <a:srgbClr val="B00000"/>
                </a:solidFill>
              </a:rPr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056" y="1319514"/>
            <a:ext cx="4105686" cy="4561874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371600" y="1124744"/>
            <a:ext cx="6127837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«Из какой сказки герой?»</a:t>
            </a:r>
            <a:b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045085" y="5237609"/>
            <a:ext cx="6383821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048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164">
        <p14:reveal/>
      </p:transition>
    </mc:Choice>
    <mc:Fallback>
      <p:transition spd="slow" advTm="21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476673"/>
            <a:ext cx="7342584" cy="187220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тётушка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Воронушка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черная головушка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92" y="2061195"/>
            <a:ext cx="3384376" cy="365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50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158">
        <p14:reveal/>
      </p:transition>
    </mc:Choice>
    <mc:Fallback>
      <p:transition spd="slow" advTm="21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413621"/>
            <a:ext cx="3416424" cy="1480684"/>
          </a:xfrm>
        </p:spPr>
        <p:txBody>
          <a:bodyPr>
            <a:normAutofit/>
          </a:bodyPr>
          <a:lstStyle/>
          <a:p>
            <a:r>
              <a:rPr lang="ru-RU" altLang="ru-RU" b="1" i="1" dirty="0" smtClean="0">
                <a:solidFill>
                  <a:srgbClr val="B00000"/>
                </a:solidFill>
              </a:rPr>
              <a:t>Кроссворд</a:t>
            </a:r>
            <a:br>
              <a:rPr lang="ru-RU" altLang="ru-RU" b="1" i="1" dirty="0" smtClean="0">
                <a:solidFill>
                  <a:srgbClr val="B00000"/>
                </a:solidFill>
              </a:rPr>
            </a:br>
            <a:endParaRPr lang="ru-RU" dirty="0"/>
          </a:p>
        </p:txBody>
      </p:sp>
      <p:pic>
        <p:nvPicPr>
          <p:cNvPr id="5" name="Picture 5" descr="ёжик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051" y="4511889"/>
            <a:ext cx="2016225" cy="155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утка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797" y="842315"/>
            <a:ext cx="1683418" cy="1365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368423"/>
              </p:ext>
            </p:extLst>
          </p:nvPr>
        </p:nvGraphicFramePr>
        <p:xfrm>
          <a:off x="575452" y="413619"/>
          <a:ext cx="8259824" cy="5679677"/>
        </p:xfrm>
        <a:graphic>
          <a:graphicData uri="http://schemas.openxmlformats.org/drawingml/2006/table">
            <a:tbl>
              <a:tblPr/>
              <a:tblGrid>
                <a:gridCol w="1032476"/>
                <a:gridCol w="1032480"/>
                <a:gridCol w="1032476"/>
                <a:gridCol w="1032480"/>
                <a:gridCol w="1032476"/>
                <a:gridCol w="1032480"/>
                <a:gridCol w="1032476"/>
                <a:gridCol w="1032480"/>
              </a:tblGrid>
              <a:tr h="642981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7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03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7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03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7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03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7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03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8" descr="http://www.tapenik.ru/dizain_skazka/skazka_2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99928"/>
            <a:ext cx="1809847" cy="160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820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450">
        <p14:reveal/>
      </p:transition>
    </mc:Choice>
    <mc:Fallback>
      <p:transition spd="slow" advTm="24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908720"/>
            <a:ext cx="74888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600" b="1" i="1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вопрос : </a:t>
            </a:r>
            <a:endParaRPr lang="ru-RU" altLang="ru-RU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Где лёг спать медведь в сказке о                         Комаре Комаровиче?     </a:t>
            </a:r>
          </a:p>
        </p:txBody>
      </p:sp>
      <p:pic>
        <p:nvPicPr>
          <p:cNvPr id="5" name="Picture 8" descr="http://www.tapenik.ru/dizain_skazka/skazka_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92896"/>
            <a:ext cx="3860626" cy="342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595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81">
        <p14:reveal/>
      </p:transition>
    </mc:Choice>
    <mc:Fallback>
      <p:transition spd="slow" advTm="32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445590"/>
              </p:ext>
            </p:extLst>
          </p:nvPr>
        </p:nvGraphicFramePr>
        <p:xfrm>
          <a:off x="755576" y="454819"/>
          <a:ext cx="7931224" cy="5323811"/>
        </p:xfrm>
        <a:graphic>
          <a:graphicData uri="http://schemas.openxmlformats.org/drawingml/2006/table">
            <a:tbl>
              <a:tblPr/>
              <a:tblGrid>
                <a:gridCol w="991403"/>
                <a:gridCol w="991403"/>
                <a:gridCol w="991403"/>
                <a:gridCol w="922006"/>
                <a:gridCol w="1060800"/>
                <a:gridCol w="991403"/>
                <a:gridCol w="991403"/>
                <a:gridCol w="991403"/>
              </a:tblGrid>
              <a:tr h="591658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16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2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16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 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16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25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16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16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8" descr="http://www.tapenik.ru/dizain_skazka/skazka_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51564"/>
            <a:ext cx="1809847" cy="160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76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243">
        <p14:reveal/>
      </p:transition>
    </mc:Choice>
    <mc:Fallback>
      <p:transition spd="slow" advTm="22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908720"/>
            <a:ext cx="66247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600" b="1" i="1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вопрос : </a:t>
            </a:r>
            <a:endParaRPr lang="ru-RU" altLang="ru-RU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Кого не узнал индюк </a:t>
            </a:r>
          </a:p>
          <a:p>
            <a:r>
              <a:rPr lang="ru-RU" alt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в сказке «Умнее всех»?</a:t>
            </a:r>
          </a:p>
        </p:txBody>
      </p:sp>
      <p:pic>
        <p:nvPicPr>
          <p:cNvPr id="6" name="Picture 8" descr="http://www.tapenik.ru/dizain_skazka/skazka_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663046"/>
            <a:ext cx="3672408" cy="325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658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618">
        <p14:reveal/>
      </p:transition>
    </mc:Choice>
    <mc:Fallback>
      <p:transition spd="slow" advTm="16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863171"/>
              </p:ext>
            </p:extLst>
          </p:nvPr>
        </p:nvGraphicFramePr>
        <p:xfrm>
          <a:off x="1115616" y="692694"/>
          <a:ext cx="7571184" cy="5328593"/>
        </p:xfrm>
        <a:graphic>
          <a:graphicData uri="http://schemas.openxmlformats.org/drawingml/2006/table">
            <a:tbl>
              <a:tblPr/>
              <a:tblGrid>
                <a:gridCol w="946398"/>
                <a:gridCol w="946398"/>
                <a:gridCol w="946398"/>
                <a:gridCol w="946398"/>
                <a:gridCol w="946398"/>
                <a:gridCol w="946398"/>
                <a:gridCol w="946398"/>
                <a:gridCol w="946398"/>
              </a:tblGrid>
              <a:tr h="592379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3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9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3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 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3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3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97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3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23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8" descr="http://www.tapenik.ru/dizain_skazka/skazka_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92696"/>
            <a:ext cx="1809847" cy="160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576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143">
        <p14:reveal/>
      </p:transition>
    </mc:Choice>
    <mc:Fallback>
      <p:transition spd="slow" advTm="21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599" y="692696"/>
            <a:ext cx="76972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/>
            <a:r>
              <a:rPr lang="ru-RU" altLang="ru-RU" sz="3600" b="1" i="1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вопрос :</a:t>
            </a:r>
          </a:p>
          <a:p>
            <a:pPr marL="609600" indent="-609600" algn="ctr"/>
            <a:r>
              <a:rPr lang="ru-RU" alt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каком предмете сидел Заяц, когда к нему подкрался волк, в сказке про Зайца-хвастуна?</a:t>
            </a:r>
          </a:p>
        </p:txBody>
      </p:sp>
      <p:pic>
        <p:nvPicPr>
          <p:cNvPr id="5" name="Picture 8" descr="http://www.tapenik.ru/dizain_skazka/skazka_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445" y="3001020"/>
            <a:ext cx="3464102" cy="307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86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161">
        <p14:reveal/>
      </p:transition>
    </mc:Choice>
    <mc:Fallback>
      <p:transition spd="slow" advTm="2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063254"/>
              </p:ext>
            </p:extLst>
          </p:nvPr>
        </p:nvGraphicFramePr>
        <p:xfrm>
          <a:off x="683568" y="476672"/>
          <a:ext cx="8075240" cy="5616623"/>
        </p:xfrm>
        <a:graphic>
          <a:graphicData uri="http://schemas.openxmlformats.org/drawingml/2006/table">
            <a:tbl>
              <a:tblPr/>
              <a:tblGrid>
                <a:gridCol w="1009405"/>
                <a:gridCol w="1009405"/>
                <a:gridCol w="1009405"/>
                <a:gridCol w="1009405"/>
                <a:gridCol w="1009405"/>
                <a:gridCol w="1009405"/>
                <a:gridCol w="1009405"/>
                <a:gridCol w="1009405"/>
              </a:tblGrid>
              <a:tr h="563771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06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21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21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 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П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06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2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2178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06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21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8" descr="http://www.tapenik.ru/dizain_skazka/skazka_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620688"/>
            <a:ext cx="1809847" cy="160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371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72">
        <p14:reveal/>
      </p:transition>
    </mc:Choice>
    <mc:Fallback>
      <p:transition spd="slow" advTm="507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76673"/>
            <a:ext cx="8062664" cy="3123778"/>
          </a:xfrm>
        </p:spPr>
        <p:txBody>
          <a:bodyPr>
            <a:normAutofit/>
          </a:bodyPr>
          <a:lstStyle/>
          <a:p>
            <a:r>
              <a:rPr lang="ru-RU" altLang="ru-RU" b="1" i="1" dirty="0" smtClean="0">
                <a:solidFill>
                  <a:srgbClr val="B00000"/>
                </a:solidFill>
              </a:rPr>
              <a:t/>
            </a:r>
            <a:br>
              <a:rPr lang="ru-RU" altLang="ru-RU" b="1" i="1" dirty="0" smtClean="0">
                <a:solidFill>
                  <a:srgbClr val="B00000"/>
                </a:solidFill>
              </a:rPr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908720"/>
            <a:ext cx="7560840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lvl="0" indent="-609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kumimoji="0" lang="ru-RU" altLang="ru-RU" sz="3600" b="1" i="1" u="sng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/>
                <a:cs typeface="Times New Roman"/>
              </a:rPr>
              <a:t>4 вопрос : </a:t>
            </a:r>
            <a:endParaRPr lang="ru-RU" altLang="ru-RU" sz="3600" b="1" i="1" kern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609600" lvl="0" indent="-60960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kumimoji="0" lang="ru-RU" altLang="ru-RU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</a:rPr>
              <a:t>Что было повреждено у Серой Шейки?</a:t>
            </a:r>
          </a:p>
          <a:p>
            <a:pPr marL="609600" lvl="0" indent="-609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</a:rPr>
              <a:t>                  </a:t>
            </a:r>
            <a:endParaRPr kumimoji="0" lang="ru-RU" altLang="ru-RU" sz="36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pic>
        <p:nvPicPr>
          <p:cNvPr id="8" name="Picture 8" descr="http://www.tapenik.ru/dizain_skazka/skazka_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981" y="2636912"/>
            <a:ext cx="3594419" cy="318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7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860">
        <p14:reveal/>
      </p:transition>
    </mc:Choice>
    <mc:Fallback>
      <p:transition spd="slow" advTm="18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3353" y="572475"/>
            <a:ext cx="4014787" cy="3011488"/>
          </a:xfr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8024" y="1033859"/>
            <a:ext cx="3707778" cy="2784497"/>
          </a:xfr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643438" y="260648"/>
            <a:ext cx="37449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Родина писателя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251520" y="3705708"/>
            <a:ext cx="4536504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Дмитрий </a:t>
            </a:r>
            <a:r>
              <a:rPr lang="ru-RU" altLang="ru-RU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Наркисович</a:t>
            </a:r>
            <a:r>
              <a:rPr lang="ru-RU" alt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родился </a:t>
            </a:r>
            <a:r>
              <a:rPr lang="ru-RU" alt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Пермской </a:t>
            </a:r>
            <a:r>
              <a:rPr lang="ru-RU" alt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в </a:t>
            </a:r>
            <a:r>
              <a:rPr lang="ru-RU" alt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посёлке </a:t>
            </a:r>
            <a:r>
              <a:rPr lang="ru-RU" alt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Висимо-Шатанском</a:t>
            </a:r>
            <a:r>
              <a:rPr lang="ru-RU" alt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40103"/>
            <a:ext cx="3707778" cy="278083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096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687">
        <p14:reveal/>
      </p:transition>
    </mc:Choice>
    <mc:Fallback>
      <p:transition spd="slow" advTm="168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265219"/>
              </p:ext>
            </p:extLst>
          </p:nvPr>
        </p:nvGraphicFramePr>
        <p:xfrm>
          <a:off x="827584" y="404662"/>
          <a:ext cx="7859216" cy="5616626"/>
        </p:xfrm>
        <a:graphic>
          <a:graphicData uri="http://schemas.openxmlformats.org/drawingml/2006/table">
            <a:tbl>
              <a:tblPr/>
              <a:tblGrid>
                <a:gridCol w="982402"/>
                <a:gridCol w="982402"/>
                <a:gridCol w="982402"/>
                <a:gridCol w="982402"/>
                <a:gridCol w="982402"/>
                <a:gridCol w="982402"/>
                <a:gridCol w="982402"/>
                <a:gridCol w="982402"/>
              </a:tblGrid>
              <a:tr h="624400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44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29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Ы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44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 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П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44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4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Ш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291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44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44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8" descr="http://www.tapenik.ru/dizain_skazka/skazka_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86263"/>
            <a:ext cx="1809847" cy="160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430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204">
        <p14:reveal/>
      </p:transition>
    </mc:Choice>
    <mc:Fallback>
      <p:transition spd="slow" advTm="22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620688"/>
            <a:ext cx="748883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3600" b="1" i="1" u="sng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3600" b="1" i="1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3600" b="1" i="1" u="sng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: </a:t>
            </a:r>
          </a:p>
          <a:p>
            <a:pPr algn="ctr">
              <a:defRPr/>
            </a:pPr>
            <a:r>
              <a:rPr lang="ru-RU" sz="3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Кого </a:t>
            </a:r>
            <a:r>
              <a:rPr lang="ru-RU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могли поделить Воробей </a:t>
            </a:r>
            <a:r>
              <a:rPr lang="ru-RU" sz="3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Воробеич</a:t>
            </a:r>
            <a:r>
              <a:rPr lang="ru-RU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Ёрш </a:t>
            </a:r>
            <a:r>
              <a:rPr lang="ru-RU" sz="3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Ершович</a:t>
            </a:r>
            <a:r>
              <a:rPr lang="ru-RU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defRPr/>
            </a:pPr>
            <a:endParaRPr lang="ru-RU" sz="2000" b="1" i="1" u="sng" dirty="0">
              <a:solidFill>
                <a:srgbClr val="800000"/>
              </a:solidFill>
            </a:endParaRPr>
          </a:p>
        </p:txBody>
      </p:sp>
      <p:pic>
        <p:nvPicPr>
          <p:cNvPr id="5" name="Picture 8" descr="http://www.tapenik.ru/dizain_skazka/skazka_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852936"/>
            <a:ext cx="3810373" cy="337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018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408">
        <p14:reveal/>
      </p:transition>
    </mc:Choice>
    <mc:Fallback>
      <p:transition spd="slow" advTm="24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697478"/>
              </p:ext>
            </p:extLst>
          </p:nvPr>
        </p:nvGraphicFramePr>
        <p:xfrm>
          <a:off x="611560" y="548680"/>
          <a:ext cx="8064896" cy="5256586"/>
        </p:xfrm>
        <a:graphic>
          <a:graphicData uri="http://schemas.openxmlformats.org/drawingml/2006/table">
            <a:tbl>
              <a:tblPr/>
              <a:tblGrid>
                <a:gridCol w="1008112"/>
                <a:gridCol w="1008112"/>
                <a:gridCol w="1008112"/>
                <a:gridCol w="1008112"/>
                <a:gridCol w="1008112"/>
                <a:gridCol w="1008112"/>
                <a:gridCol w="1008112"/>
                <a:gridCol w="1008112"/>
              </a:tblGrid>
              <a:tr h="585101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30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44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Ы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44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 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П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30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44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Ш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4464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30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44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8" descr="http://www.tapenik.ru/dizain_skazka/skazka_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20688"/>
            <a:ext cx="1809847" cy="160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716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611">
        <p14:reveal/>
      </p:transition>
    </mc:Choice>
    <mc:Fallback>
      <p:transition spd="slow" advTm="16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" y="-1953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548680"/>
            <a:ext cx="7200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3600" b="1" i="1" u="sng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3600" b="1" i="1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3600" b="1" i="1" u="sng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: </a:t>
            </a:r>
          </a:p>
          <a:p>
            <a:pPr algn="ctr">
              <a:defRPr/>
            </a:pPr>
            <a:r>
              <a:rPr lang="ru-RU" sz="3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Куда </a:t>
            </a:r>
            <a:r>
              <a:rPr lang="ru-RU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попалась Канарейка в сказке про </a:t>
            </a:r>
            <a:r>
              <a:rPr lang="ru-RU" sz="3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Воронушку</a:t>
            </a:r>
            <a:r>
              <a:rPr lang="ru-RU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8" descr="http://www.tapenik.ru/dizain_skazka/skazka_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877957"/>
            <a:ext cx="3606778" cy="319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14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661">
        <p14:reveal/>
      </p:transition>
    </mc:Choice>
    <mc:Fallback>
      <p:transition spd="slow" advTm="16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749508"/>
              </p:ext>
            </p:extLst>
          </p:nvPr>
        </p:nvGraphicFramePr>
        <p:xfrm>
          <a:off x="611560" y="476669"/>
          <a:ext cx="8034064" cy="5968979"/>
        </p:xfrm>
        <a:graphic>
          <a:graphicData uri="http://schemas.openxmlformats.org/drawingml/2006/table">
            <a:tbl>
              <a:tblPr/>
              <a:tblGrid>
                <a:gridCol w="1004258"/>
                <a:gridCol w="1004258"/>
                <a:gridCol w="1004258"/>
                <a:gridCol w="1004258"/>
                <a:gridCol w="1004258"/>
                <a:gridCol w="1004258"/>
                <a:gridCol w="1004258"/>
                <a:gridCol w="1004258"/>
              </a:tblGrid>
              <a:tr h="663571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35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19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Ы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35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 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П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35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35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Ш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1991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35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35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8" descr="http://www.tapenik.ru/dizain_skazka/skazka_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46487"/>
            <a:ext cx="1809847" cy="160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037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126">
        <p14:reveal/>
      </p:transition>
    </mc:Choice>
    <mc:Fallback>
      <p:transition spd="slow" advTm="21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503469"/>
              </p:ext>
            </p:extLst>
          </p:nvPr>
        </p:nvGraphicFramePr>
        <p:xfrm>
          <a:off x="1043608" y="489611"/>
          <a:ext cx="7427168" cy="5531679"/>
        </p:xfrm>
        <a:graphic>
          <a:graphicData uri="http://schemas.openxmlformats.org/drawingml/2006/table">
            <a:tbl>
              <a:tblPr/>
              <a:tblGrid>
                <a:gridCol w="928396"/>
                <a:gridCol w="928396"/>
                <a:gridCol w="928396"/>
                <a:gridCol w="928396"/>
                <a:gridCol w="928396"/>
                <a:gridCol w="928396"/>
                <a:gridCol w="928396"/>
                <a:gridCol w="928396"/>
              </a:tblGrid>
              <a:tr h="551919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 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 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28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13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Ы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28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 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П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28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28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B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Ш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1357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28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28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8" descr="http://www.tapenik.ru/dizain_skazka/skazka_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48680"/>
            <a:ext cx="2088231" cy="185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860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927">
        <p14:reveal/>
      </p:transition>
    </mc:Choice>
    <mc:Fallback>
      <p:transition spd="slow" advTm="19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76673"/>
            <a:ext cx="8062664" cy="3123778"/>
          </a:xfrm>
        </p:spPr>
        <p:txBody>
          <a:bodyPr>
            <a:normAutofit/>
          </a:bodyPr>
          <a:lstStyle/>
          <a:p>
            <a:r>
              <a:rPr lang="ru-RU" altLang="ru-RU" b="1" i="1" dirty="0" smtClean="0">
                <a:solidFill>
                  <a:srgbClr val="B00000"/>
                </a:solidFill>
              </a:rPr>
              <a:t/>
            </a:r>
            <a:br>
              <a:rPr lang="ru-RU" altLang="ru-RU" b="1" i="1" dirty="0" smtClean="0">
                <a:solidFill>
                  <a:srgbClr val="B00000"/>
                </a:solidFill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720" y="908720"/>
            <a:ext cx="4176464" cy="450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2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574">
        <p14:reveal/>
      </p:transition>
    </mc:Choice>
    <mc:Fallback>
      <p:transition spd="slow" advTm="157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86" y="2594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964368"/>
            <a:ext cx="8278688" cy="3904792"/>
          </a:xfrm>
        </p:spPr>
        <p:txBody>
          <a:bodyPr>
            <a:noAutofit/>
          </a:bodyPr>
          <a:lstStyle/>
          <a:p>
            <a:r>
              <a:rPr lang="ru-RU" altLang="ru-RU" sz="2400" b="1" i="1" dirty="0" smtClean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b="1" i="1" dirty="0" smtClean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de282c35265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17" t="31369" r="6805" b="52383"/>
          <a:stretch>
            <a:fillRect/>
          </a:stretch>
        </p:blipFill>
        <p:spPr bwMode="auto">
          <a:xfrm>
            <a:off x="5851001" y="1684426"/>
            <a:ext cx="2553563" cy="322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189" y="2584807"/>
            <a:ext cx="2714176" cy="3194123"/>
          </a:xfrm>
          <a:prstGeom prst="rect">
            <a:avLst/>
          </a:prstGeom>
          <a:noFill/>
        </p:spPr>
      </p:pic>
      <p:pic>
        <p:nvPicPr>
          <p:cNvPr id="8" name="Рисунок 7" descr="de282c35265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0" t="2931" r="28000" b="75725"/>
          <a:stretch>
            <a:fillRect/>
          </a:stretch>
        </p:blipFill>
        <p:spPr bwMode="auto">
          <a:xfrm>
            <a:off x="730514" y="526117"/>
            <a:ext cx="2352675" cy="18332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051720" y="379592"/>
            <a:ext cx="55446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Музыкальная </a:t>
            </a:r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физминутка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«Что такое доброта»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952209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783">
        <p14:reveal/>
      </p:transition>
    </mc:Choice>
    <mc:Fallback>
      <p:transition spd="slow" advTm="17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phonoteka.org/uploads/posts/2021-05/1620936637_20-phonoteka_org-p-fon-dlya-prezentatsii-salyut-pobedi-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8570"/>
            <a:ext cx="7056784" cy="568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9752" y="4005064"/>
            <a:ext cx="50223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Молодцы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6727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764">
        <p14:reveal/>
      </p:transition>
    </mc:Choice>
    <mc:Fallback>
      <p:transition spd="slow" advTm="17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домашние животны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2879804" cy="180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хрюш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595" y="307477"/>
            <a:ext cx="2520280" cy="175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861121"/>
            <a:ext cx="961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600" i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Ветеринар – врач, который лечит животных.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бел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42" y="2727609"/>
            <a:ext cx="2520280" cy="192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6096" y="2694290"/>
            <a:ext cx="3097213" cy="2160588"/>
          </a:xfrm>
          <a:prstGeom prst="rect">
            <a:avLst/>
          </a:prstGeom>
          <a:noFill/>
        </p:spPr>
      </p:pic>
      <p:pic>
        <p:nvPicPr>
          <p:cNvPr id="10" name="Picture 6" descr="дятел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825410"/>
            <a:ext cx="1458465" cy="186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67544" y="4656408"/>
            <a:ext cx="84969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i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Мамин-</a:t>
            </a:r>
            <a:r>
              <a:rPr lang="ru-RU" altLang="ru-RU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Всибиряк</a:t>
            </a:r>
            <a:r>
              <a:rPr lang="ru-RU" alt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любил изучать природу и наблюдать за животными. Дмитрий </a:t>
            </a:r>
            <a:r>
              <a:rPr lang="ru-RU" altLang="ru-RU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Наркисович</a:t>
            </a:r>
            <a:r>
              <a:rPr lang="ru-RU" alt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совершил много поездок по Уралу.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518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24">
        <p14:reveal/>
      </p:transition>
    </mc:Choice>
    <mc:Fallback>
      <p:transition spd="slow" advTm="20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9" y="0"/>
            <a:ext cx="9121081" cy="684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836712"/>
            <a:ext cx="7337486" cy="2646486"/>
          </a:xfrm>
        </p:spPr>
        <p:txBody>
          <a:bodyPr>
            <a:noAutofit/>
          </a:bodyPr>
          <a:lstStyle/>
          <a:p>
            <a:pPr algn="l"/>
            <a:r>
              <a:rPr lang="ru-RU" altLang="ru-RU" sz="3200" b="1" dirty="0" smtClean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Девочка часто и тяжело болела. </a:t>
            </a:r>
            <a:br>
              <a:rPr lang="ru-RU" altLang="ru-RU" sz="3200" b="1" dirty="0" smtClean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dirty="0" smtClean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Порой не могла заснуть, и отец рассказывал ей удивительные сказки. </a:t>
            </a:r>
            <a:br>
              <a:rPr lang="ru-RU" altLang="ru-RU" sz="3200" b="1" dirty="0" smtClean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471" y="2913376"/>
            <a:ext cx="2411911" cy="311214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19672" y="558523"/>
            <a:ext cx="7524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дочкой Алёнушкой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944" y="2852936"/>
            <a:ext cx="4107150" cy="3136061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165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109">
        <p14:reveal/>
      </p:transition>
    </mc:Choice>
    <mc:Fallback>
      <p:transition spd="slow" advTm="21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76673"/>
            <a:ext cx="8062664" cy="3123778"/>
          </a:xfrm>
        </p:spPr>
        <p:txBody>
          <a:bodyPr>
            <a:normAutofit/>
          </a:bodyPr>
          <a:lstStyle/>
          <a:p>
            <a:r>
              <a:rPr lang="ru-RU" altLang="ru-RU" b="1" i="1" dirty="0" smtClean="0">
                <a:solidFill>
                  <a:srgbClr val="B00000"/>
                </a:solidFill>
              </a:rPr>
              <a:t/>
            </a:r>
            <a:br>
              <a:rPr lang="ru-RU" altLang="ru-RU" b="1" i="1" dirty="0" smtClean="0">
                <a:solidFill>
                  <a:srgbClr val="B00000"/>
                </a:solidFill>
              </a:rPr>
            </a:br>
            <a:endParaRPr lang="ru-RU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36510"/>
            <a:ext cx="2995309" cy="368122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352" y="2198494"/>
            <a:ext cx="3121584" cy="376402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9632" y="476674"/>
            <a:ext cx="68407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«Это моя любимая книжка – ее писала сама любовь и поэтому она переживет все остальное» </a:t>
            </a:r>
            <a:endParaRPr lang="ru-RU" alt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29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951">
        <p14:reveal/>
      </p:transition>
    </mc:Choice>
    <mc:Fallback>
      <p:transition spd="slow" advTm="19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6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76673"/>
            <a:ext cx="7630616" cy="1828047"/>
          </a:xfrm>
        </p:spPr>
        <p:txBody>
          <a:bodyPr>
            <a:normAutofit/>
          </a:bodyPr>
          <a:lstStyle/>
          <a:p>
            <a:r>
              <a:rPr lang="ru-RU" altLang="ru-RU" b="1" i="1" dirty="0" smtClean="0">
                <a:solidFill>
                  <a:srgbClr val="B00000"/>
                </a:solidFill>
              </a:rPr>
              <a:t/>
            </a:r>
            <a:br>
              <a:rPr lang="ru-RU" altLang="ru-RU" b="1" i="1" dirty="0" smtClean="0">
                <a:solidFill>
                  <a:srgbClr val="B00000"/>
                </a:solidFill>
              </a:rPr>
            </a:br>
            <a:endParaRPr lang="ru-RU" dirty="0"/>
          </a:p>
        </p:txBody>
      </p:sp>
      <p:pic>
        <p:nvPicPr>
          <p:cNvPr id="6" name="Picture 4" descr="серая шей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96" y="476673"/>
            <a:ext cx="2376487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алёнушкины сказ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2742406"/>
            <a:ext cx="2519362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козяв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76673"/>
            <a:ext cx="237490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71600" y="3959224"/>
            <a:ext cx="48545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лесные зверьки стали героями его сказок. Дмитрий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Наркисович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писал для детей.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47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819">
        <p14:reveal/>
      </p:transition>
    </mc:Choice>
    <mc:Fallback>
      <p:transition spd="slow" advTm="18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76673"/>
            <a:ext cx="8062664" cy="3123778"/>
          </a:xfrm>
        </p:spPr>
        <p:txBody>
          <a:bodyPr>
            <a:normAutofit/>
          </a:bodyPr>
          <a:lstStyle/>
          <a:p>
            <a:r>
              <a:rPr lang="ru-RU" altLang="ru-RU" b="1" i="1" dirty="0" smtClean="0">
                <a:solidFill>
                  <a:srgbClr val="B00000"/>
                </a:solidFill>
              </a:rPr>
              <a:t/>
            </a:r>
            <a:br>
              <a:rPr lang="ru-RU" altLang="ru-RU" b="1" i="1" dirty="0" smtClean="0">
                <a:solidFill>
                  <a:srgbClr val="B00000"/>
                </a:solidFill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1340769"/>
            <a:ext cx="5094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ea typeface="Times New Roman" panose="02020603050405020304" pitchFamily="18" charset="0"/>
              </a:rPr>
              <a:t>Путешествие по сказкам  Дмитрия </a:t>
            </a:r>
            <a:r>
              <a:rPr lang="ru-RU" b="1" dirty="0" err="1">
                <a:ea typeface="Times New Roman" panose="02020603050405020304" pitchFamily="18" charset="0"/>
              </a:rPr>
              <a:t>Наркисовича</a:t>
            </a:r>
            <a:r>
              <a:rPr lang="ru-RU" b="1" dirty="0">
                <a:ea typeface="Times New Roman" panose="02020603050405020304" pitchFamily="18" charset="0"/>
              </a:rPr>
              <a:t> Мамина -Сибиряка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595" y="625310"/>
            <a:ext cx="7476505" cy="560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744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144">
        <p14:reveal/>
      </p:transition>
    </mc:Choice>
    <mc:Fallback>
      <p:transition spd="slow" advTm="21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пк\Desktop\носов\1222066402_002-kopij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221" y="404664"/>
            <a:ext cx="8931972" cy="6049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0842335">
            <a:off x="758743" y="1301932"/>
            <a:ext cx="5626300" cy="3140085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/>
              <a:t> 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12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Давайте знакомые книги откроем,</a:t>
            </a:r>
            <a:br>
              <a:rPr lang="ru-RU" sz="112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12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 снова пройдем от страницы к странице.</a:t>
            </a:r>
            <a:br>
              <a:rPr lang="ru-RU" sz="112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12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Всегда ведь приятно с любимым героем</a:t>
            </a:r>
            <a:br>
              <a:rPr lang="ru-RU" sz="112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12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Опять повстречаться, узнать, подружиться.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12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12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endParaRPr lang="ru-RU" sz="112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266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871">
        <p14:reveal/>
      </p:transition>
    </mc:Choice>
    <mc:Fallback>
      <p:transition spd="slow" advTm="18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596</Words>
  <Application>Microsoft Office PowerPoint</Application>
  <PresentationFormat>Экран (4:3)</PresentationFormat>
  <Paragraphs>250</Paragraphs>
  <Slides>38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2" baseType="lpstr">
      <vt:lpstr>Arial</vt:lpstr>
      <vt:lpstr>Calibri</vt:lpstr>
      <vt:lpstr>Times New Roman</vt:lpstr>
      <vt:lpstr>Тема Office</vt:lpstr>
      <vt:lpstr> </vt:lpstr>
      <vt:lpstr> </vt:lpstr>
      <vt:lpstr>Презентация PowerPoint</vt:lpstr>
      <vt:lpstr>Презентация PowerPoint</vt:lpstr>
      <vt:lpstr>Девочка часто и тяжело болела.  Порой не могла заснуть, и отец рассказывал ей удивительные сказки.  </vt:lpstr>
      <vt:lpstr> </vt:lpstr>
      <vt:lpstr> </vt:lpstr>
      <vt:lpstr> </vt:lpstr>
      <vt:lpstr>Презентация PowerPoint</vt:lpstr>
      <vt:lpstr>Презентация PowerPoint</vt:lpstr>
      <vt:lpstr>Сказка «Про храброго Зайца- длинные уши, косые глаза, короткий хвост» </vt:lpstr>
      <vt:lpstr>Презентация PowerPoint</vt:lpstr>
      <vt:lpstr> </vt:lpstr>
      <vt:lpstr>«Что сначала, а что потом?» </vt:lpstr>
      <vt:lpstr>«Что сначала, а что потом?» </vt:lpstr>
      <vt:lpstr>Раз, два, три, четыре, пять, Начинаем отдыхать! (дети шагают на месте) Спинку бодро разогнули, Ручки к верху потянули! Раз и два, присесть и встать, Чтобы отдохнуть опять. Раз и два вперед нагнуться, Раз и два назад прогнуться. Вот и стали мы сильней, (показать «силу») Здоровей и веселей! (дети шагают на месте)  </vt:lpstr>
      <vt:lpstr>  </vt:lpstr>
      <vt:lpstr> </vt:lpstr>
      <vt:lpstr> </vt:lpstr>
      <vt:lpstr> </vt:lpstr>
      <vt:lpstr>тётушка Воронушка- черная головушка </vt:lpstr>
      <vt:lpstr>Кроссворд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 по  сказкам    Д.Н. Мамина-Сибиряка</dc:title>
  <dc:creator>user</dc:creator>
  <cp:lastModifiedBy>home</cp:lastModifiedBy>
  <cp:revision>51</cp:revision>
  <dcterms:created xsi:type="dcterms:W3CDTF">2021-11-16T06:03:13Z</dcterms:created>
  <dcterms:modified xsi:type="dcterms:W3CDTF">2022-04-03T13:21:04Z</dcterms:modified>
</cp:coreProperties>
</file>