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1" r:id="rId2"/>
    <p:sldId id="257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5" d="100"/>
          <a:sy n="65" d="100"/>
        </p:scale>
        <p:origin x="-1536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7FF76B-A7C4-4234-9266-2DE876A440BD}" type="doc">
      <dgm:prSet loTypeId="urn:microsoft.com/office/officeart/2005/8/layout/hProcess9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32A81AF-0CED-43BA-8CCE-C829F6EAD6AB}">
      <dgm:prSet phldrT="[Текст]" custT="1"/>
      <dgm:spPr/>
      <dgm:t>
        <a:bodyPr/>
        <a:lstStyle/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Организационный</a:t>
          </a:r>
        </a:p>
      </dgm:t>
    </dgm:pt>
    <dgm:pt modelId="{1069573D-211A-49DD-99A4-844A7C1F6A1C}" type="parTrans" cxnId="{D3D81D29-6AD9-4155-88F8-EE37DE921A6C}">
      <dgm:prSet/>
      <dgm:spPr/>
      <dgm:t>
        <a:bodyPr/>
        <a:lstStyle/>
        <a:p>
          <a:endParaRPr lang="ru-RU"/>
        </a:p>
      </dgm:t>
    </dgm:pt>
    <dgm:pt modelId="{AA54159A-8024-4157-9495-4DDEC5156759}" type="sibTrans" cxnId="{D3D81D29-6AD9-4155-88F8-EE37DE921A6C}">
      <dgm:prSet/>
      <dgm:spPr/>
      <dgm:t>
        <a:bodyPr/>
        <a:lstStyle/>
        <a:p>
          <a:endParaRPr lang="ru-RU"/>
        </a:p>
      </dgm:t>
    </dgm:pt>
    <dgm:pt modelId="{46C8E7CA-278C-43C2-B8B7-3937EB9FEC03}">
      <dgm:prSet phldrT="[Текст]" custT="1"/>
      <dgm:spPr/>
      <dgm:t>
        <a:bodyPr/>
        <a:lstStyle/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Поисковый</a:t>
          </a:r>
        </a:p>
      </dgm:t>
    </dgm:pt>
    <dgm:pt modelId="{7082EAA9-8EC5-443E-99E1-47FCE1CF5684}" type="parTrans" cxnId="{B119F1E7-AEE0-4B89-B3D4-EDB9B1CD728E}">
      <dgm:prSet/>
      <dgm:spPr/>
      <dgm:t>
        <a:bodyPr/>
        <a:lstStyle/>
        <a:p>
          <a:endParaRPr lang="ru-RU"/>
        </a:p>
      </dgm:t>
    </dgm:pt>
    <dgm:pt modelId="{FF7F608D-85CD-48BD-BD26-CB5C1AACD7B9}" type="sibTrans" cxnId="{B119F1E7-AEE0-4B89-B3D4-EDB9B1CD728E}">
      <dgm:prSet/>
      <dgm:spPr/>
      <dgm:t>
        <a:bodyPr/>
        <a:lstStyle/>
        <a:p>
          <a:endParaRPr lang="ru-RU"/>
        </a:p>
      </dgm:t>
    </dgm:pt>
    <dgm:pt modelId="{839EEF0F-7112-4689-B6AA-CC01FE3342B6}">
      <dgm:prSet phldrT="[Текст]" custT="1"/>
      <dgm:spPr/>
      <dgm:t>
        <a:bodyPr/>
        <a:lstStyle/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Практический</a:t>
          </a:r>
        </a:p>
      </dgm:t>
    </dgm:pt>
    <dgm:pt modelId="{D35C3295-76FD-4A49-8011-FB0308508CC9}" type="parTrans" cxnId="{ADE92C20-2999-4CF1-B105-AD903A262101}">
      <dgm:prSet/>
      <dgm:spPr/>
      <dgm:t>
        <a:bodyPr/>
        <a:lstStyle/>
        <a:p>
          <a:endParaRPr lang="ru-RU"/>
        </a:p>
      </dgm:t>
    </dgm:pt>
    <dgm:pt modelId="{04EB4995-F4C2-4B32-875E-2964D4CDFD4B}" type="sibTrans" cxnId="{ADE92C20-2999-4CF1-B105-AD903A262101}">
      <dgm:prSet/>
      <dgm:spPr/>
      <dgm:t>
        <a:bodyPr/>
        <a:lstStyle/>
        <a:p>
          <a:endParaRPr lang="ru-RU"/>
        </a:p>
      </dgm:t>
    </dgm:pt>
    <dgm:pt modelId="{57963384-9011-4C7B-9B43-55931C17E23E}">
      <dgm:prSet custT="1"/>
      <dgm:spPr/>
      <dgm:t>
        <a:bodyPr/>
        <a:lstStyle/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Творческий</a:t>
          </a:r>
        </a:p>
      </dgm:t>
    </dgm:pt>
    <dgm:pt modelId="{A6892D5D-8E33-43EB-A30F-68A77967773B}" type="parTrans" cxnId="{25C12D76-CCE3-40EF-83D0-0D8E0F57CB42}">
      <dgm:prSet/>
      <dgm:spPr/>
      <dgm:t>
        <a:bodyPr/>
        <a:lstStyle/>
        <a:p>
          <a:endParaRPr lang="ru-RU"/>
        </a:p>
      </dgm:t>
    </dgm:pt>
    <dgm:pt modelId="{24665708-49A0-46A6-BBF7-22337FDFDB22}" type="sibTrans" cxnId="{25C12D76-CCE3-40EF-83D0-0D8E0F57CB42}">
      <dgm:prSet/>
      <dgm:spPr/>
      <dgm:t>
        <a:bodyPr/>
        <a:lstStyle/>
        <a:p>
          <a:endParaRPr lang="ru-RU"/>
        </a:p>
      </dgm:t>
    </dgm:pt>
    <dgm:pt modelId="{C920B180-3B7E-464D-BDD9-2EFD98B1E727}">
      <dgm:prSet custT="1"/>
      <dgm:spPr/>
      <dgm:t>
        <a:bodyPr/>
        <a:lstStyle/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Просветительский</a:t>
          </a:r>
          <a:endParaRPr lang="ru-RU" sz="1200" dirty="0"/>
        </a:p>
      </dgm:t>
    </dgm:pt>
    <dgm:pt modelId="{ADBA9EAE-4925-4E18-A844-5708E96F868E}" type="parTrans" cxnId="{953E51D6-A7D6-479E-8BB7-98FDAA088555}">
      <dgm:prSet/>
      <dgm:spPr/>
      <dgm:t>
        <a:bodyPr/>
        <a:lstStyle/>
        <a:p>
          <a:endParaRPr lang="ru-RU"/>
        </a:p>
      </dgm:t>
    </dgm:pt>
    <dgm:pt modelId="{AB3DB6EB-42CB-4E31-A316-E7C9BAE858B0}" type="sibTrans" cxnId="{953E51D6-A7D6-479E-8BB7-98FDAA088555}">
      <dgm:prSet/>
      <dgm:spPr/>
      <dgm:t>
        <a:bodyPr/>
        <a:lstStyle/>
        <a:p>
          <a:endParaRPr lang="ru-RU"/>
        </a:p>
      </dgm:t>
    </dgm:pt>
    <dgm:pt modelId="{27176F90-0AA7-45DD-87AA-10257481A034}" type="pres">
      <dgm:prSet presAssocID="{5A7FF76B-A7C4-4234-9266-2DE876A440BD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C5312BC-32AB-4514-96D2-F66E2FE3029A}" type="pres">
      <dgm:prSet presAssocID="{5A7FF76B-A7C4-4234-9266-2DE876A440BD}" presName="arrow" presStyleLbl="bgShp" presStyleIdx="0" presStyleCnt="1" custScaleX="117647" custLinFactNeighborX="-610" custLinFactNeighborY="-14631"/>
      <dgm:spPr/>
    </dgm:pt>
    <dgm:pt modelId="{0FBBE9B1-9610-4EE4-B642-D3ED5332DE6B}" type="pres">
      <dgm:prSet presAssocID="{5A7FF76B-A7C4-4234-9266-2DE876A440BD}" presName="linearProcess" presStyleCnt="0"/>
      <dgm:spPr/>
    </dgm:pt>
    <dgm:pt modelId="{665864A3-C373-43E3-863C-BED098DF23A0}" type="pres">
      <dgm:prSet presAssocID="{732A81AF-0CED-43BA-8CCE-C829F6EAD6AB}" presName="textNode" presStyleLbl="node1" presStyleIdx="0" presStyleCnt="5" custScaleX="81749" custLinFactNeighborX="8134" custLinFactNeighborY="-112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194858-E0AB-4F1C-8442-6F91990F022B}" type="pres">
      <dgm:prSet presAssocID="{AA54159A-8024-4157-9495-4DDEC5156759}" presName="sibTrans" presStyleCnt="0"/>
      <dgm:spPr/>
    </dgm:pt>
    <dgm:pt modelId="{9A3855FF-BC8A-4850-B064-095A3681729A}" type="pres">
      <dgm:prSet presAssocID="{46C8E7CA-278C-43C2-B8B7-3937EB9FEC03}" presName="textNode" presStyleLbl="node1" presStyleIdx="1" presStyleCnt="5" custScaleX="56205" custLinFactNeighborX="-49916" custLinFactNeighborY="-112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BD9735-9932-4A9D-92C5-913320B16E53}" type="pres">
      <dgm:prSet presAssocID="{FF7F608D-85CD-48BD-BD26-CB5C1AACD7B9}" presName="sibTrans" presStyleCnt="0"/>
      <dgm:spPr/>
    </dgm:pt>
    <dgm:pt modelId="{E07E4B8F-EE74-4D6E-BB19-FE40BE74C458}" type="pres">
      <dgm:prSet presAssocID="{839EEF0F-7112-4689-B6AA-CC01FE3342B6}" presName="textNode" presStyleLbl="node1" presStyleIdx="2" presStyleCnt="5" custScaleX="75606" custLinFactNeighborX="-92550" custLinFactNeighborY="-83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4138AE-FC99-4FF5-AF1D-0F2CACB45705}" type="pres">
      <dgm:prSet presAssocID="{04EB4995-F4C2-4B32-875E-2964D4CDFD4B}" presName="sibTrans" presStyleCnt="0"/>
      <dgm:spPr/>
    </dgm:pt>
    <dgm:pt modelId="{4F2C38C9-964D-4FDD-9A7B-0EF8B2BAB8F6}" type="pres">
      <dgm:prSet presAssocID="{57963384-9011-4C7B-9B43-55931C17E23E}" presName="textNode" presStyleLbl="node1" presStyleIdx="3" presStyleCnt="5" custScaleX="57712" custLinFactX="73350" custLinFactNeighborX="100000" custLinFactNeighborY="-85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73F399-8EC0-480A-9124-5EDB8F005BBB}" type="pres">
      <dgm:prSet presAssocID="{24665708-49A0-46A6-BBF7-22337FDFDB22}" presName="sibTrans" presStyleCnt="0"/>
      <dgm:spPr/>
    </dgm:pt>
    <dgm:pt modelId="{ADB5CA20-F7A5-4228-A71E-22A70A96ECC0}" type="pres">
      <dgm:prSet presAssocID="{C920B180-3B7E-464D-BDD9-2EFD98B1E727}" presName="textNode" presStyleLbl="node1" presStyleIdx="4" presStyleCnt="5" custScaleX="87472" custScaleY="105877" custLinFactX="-71953" custLinFactNeighborX="-100000" custLinFactNeighborY="-112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DE92C20-2999-4CF1-B105-AD903A262101}" srcId="{5A7FF76B-A7C4-4234-9266-2DE876A440BD}" destId="{839EEF0F-7112-4689-B6AA-CC01FE3342B6}" srcOrd="2" destOrd="0" parTransId="{D35C3295-76FD-4A49-8011-FB0308508CC9}" sibTransId="{04EB4995-F4C2-4B32-875E-2964D4CDFD4B}"/>
    <dgm:cxn modelId="{17374065-60B0-46E5-AAB5-02E9E1F5D4A1}" type="presOf" srcId="{46C8E7CA-278C-43C2-B8B7-3937EB9FEC03}" destId="{9A3855FF-BC8A-4850-B064-095A3681729A}" srcOrd="0" destOrd="0" presId="urn:microsoft.com/office/officeart/2005/8/layout/hProcess9"/>
    <dgm:cxn modelId="{953E51D6-A7D6-479E-8BB7-98FDAA088555}" srcId="{5A7FF76B-A7C4-4234-9266-2DE876A440BD}" destId="{C920B180-3B7E-464D-BDD9-2EFD98B1E727}" srcOrd="4" destOrd="0" parTransId="{ADBA9EAE-4925-4E18-A844-5708E96F868E}" sibTransId="{AB3DB6EB-42CB-4E31-A316-E7C9BAE858B0}"/>
    <dgm:cxn modelId="{5ED17A59-3F05-4C8A-8710-C374039A8D49}" type="presOf" srcId="{57963384-9011-4C7B-9B43-55931C17E23E}" destId="{4F2C38C9-964D-4FDD-9A7B-0EF8B2BAB8F6}" srcOrd="0" destOrd="0" presId="urn:microsoft.com/office/officeart/2005/8/layout/hProcess9"/>
    <dgm:cxn modelId="{D3D81D29-6AD9-4155-88F8-EE37DE921A6C}" srcId="{5A7FF76B-A7C4-4234-9266-2DE876A440BD}" destId="{732A81AF-0CED-43BA-8CCE-C829F6EAD6AB}" srcOrd="0" destOrd="0" parTransId="{1069573D-211A-49DD-99A4-844A7C1F6A1C}" sibTransId="{AA54159A-8024-4157-9495-4DDEC5156759}"/>
    <dgm:cxn modelId="{013A637B-3B22-44CA-BFDF-7F65CA3054E4}" type="presOf" srcId="{839EEF0F-7112-4689-B6AA-CC01FE3342B6}" destId="{E07E4B8F-EE74-4D6E-BB19-FE40BE74C458}" srcOrd="0" destOrd="0" presId="urn:microsoft.com/office/officeart/2005/8/layout/hProcess9"/>
    <dgm:cxn modelId="{B119F1E7-AEE0-4B89-B3D4-EDB9B1CD728E}" srcId="{5A7FF76B-A7C4-4234-9266-2DE876A440BD}" destId="{46C8E7CA-278C-43C2-B8B7-3937EB9FEC03}" srcOrd="1" destOrd="0" parTransId="{7082EAA9-8EC5-443E-99E1-47FCE1CF5684}" sibTransId="{FF7F608D-85CD-48BD-BD26-CB5C1AACD7B9}"/>
    <dgm:cxn modelId="{25C12D76-CCE3-40EF-83D0-0D8E0F57CB42}" srcId="{5A7FF76B-A7C4-4234-9266-2DE876A440BD}" destId="{57963384-9011-4C7B-9B43-55931C17E23E}" srcOrd="3" destOrd="0" parTransId="{A6892D5D-8E33-43EB-A30F-68A77967773B}" sibTransId="{24665708-49A0-46A6-BBF7-22337FDFDB22}"/>
    <dgm:cxn modelId="{70D384DA-2743-4A42-9D78-A96599066ED6}" type="presOf" srcId="{5A7FF76B-A7C4-4234-9266-2DE876A440BD}" destId="{27176F90-0AA7-45DD-87AA-10257481A034}" srcOrd="0" destOrd="0" presId="urn:microsoft.com/office/officeart/2005/8/layout/hProcess9"/>
    <dgm:cxn modelId="{B4FC4D65-5ECD-4E63-9F95-130681A9B9E0}" type="presOf" srcId="{C920B180-3B7E-464D-BDD9-2EFD98B1E727}" destId="{ADB5CA20-F7A5-4228-A71E-22A70A96ECC0}" srcOrd="0" destOrd="0" presId="urn:microsoft.com/office/officeart/2005/8/layout/hProcess9"/>
    <dgm:cxn modelId="{373F2D09-88D8-409B-A51B-BE4F751C310F}" type="presOf" srcId="{732A81AF-0CED-43BA-8CCE-C829F6EAD6AB}" destId="{665864A3-C373-43E3-863C-BED098DF23A0}" srcOrd="0" destOrd="0" presId="urn:microsoft.com/office/officeart/2005/8/layout/hProcess9"/>
    <dgm:cxn modelId="{1A97F858-528C-4363-8C0E-D6DC2D034522}" type="presParOf" srcId="{27176F90-0AA7-45DD-87AA-10257481A034}" destId="{6C5312BC-32AB-4514-96D2-F66E2FE3029A}" srcOrd="0" destOrd="0" presId="urn:microsoft.com/office/officeart/2005/8/layout/hProcess9"/>
    <dgm:cxn modelId="{71DF4F2F-9320-4054-A2F1-B4B783B0C91E}" type="presParOf" srcId="{27176F90-0AA7-45DD-87AA-10257481A034}" destId="{0FBBE9B1-9610-4EE4-B642-D3ED5332DE6B}" srcOrd="1" destOrd="0" presId="urn:microsoft.com/office/officeart/2005/8/layout/hProcess9"/>
    <dgm:cxn modelId="{650DACF3-6014-43EC-BAD6-AC6EA6133917}" type="presParOf" srcId="{0FBBE9B1-9610-4EE4-B642-D3ED5332DE6B}" destId="{665864A3-C373-43E3-863C-BED098DF23A0}" srcOrd="0" destOrd="0" presId="urn:microsoft.com/office/officeart/2005/8/layout/hProcess9"/>
    <dgm:cxn modelId="{10C16E91-981B-4060-B567-8F1697CD0399}" type="presParOf" srcId="{0FBBE9B1-9610-4EE4-B642-D3ED5332DE6B}" destId="{A9194858-E0AB-4F1C-8442-6F91990F022B}" srcOrd="1" destOrd="0" presId="urn:microsoft.com/office/officeart/2005/8/layout/hProcess9"/>
    <dgm:cxn modelId="{B991A70F-5490-494B-AFB4-3D3A2E113C52}" type="presParOf" srcId="{0FBBE9B1-9610-4EE4-B642-D3ED5332DE6B}" destId="{9A3855FF-BC8A-4850-B064-095A3681729A}" srcOrd="2" destOrd="0" presId="urn:microsoft.com/office/officeart/2005/8/layout/hProcess9"/>
    <dgm:cxn modelId="{D140FA3A-19EA-4A47-B0AB-BF3D1B937311}" type="presParOf" srcId="{0FBBE9B1-9610-4EE4-B642-D3ED5332DE6B}" destId="{1FBD9735-9932-4A9D-92C5-913320B16E53}" srcOrd="3" destOrd="0" presId="urn:microsoft.com/office/officeart/2005/8/layout/hProcess9"/>
    <dgm:cxn modelId="{C522E2DC-D2D9-4E29-AF65-F535D97BF3BA}" type="presParOf" srcId="{0FBBE9B1-9610-4EE4-B642-D3ED5332DE6B}" destId="{E07E4B8F-EE74-4D6E-BB19-FE40BE74C458}" srcOrd="4" destOrd="0" presId="urn:microsoft.com/office/officeart/2005/8/layout/hProcess9"/>
    <dgm:cxn modelId="{F147DF16-9A47-48CE-B6ED-FA7B4FD63B3F}" type="presParOf" srcId="{0FBBE9B1-9610-4EE4-B642-D3ED5332DE6B}" destId="{F94138AE-FC99-4FF5-AF1D-0F2CACB45705}" srcOrd="5" destOrd="0" presId="urn:microsoft.com/office/officeart/2005/8/layout/hProcess9"/>
    <dgm:cxn modelId="{3ABBA4DA-FA46-4BE4-B40F-5B36CFE1E03F}" type="presParOf" srcId="{0FBBE9B1-9610-4EE4-B642-D3ED5332DE6B}" destId="{4F2C38C9-964D-4FDD-9A7B-0EF8B2BAB8F6}" srcOrd="6" destOrd="0" presId="urn:microsoft.com/office/officeart/2005/8/layout/hProcess9"/>
    <dgm:cxn modelId="{FF1E2C5E-5947-40BF-A776-A46FBFF21603}" type="presParOf" srcId="{0FBBE9B1-9610-4EE4-B642-D3ED5332DE6B}" destId="{5173F399-8EC0-480A-9124-5EDB8F005BBB}" srcOrd="7" destOrd="0" presId="urn:microsoft.com/office/officeart/2005/8/layout/hProcess9"/>
    <dgm:cxn modelId="{AFCF286B-B482-4BC9-9D72-4AE6DC936821}" type="presParOf" srcId="{0FBBE9B1-9610-4EE4-B642-D3ED5332DE6B}" destId="{ADB5CA20-F7A5-4228-A71E-22A70A96ECC0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5312BC-32AB-4514-96D2-F66E2FE3029A}">
      <dsp:nvSpPr>
        <dsp:cNvPr id="0" name=""/>
        <dsp:cNvSpPr/>
      </dsp:nvSpPr>
      <dsp:spPr>
        <a:xfrm>
          <a:off x="0" y="0"/>
          <a:ext cx="7776860" cy="2160240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5864A3-C373-43E3-863C-BED098DF23A0}">
      <dsp:nvSpPr>
        <dsp:cNvPr id="0" name=""/>
        <dsp:cNvSpPr/>
      </dsp:nvSpPr>
      <dsp:spPr>
        <a:xfrm>
          <a:off x="48427" y="551180"/>
          <a:ext cx="1527474" cy="86409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Организационный</a:t>
          </a:r>
        </a:p>
      </dsp:txBody>
      <dsp:txXfrm>
        <a:off x="90609" y="593362"/>
        <a:ext cx="1443110" cy="779732"/>
      </dsp:txXfrm>
    </dsp:sp>
    <dsp:sp modelId="{9A3855FF-BC8A-4850-B064-095A3681729A}">
      <dsp:nvSpPr>
        <dsp:cNvPr id="0" name=""/>
        <dsp:cNvSpPr/>
      </dsp:nvSpPr>
      <dsp:spPr>
        <a:xfrm>
          <a:off x="1682698" y="551172"/>
          <a:ext cx="1050186" cy="864096"/>
        </a:xfrm>
        <a:prstGeom prst="roundRect">
          <a:avLst/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Поисковый</a:t>
          </a:r>
        </a:p>
      </dsp:txBody>
      <dsp:txXfrm>
        <a:off x="1724880" y="593354"/>
        <a:ext cx="965822" cy="779732"/>
      </dsp:txXfrm>
    </dsp:sp>
    <dsp:sp modelId="{E07E4B8F-EE74-4D6E-BB19-FE40BE74C458}">
      <dsp:nvSpPr>
        <dsp:cNvPr id="0" name=""/>
        <dsp:cNvSpPr/>
      </dsp:nvSpPr>
      <dsp:spPr>
        <a:xfrm>
          <a:off x="2878926" y="576066"/>
          <a:ext cx="1412692" cy="864096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Практический</a:t>
          </a:r>
        </a:p>
      </dsp:txBody>
      <dsp:txXfrm>
        <a:off x="2921108" y="618248"/>
        <a:ext cx="1328328" cy="779732"/>
      </dsp:txXfrm>
    </dsp:sp>
    <dsp:sp modelId="{4F2C38C9-964D-4FDD-9A7B-0EF8B2BAB8F6}">
      <dsp:nvSpPr>
        <dsp:cNvPr id="0" name=""/>
        <dsp:cNvSpPr/>
      </dsp:nvSpPr>
      <dsp:spPr>
        <a:xfrm>
          <a:off x="6406930" y="574027"/>
          <a:ext cx="1078344" cy="864096"/>
        </a:xfrm>
        <a:prstGeom prst="roundRect">
          <a:avLst/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Творческий</a:t>
          </a:r>
        </a:p>
      </dsp:txBody>
      <dsp:txXfrm>
        <a:off x="6449112" y="616209"/>
        <a:ext cx="993980" cy="779732"/>
      </dsp:txXfrm>
    </dsp:sp>
    <dsp:sp modelId="{ADB5CA20-F7A5-4228-A71E-22A70A96ECC0}">
      <dsp:nvSpPr>
        <dsp:cNvPr id="0" name=""/>
        <dsp:cNvSpPr/>
      </dsp:nvSpPr>
      <dsp:spPr>
        <a:xfrm>
          <a:off x="4515719" y="525279"/>
          <a:ext cx="1634408" cy="914878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Просветительский</a:t>
          </a:r>
          <a:endParaRPr lang="ru-RU" sz="1200" kern="1200" dirty="0"/>
        </a:p>
      </dsp:txBody>
      <dsp:txXfrm>
        <a:off x="4560380" y="569940"/>
        <a:ext cx="1545086" cy="8255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1F2FC7-1619-4047-B4B6-4A2519588DEA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A6840B-9609-4CF3-AE2E-6998D0485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551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A6840B-9609-4CF3-AE2E-6998D0485B8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525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A6840B-9609-4CF3-AE2E-6998D0485B8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68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2130425"/>
            <a:ext cx="6408712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7E0B8-1298-4FF0-8EAA-C60051B451D2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17967-157F-4FDB-B8EE-31D2D0C1C3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Рамка 7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5093"/>
            </a:avLst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7E0B8-1298-4FF0-8EAA-C60051B451D2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17967-157F-4FDB-B8EE-31D2D0C1C3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7E0B8-1298-4FF0-8EAA-C60051B451D2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17967-157F-4FDB-B8EE-31D2D0C1C3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7E0B8-1298-4FF0-8EAA-C60051B451D2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17967-157F-4FDB-B8EE-31D2D0C1C3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7E0B8-1298-4FF0-8EAA-C60051B451D2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17967-157F-4FDB-B8EE-31D2D0C1C3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7E0B8-1298-4FF0-8EAA-C60051B451D2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17967-157F-4FDB-B8EE-31D2D0C1C3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7E0B8-1298-4FF0-8EAA-C60051B451D2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17967-157F-4FDB-B8EE-31D2D0C1C3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7E0B8-1298-4FF0-8EAA-C60051B451D2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17967-157F-4FDB-B8EE-31D2D0C1C3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7E0B8-1298-4FF0-8EAA-C60051B451D2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17967-157F-4FDB-B8EE-31D2D0C1C3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7E0B8-1298-4FF0-8EAA-C60051B451D2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17967-157F-4FDB-B8EE-31D2D0C1C3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7E0B8-1298-4FF0-8EAA-C60051B451D2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17967-157F-4FDB-B8EE-31D2D0C1C3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7E0B8-1298-4FF0-8EAA-C60051B451D2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17967-157F-4FDB-B8EE-31D2D0C1C313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3314" name="Picture 2" descr="https://i.pinimg.com/736x/b8/fb/6d/b8fb6d629662d0f7b561b2289714f5a0.jpg"/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810581"/>
            <a:ext cx="1681808" cy="2047419"/>
          </a:xfrm>
          <a:prstGeom prst="rect">
            <a:avLst/>
          </a:prstGeom>
          <a:noFill/>
        </p:spPr>
      </p:pic>
      <p:pic>
        <p:nvPicPr>
          <p:cNvPr id="13316" name="Picture 4" descr="https://i.pinimg.com/originals/0b/c3/6f/0bc36f22d796a08fc344a0d084e8e090.png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69137" y="4671045"/>
            <a:ext cx="1574863" cy="218695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90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12" Type="http://schemas.openxmlformats.org/officeDocument/2006/relationships/image" Target="../media/image8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12" Type="http://schemas.openxmlformats.org/officeDocument/2006/relationships/image" Target="../media/image110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11" Type="http://schemas.openxmlformats.org/officeDocument/2006/relationships/image" Target="../media/image109.jpeg"/><Relationship Id="rId5" Type="http://schemas.openxmlformats.org/officeDocument/2006/relationships/image" Target="../media/image103.jpeg"/><Relationship Id="rId10" Type="http://schemas.openxmlformats.org/officeDocument/2006/relationships/image" Target="../media/image108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6.png"/><Relationship Id="rId7" Type="http://schemas.openxmlformats.org/officeDocument/2006/relationships/image" Target="../media/image1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10" Type="http://schemas.openxmlformats.org/officeDocument/2006/relationships/image" Target="../media/image117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2.jpeg"/><Relationship Id="rId4" Type="http://schemas.openxmlformats.org/officeDocument/2006/relationships/diagramLayout" Target="../diagrams/layout1.xml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12" Type="http://schemas.openxmlformats.org/officeDocument/2006/relationships/image" Target="../media/image77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Relationship Id="rId14" Type="http://schemas.openxmlformats.org/officeDocument/2006/relationships/image" Target="../media/image7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36503" y="764704"/>
            <a:ext cx="2242117" cy="2136833"/>
            <a:chOff x="110135394" y="105197982"/>
            <a:chExt cx="3371181" cy="3371181"/>
          </a:xfrm>
        </p:grpSpPr>
        <p:pic>
          <p:nvPicPr>
            <p:cNvPr id="3" name="Picture 3" descr="Рисунок1 копия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35394" y="105197982"/>
              <a:ext cx="3371181" cy="3371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766101" y="105197982"/>
              <a:ext cx="913062" cy="754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5" name="WordArt 5"/>
            <p:cNvSpPr>
              <a:spLocks noChangeArrowheads="1" noChangeShapeType="1" noTextEdit="1"/>
            </p:cNvSpPr>
            <p:nvPr/>
          </p:nvSpPr>
          <p:spPr bwMode="auto">
            <a:xfrm>
              <a:off x="110372470" y="105500142"/>
              <a:ext cx="2883226" cy="2766947"/>
            </a:xfrm>
            <a:prstGeom prst="rect">
              <a:avLst/>
            </a:prstGeom>
          </p:spPr>
          <p:txBody>
            <a:bodyPr wrap="none" fromWordArt="1">
              <a:prstTxWarp prst="textArchDown">
                <a:avLst>
                  <a:gd name="adj" fmla="val 21464194"/>
                </a:avLst>
              </a:prstTxWarp>
            </a:bodyPr>
            <a:lstStyle/>
            <a:p>
              <a:pPr algn="ctr" rtl="0">
                <a:buNone/>
              </a:pPr>
              <a:r>
                <a:rPr lang="ru-RU" sz="4000" b="1" kern="10" spc="0" smtClean="0">
                  <a:ln w="12827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8837"/>
                  </a:solidFill>
                  <a:effectLst>
                    <a:outerShdw dist="12700" dir="5400000" algn="ctr" rotWithShape="0">
                      <a:srgbClr val="76923C">
                        <a:alpha val="50000"/>
                      </a:srgbClr>
                    </a:outerShdw>
                  </a:effectLst>
                  <a:latin typeface="Arial Black"/>
                </a:rPr>
                <a:t>Экозащитники животных</a:t>
              </a:r>
              <a:endParaRPr lang="ru-RU" sz="4000" b="1" kern="10" spc="0">
                <a:ln w="12827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8837"/>
                </a:solidFill>
                <a:effectLst>
                  <a:outerShdw dist="12700" dir="5400000" algn="ctr" rotWithShape="0">
                    <a:srgbClr val="76923C">
                      <a:alpha val="50000"/>
                    </a:srgbClr>
                  </a:outerShdw>
                </a:effectLst>
                <a:latin typeface="Arial Black"/>
              </a:endParaRP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4644008" y="507586"/>
            <a:ext cx="44999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Муниципальное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бюджетное </a:t>
            </a: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общеобразовательное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 Средняя общеобразовательная </a:t>
            </a: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школа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№ 17»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городской округ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Рефтинский</a:t>
            </a: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43" b="12829"/>
          <a:stretch/>
        </p:blipFill>
        <p:spPr bwMode="auto">
          <a:xfrm>
            <a:off x="2506026" y="4293096"/>
            <a:ext cx="3217166" cy="2443881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566088" y="2261190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МУНИЦИПАЛЬНАЯ ЭКОЛОГИЧЕСКАЯ КЕЙС-ИГРА  «</a:t>
            </a:r>
            <a:r>
              <a:rPr lang="ru-RU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ЭкоКолобок</a:t>
            </a:r>
            <a:r>
              <a:rPr lang="ru-RU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1026" name="Picture 2" descr="G:\2021-2022\Экоколобок подготовка\название девиз\WhatsApp Image 2022-03-01 at 20.39.28 (1)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0"/>
          <a:stretch/>
        </p:blipFill>
        <p:spPr bwMode="auto">
          <a:xfrm>
            <a:off x="5943625" y="2273100"/>
            <a:ext cx="3053310" cy="2019996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reftinskiy.ru/wp-content/uploads/2013/02/%D0%A0%D0%B5%D1%84%D1%82%D0%B8%D0%BD%D1%81%D0%BA%D0%B8%D0%B9-%D0%BB%D1%83%D1%87%D1%88%D0%B8%D0%B9-%D0%B3%D0%BE%D1%80%D0%BE%D0%B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75508" y="140106"/>
            <a:ext cx="2418999" cy="187126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sp>
        <p:nvSpPr>
          <p:cNvPr id="9" name="AutoShape 4" descr="blob:https://web.whatsapp.com/1c706c5b-d3f7-4371-b23f-d12e3c8112b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C:\Users\user\Downloads\WhatsApp Image 2022-03-01 at 20.39.28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3"/>
          <a:stretch/>
        </p:blipFill>
        <p:spPr bwMode="auto">
          <a:xfrm>
            <a:off x="118923" y="3283098"/>
            <a:ext cx="2148336" cy="1442046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43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59727" y="3134882"/>
            <a:ext cx="1873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Приложение 7</a:t>
            </a:r>
            <a:endParaRPr lang="ru-RU" b="1" dirty="0"/>
          </a:p>
        </p:txBody>
      </p:sp>
      <p:pic>
        <p:nvPicPr>
          <p:cNvPr id="3" name="Рисунок 2" descr="C:\Users\Uchitel\Downloads\WhatsApp Image 2022-02-25 at 14.29.32 (5).jpe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7" b="10168"/>
          <a:stretch/>
        </p:blipFill>
        <p:spPr bwMode="auto">
          <a:xfrm>
            <a:off x="7164288" y="53548"/>
            <a:ext cx="1898142" cy="1943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Uchitel\Downloads\WhatsApp Image 2022-02-25 at 14.29.32 (4).jpe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28" r="6491"/>
          <a:stretch/>
        </p:blipFill>
        <p:spPr bwMode="auto">
          <a:xfrm>
            <a:off x="51774" y="52820"/>
            <a:ext cx="1999946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chitel\Downloads\WhatsApp Image 2022-02-25 at 14.29.32 (1)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234529"/>
            <a:ext cx="2526665" cy="189420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2051720" y="21662"/>
            <a:ext cx="3744416" cy="584775"/>
          </a:xfrm>
          <a:prstGeom prst="rect">
            <a:avLst/>
          </a:prstGeom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</a:rPr>
              <a:t>В библиотеке рассказали нам о том,</a:t>
            </a:r>
            <a:endParaRPr lang="ru-RU" sz="1600" dirty="0">
              <a:solidFill>
                <a:srgbClr val="C00000"/>
              </a:solidFill>
            </a:endParaRPr>
          </a:p>
          <a:p>
            <a:r>
              <a:rPr lang="ru-RU" sz="1600" b="1" dirty="0">
                <a:solidFill>
                  <a:srgbClr val="C00000"/>
                </a:solidFill>
              </a:rPr>
              <a:t>Какие книги изучить нам день за днем.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203848" y="606437"/>
            <a:ext cx="3823248" cy="584775"/>
          </a:xfrm>
          <a:prstGeom prst="rect">
            <a:avLst/>
          </a:prstGeom>
          <a:ln>
            <a:solidFill>
              <a:srgbClr val="C0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</a:rPr>
              <a:t>Чтобы о птицах и животных много знать,</a:t>
            </a:r>
            <a:endParaRPr lang="ru-RU" sz="1600" dirty="0">
              <a:solidFill>
                <a:srgbClr val="00B050"/>
              </a:solidFill>
            </a:endParaRPr>
          </a:p>
          <a:p>
            <a:pPr algn="ctr"/>
            <a:r>
              <a:rPr lang="ru-RU" sz="1600" b="1" dirty="0">
                <a:solidFill>
                  <a:srgbClr val="00B050"/>
                </a:solidFill>
              </a:rPr>
              <a:t>Журналы можно взять и  почитать.</a:t>
            </a:r>
            <a:endParaRPr lang="ru-RU" sz="1600" dirty="0">
              <a:solidFill>
                <a:srgbClr val="00B050"/>
              </a:solidFill>
            </a:endParaRPr>
          </a:p>
        </p:txBody>
      </p:sp>
      <p:pic>
        <p:nvPicPr>
          <p:cNvPr id="8" name="Рисунок 7" descr="C:\Users\Uchitel\Downloads\WhatsApp Image 2022-02-25 at 14.29.32 (3).jpe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7" b="9559"/>
          <a:stretch/>
        </p:blipFill>
        <p:spPr bwMode="auto">
          <a:xfrm>
            <a:off x="2426637" y="1262469"/>
            <a:ext cx="1922145" cy="1866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G:\2021-2022\Экоколобок подготовка\Кл.час Красная книга Св.обл\WhatsApp Image 2022-02-28 at 14.22.11 (1).jpe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5" t="34227" r="17779"/>
          <a:stretch/>
        </p:blipFill>
        <p:spPr bwMode="auto">
          <a:xfrm>
            <a:off x="7308305" y="4653135"/>
            <a:ext cx="1777578" cy="217988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-1" y="2028617"/>
            <a:ext cx="2426637" cy="1077218"/>
          </a:xfrm>
          <a:prstGeom prst="rect">
            <a:avLst/>
          </a:prstGeom>
          <a:ln>
            <a:solidFill>
              <a:srgbClr val="C0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</a:rPr>
              <a:t>Интересное видео </a:t>
            </a:r>
            <a:endParaRPr lang="ru-RU" sz="1600" dirty="0">
              <a:solidFill>
                <a:srgbClr val="00B050"/>
              </a:solidFill>
            </a:endParaRPr>
          </a:p>
          <a:p>
            <a:pPr algn="ctr"/>
            <a:r>
              <a:rPr lang="ru-RU" sz="1600" b="1" dirty="0">
                <a:solidFill>
                  <a:srgbClr val="00B050"/>
                </a:solidFill>
              </a:rPr>
              <a:t>мы увидали,</a:t>
            </a:r>
            <a:endParaRPr lang="ru-RU" sz="1600" dirty="0">
              <a:solidFill>
                <a:srgbClr val="00B050"/>
              </a:solidFill>
            </a:endParaRPr>
          </a:p>
          <a:p>
            <a:pPr algn="ctr"/>
            <a:r>
              <a:rPr lang="ru-RU" sz="1600" b="1" dirty="0">
                <a:solidFill>
                  <a:srgbClr val="00B050"/>
                </a:solidFill>
              </a:rPr>
              <a:t>Про </a:t>
            </a:r>
            <a:r>
              <a:rPr lang="ru-RU" sz="1600" b="1" dirty="0" err="1">
                <a:solidFill>
                  <a:srgbClr val="00B050"/>
                </a:solidFill>
              </a:rPr>
              <a:t>уникательность</a:t>
            </a:r>
            <a:r>
              <a:rPr lang="ru-RU" sz="1600" b="1" dirty="0">
                <a:solidFill>
                  <a:srgbClr val="00B050"/>
                </a:solidFill>
              </a:rPr>
              <a:t> </a:t>
            </a:r>
            <a:endParaRPr lang="ru-RU" sz="1600" dirty="0">
              <a:solidFill>
                <a:srgbClr val="00B050"/>
              </a:solidFill>
            </a:endParaRPr>
          </a:p>
          <a:p>
            <a:pPr algn="ctr"/>
            <a:r>
              <a:rPr lang="ru-RU" sz="1600" b="1" dirty="0">
                <a:solidFill>
                  <a:srgbClr val="00B050"/>
                </a:solidFill>
              </a:rPr>
              <a:t>животных Урала узнали.</a:t>
            </a:r>
            <a:endParaRPr lang="ru-RU" sz="1600" dirty="0">
              <a:solidFill>
                <a:srgbClr val="00B050"/>
              </a:solidFill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6905883" y="2028617"/>
            <a:ext cx="2215014" cy="1077218"/>
          </a:xfrm>
          <a:prstGeom prst="rect">
            <a:avLst/>
          </a:prstGeom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</a:rPr>
              <a:t>Мы в викторину  поиграли,</a:t>
            </a:r>
            <a:endParaRPr lang="ru-RU" sz="1600" dirty="0">
              <a:solidFill>
                <a:srgbClr val="C00000"/>
              </a:solidFill>
            </a:endParaRP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По «Следам животных» погуляли.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803289" y="3191453"/>
            <a:ext cx="2664296" cy="1077218"/>
          </a:xfrm>
          <a:prstGeom prst="rect">
            <a:avLst/>
          </a:prstGeom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</a:rPr>
              <a:t>На  классном часе</a:t>
            </a:r>
            <a:endParaRPr lang="ru-RU" sz="1600" dirty="0">
              <a:solidFill>
                <a:srgbClr val="C00000"/>
              </a:solidFill>
            </a:endParaRP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все это повторили,</a:t>
            </a:r>
            <a:endParaRPr lang="ru-RU" sz="1600" dirty="0">
              <a:solidFill>
                <a:srgbClr val="C00000"/>
              </a:solidFill>
            </a:endParaRP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Про «Экологию  животных»                                                                         знания закрепили.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14" name="Рисунок 13" descr="G:\2021-2022\Экоколобок подготовка\Кл.час Красная книга Св.обл\WhatsApp Image 2022-02-28 at 14.22.11.jpe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4" t="32531" r="5628"/>
          <a:stretch/>
        </p:blipFill>
        <p:spPr bwMode="auto">
          <a:xfrm>
            <a:off x="51774" y="4725144"/>
            <a:ext cx="1742281" cy="209865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4499602" y="3142421"/>
            <a:ext cx="2880320" cy="1169551"/>
          </a:xfrm>
          <a:prstGeom prst="rect">
            <a:avLst/>
          </a:prstGeom>
          <a:ln>
            <a:solidFill>
              <a:srgbClr val="C0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b="1" dirty="0">
                <a:solidFill>
                  <a:srgbClr val="00B050"/>
                </a:solidFill>
              </a:rPr>
              <a:t>Из загадок и сообщений  </a:t>
            </a:r>
            <a:endParaRPr lang="ru-RU" sz="1400" dirty="0">
              <a:solidFill>
                <a:srgbClr val="00B050"/>
              </a:solidFill>
            </a:endParaRPr>
          </a:p>
          <a:p>
            <a:pPr algn="ctr"/>
            <a:r>
              <a:rPr lang="ru-RU" sz="1400" b="1" dirty="0">
                <a:solidFill>
                  <a:srgbClr val="00B050"/>
                </a:solidFill>
              </a:rPr>
              <a:t>Взяли для себя:</a:t>
            </a:r>
            <a:endParaRPr lang="ru-RU" sz="1400" dirty="0">
              <a:solidFill>
                <a:srgbClr val="00B050"/>
              </a:solidFill>
            </a:endParaRPr>
          </a:p>
          <a:p>
            <a:pPr algn="ctr"/>
            <a:r>
              <a:rPr lang="ru-RU" sz="1400" b="1" dirty="0">
                <a:solidFill>
                  <a:srgbClr val="00B050"/>
                </a:solidFill>
              </a:rPr>
              <a:t>«Будь младшим братьям другом!» </a:t>
            </a:r>
            <a:endParaRPr lang="ru-RU" sz="1400" dirty="0">
              <a:solidFill>
                <a:srgbClr val="00B050"/>
              </a:solidFill>
            </a:endParaRPr>
          </a:p>
          <a:p>
            <a:pPr algn="ctr"/>
            <a:r>
              <a:rPr lang="ru-RU" sz="1400" b="1" dirty="0">
                <a:solidFill>
                  <a:srgbClr val="00B050"/>
                </a:solidFill>
              </a:rPr>
              <a:t>А  «Начинай с себя!»</a:t>
            </a:r>
            <a:endParaRPr lang="ru-RU" sz="1400" dirty="0">
              <a:solidFill>
                <a:srgbClr val="00B050"/>
              </a:solidFill>
            </a:endParaRPr>
          </a:p>
        </p:txBody>
      </p:sp>
      <p:pic>
        <p:nvPicPr>
          <p:cNvPr id="16" name="Рисунок 15" descr="G:\2021-2022\Экоколобок подготовка\Кл.час Красная книга Св.обл\WhatsApp Image 2022-02-28 at 14.22.12.jpe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 t="16643" r="8210" b="2662"/>
          <a:stretch/>
        </p:blipFill>
        <p:spPr bwMode="auto">
          <a:xfrm>
            <a:off x="74313" y="3248003"/>
            <a:ext cx="1653815" cy="1362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G:\2021-2022\Экоколобок подготовка\Кл.час Красная книга Св.обл\WhatsApp Image 2022-02-28 at 14.22.12 (2).jpe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2" t="35956" r="16191"/>
          <a:stretch/>
        </p:blipFill>
        <p:spPr bwMode="auto">
          <a:xfrm>
            <a:off x="5415579" y="4684246"/>
            <a:ext cx="1611517" cy="2148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G:\2021-2022\Экоколобок подготовка\Кл.час Красная книга Св.обл\WhatsApp Image 2022-02-28 at 14.22.12 (3).jpe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6" t="18822" r="9077"/>
          <a:stretch/>
        </p:blipFill>
        <p:spPr bwMode="auto">
          <a:xfrm>
            <a:off x="1936603" y="4725144"/>
            <a:ext cx="1451106" cy="2098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F:\2021-2022\Экоколобок подготовка\библиотека\WhatsApp Image 2022-02-25 at 14.38.52 (1).jpe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111" y="4684245"/>
            <a:ext cx="1619730" cy="213955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Прямоугольник 19"/>
          <p:cNvSpPr/>
          <p:nvPr/>
        </p:nvSpPr>
        <p:spPr>
          <a:xfrm>
            <a:off x="1728129" y="4274405"/>
            <a:ext cx="62006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По следам животных Свердловской области</a:t>
            </a:r>
            <a:endParaRPr lang="ru-RU" sz="2400" dirty="0"/>
          </a:p>
        </p:txBody>
      </p:sp>
      <p:pic>
        <p:nvPicPr>
          <p:cNvPr id="22" name="Picture 3" descr="C:\Documents and Settings\Наташа\Рабочий стол\f32b07f544b9417c9f12d976e4d4549e--tribal-wolf-arctic-wolf.jpg"/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 rot="16200000">
            <a:off x="7933898" y="3280723"/>
            <a:ext cx="999347" cy="13965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661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:\2021-2022\Экоколобок подготовка\Марш парков\WhatsApp Image 2022-03-03 at 15.29.26 (1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2058">
            <a:off x="5768825" y="3315204"/>
            <a:ext cx="1721221" cy="229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2021-2022\Экоколобок подготовка\Марш парков\WhatsApp Image 2022-03-03 at 15.53.0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0" y="3913385"/>
            <a:ext cx="1645875" cy="29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2021-2022\Экоколобок подготовка\Марш парков\WhatsApp Image 2022-03-03 at 15.53.04 (1)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47"/>
          <a:stretch/>
        </p:blipFill>
        <p:spPr bwMode="auto">
          <a:xfrm rot="20937114">
            <a:off x="1695135" y="3559772"/>
            <a:ext cx="1481212" cy="224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2567211" y="2361458"/>
            <a:ext cx="3888432" cy="1077218"/>
          </a:xfrm>
          <a:prstGeom prst="rect">
            <a:avLst/>
          </a:prstGeom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</a:rPr>
              <a:t>Перед ребятами школы мы выступали,</a:t>
            </a:r>
            <a:endParaRPr lang="ru-RU" sz="1600" dirty="0">
              <a:solidFill>
                <a:srgbClr val="C00000"/>
              </a:solidFill>
            </a:endParaRP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О зимующих птицах им все рассказали.</a:t>
            </a:r>
            <a:endParaRPr lang="ru-RU" sz="1600" dirty="0">
              <a:solidFill>
                <a:srgbClr val="C00000"/>
              </a:solidFill>
            </a:endParaRP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Долго хлопали, вопросы нам задавали.</a:t>
            </a:r>
            <a:endParaRPr lang="ru-RU" sz="1600" dirty="0">
              <a:solidFill>
                <a:srgbClr val="C00000"/>
              </a:solidFill>
            </a:endParaRP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В тесном кругу все это мы обсуждали.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742642">
            <a:off x="7186321" y="2715401"/>
            <a:ext cx="1873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Приложение 8</a:t>
            </a:r>
            <a:endParaRPr lang="ru-RU" b="1" dirty="0"/>
          </a:p>
        </p:txBody>
      </p:sp>
      <p:pic>
        <p:nvPicPr>
          <p:cNvPr id="3" name="Рисунок 2" descr="C:\Users\Елена\Desktop\Экоколобок\WhatsApp Image 2022-03-01 at 15.56.27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1349">
            <a:off x="173974" y="320749"/>
            <a:ext cx="263906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Елена\Desktop\Экоколобок\WhatsApp Image 2022-03-01 at 15.56.27 (1).jpe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8930">
            <a:off x="6277409" y="350074"/>
            <a:ext cx="2731770" cy="2205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F:\2021-2022\Экоколобок подготовка\название девиз\WhatsApp Image 2022-03-01 at 20.39.28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7"/>
          <a:stretch/>
        </p:blipFill>
        <p:spPr bwMode="auto">
          <a:xfrm>
            <a:off x="3009160" y="105617"/>
            <a:ext cx="3080752" cy="221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2605320" y="5534561"/>
            <a:ext cx="3888431" cy="1323439"/>
          </a:xfrm>
          <a:prstGeom prst="rect">
            <a:avLst/>
          </a:prstGeom>
          <a:ln>
            <a:solidFill>
              <a:srgbClr val="C0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err="1">
                <a:solidFill>
                  <a:srgbClr val="00B050"/>
                </a:solidFill>
              </a:rPr>
              <a:t>Экоминутки</a:t>
            </a:r>
            <a:r>
              <a:rPr lang="ru-RU" sz="1600" b="1" dirty="0">
                <a:solidFill>
                  <a:srgbClr val="00B050"/>
                </a:solidFill>
              </a:rPr>
              <a:t> малышам  рассказали,</a:t>
            </a:r>
          </a:p>
          <a:p>
            <a:pPr algn="ctr"/>
            <a:r>
              <a:rPr lang="ru-RU" sz="1600" b="1" dirty="0">
                <a:solidFill>
                  <a:srgbClr val="00B050"/>
                </a:solidFill>
              </a:rPr>
              <a:t>Буклеты </a:t>
            </a:r>
            <a:r>
              <a:rPr lang="ru-RU" sz="1600" b="1" dirty="0" smtClean="0">
                <a:solidFill>
                  <a:srgbClr val="00B050"/>
                </a:solidFill>
              </a:rPr>
              <a:t>, соцопрос  </a:t>
            </a:r>
            <a:r>
              <a:rPr lang="ru-RU" sz="1600" b="1" dirty="0">
                <a:solidFill>
                  <a:srgbClr val="00B050"/>
                </a:solidFill>
              </a:rPr>
              <a:t>дружно </a:t>
            </a:r>
            <a:r>
              <a:rPr lang="ru-RU" sz="1600" b="1" dirty="0" smtClean="0">
                <a:solidFill>
                  <a:srgbClr val="00B050"/>
                </a:solidFill>
              </a:rPr>
              <a:t>сочиняли.</a:t>
            </a:r>
            <a:endParaRPr lang="ru-RU" sz="1600" b="1" dirty="0">
              <a:solidFill>
                <a:srgbClr val="00B050"/>
              </a:solidFill>
            </a:endParaRPr>
          </a:p>
          <a:p>
            <a:pPr algn="ctr"/>
            <a:r>
              <a:rPr lang="ru-RU" sz="1600" b="1" dirty="0">
                <a:solidFill>
                  <a:srgbClr val="00B050"/>
                </a:solidFill>
              </a:rPr>
              <a:t>В школе и на улице людям раздавали,</a:t>
            </a:r>
          </a:p>
          <a:p>
            <a:pPr algn="ctr"/>
            <a:r>
              <a:rPr lang="ru-RU" sz="1600" b="1" dirty="0" smtClean="0">
                <a:solidFill>
                  <a:srgbClr val="00B050"/>
                </a:solidFill>
              </a:rPr>
              <a:t>«Кормите птиц зимой! » активно  призывали.</a:t>
            </a:r>
            <a:endParaRPr lang="ru-RU" sz="1600" b="1" dirty="0">
              <a:solidFill>
                <a:srgbClr val="00B050"/>
              </a:solidFill>
            </a:endParaRPr>
          </a:p>
        </p:txBody>
      </p:sp>
      <p:pic>
        <p:nvPicPr>
          <p:cNvPr id="1028" name="Picture 4" descr="F:\2021-2022\Экоколобок подготовка\Марш парков\WhatsApp Image 2022-03-03 at 15.53.04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258" y="3883050"/>
            <a:ext cx="1662938" cy="295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F:\2021-2022\Экоколобок подготовка\эксперемент\WhatsApp Image 2022-03-04 at 15.14.14 (1).jpe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121" y="3514639"/>
            <a:ext cx="2290941" cy="1861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F:\2021-2022\Экоколобок подготовка\эксперемент\WhatsApp Image 2022-03-04 at 15.14.14.jpe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5709">
            <a:off x="551626" y="2511159"/>
            <a:ext cx="1822854" cy="136002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2"/>
          <p:cNvSpPr>
            <a:spLocks noChangeArrowheads="1"/>
          </p:cNvSpPr>
          <p:nvPr/>
        </p:nvSpPr>
        <p:spPr bwMode="auto">
          <a:xfrm rot="707810">
            <a:off x="6548582" y="3051748"/>
            <a:ext cx="2535867" cy="646331"/>
          </a:xfrm>
          <a:prstGeom prst="rect">
            <a:avLst/>
          </a:prstGeom>
          <a:ln>
            <a:solidFill>
              <a:srgbClr val="C0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B050"/>
                </a:solidFill>
                <a:latin typeface="Calibri" pitchFamily="34" charset="0"/>
                <a:cs typeface="Times New Roman" pitchFamily="18" charset="0"/>
              </a:rPr>
              <a:t>Покормите птиц зимой!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51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:\2021-2022\Экоколобок подготовка\Рисунки, сообщения\WhatsApp Image 2022-03-03 at 07.53.14.jpe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8" t="7070" r="6595" b="15488"/>
          <a:stretch/>
        </p:blipFill>
        <p:spPr bwMode="auto">
          <a:xfrm>
            <a:off x="2555776" y="123887"/>
            <a:ext cx="1964505" cy="16960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7270376" y="4279663"/>
            <a:ext cx="1873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Приложение 9</a:t>
            </a:r>
            <a:endParaRPr lang="ru-RU" b="1" dirty="0"/>
          </a:p>
        </p:txBody>
      </p:sp>
      <p:sp>
        <p:nvSpPr>
          <p:cNvPr id="3" name="Rectangle 12"/>
          <p:cNvSpPr>
            <a:spLocks noChangeArrowheads="1"/>
          </p:cNvSpPr>
          <p:nvPr/>
        </p:nvSpPr>
        <p:spPr bwMode="auto">
          <a:xfrm rot="21130800">
            <a:off x="67922" y="200934"/>
            <a:ext cx="2602961" cy="1477328"/>
          </a:xfrm>
          <a:prstGeom prst="rect">
            <a:avLst/>
          </a:prstGeom>
          <a:ln>
            <a:solidFill>
              <a:srgbClr val="C0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Выставку рисунков</a:t>
            </a:r>
            <a:endParaRPr lang="ru-RU" dirty="0">
              <a:solidFill>
                <a:srgbClr val="00B050"/>
              </a:solidFill>
            </a:endParaRPr>
          </a:p>
          <a:p>
            <a:pPr algn="ctr"/>
            <a:r>
              <a:rPr lang="ru-RU" b="1" dirty="0">
                <a:solidFill>
                  <a:srgbClr val="00B050"/>
                </a:solidFill>
              </a:rPr>
              <a:t>Мы в школе оформляли.</a:t>
            </a:r>
            <a:endParaRPr lang="ru-RU" dirty="0">
              <a:solidFill>
                <a:srgbClr val="00B050"/>
              </a:solidFill>
            </a:endParaRPr>
          </a:p>
          <a:p>
            <a:pPr algn="ctr"/>
            <a:r>
              <a:rPr lang="ru-RU" b="1" dirty="0">
                <a:solidFill>
                  <a:srgbClr val="00B050"/>
                </a:solidFill>
              </a:rPr>
              <a:t>Зимующих птиц Урала,</a:t>
            </a:r>
            <a:endParaRPr lang="ru-RU" dirty="0">
              <a:solidFill>
                <a:srgbClr val="00B050"/>
              </a:solidFill>
            </a:endParaRPr>
          </a:p>
          <a:p>
            <a:pPr algn="ctr"/>
            <a:r>
              <a:rPr lang="ru-RU" b="1" dirty="0">
                <a:solidFill>
                  <a:srgbClr val="00B050"/>
                </a:solidFill>
              </a:rPr>
              <a:t>С любовью рисовали</a:t>
            </a:r>
            <a:r>
              <a:rPr lang="ru-RU" b="1" dirty="0" smtClean="0">
                <a:solidFill>
                  <a:srgbClr val="00B050"/>
                </a:solidFill>
              </a:rPr>
              <a:t>.</a:t>
            </a:r>
            <a:r>
              <a:rPr lang="ru-RU" b="1" dirty="0" smtClean="0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C:\Users\user\Downloads\WhatsApp Image 2022-02-25 at 18.33.17.jpe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95521">
            <a:off x="68211" y="1957802"/>
            <a:ext cx="1666178" cy="2344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2021-2022\Экоколобок подготовка\Рисунки, сообщения\WhatsApp Image 2022-03-03 at 07.52.23.jpe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0" r="14657" b="16289"/>
          <a:stretch/>
        </p:blipFill>
        <p:spPr bwMode="auto">
          <a:xfrm rot="232716">
            <a:off x="7580657" y="1957924"/>
            <a:ext cx="1481529" cy="2214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F:\2021-2022\Экоколобок подготовка\Рисунки, сообщения\WhatsApp Image 2022-03-03 at 07.55.35.jpe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1" t="7010" r="12755"/>
          <a:stretch/>
        </p:blipFill>
        <p:spPr bwMode="auto">
          <a:xfrm>
            <a:off x="1917909" y="1877240"/>
            <a:ext cx="1871171" cy="1916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F:\2021-2022\Экоколобок подготовка\Рисунки, сообщения\WhatsApp Image 2022-03-03 at 07.58.58.jpe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1" t="11278" r="29539" b="15670"/>
          <a:stretch/>
        </p:blipFill>
        <p:spPr bwMode="auto">
          <a:xfrm>
            <a:off x="5795511" y="1875798"/>
            <a:ext cx="1647475" cy="1951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F:\2021-2022\Экоколобок подготовка\Рисунки, сообщения\WhatsApp Image 2022-03-03 at 07.49.26.jpe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4" t="11099" r="15503" b="46322"/>
          <a:stretch/>
        </p:blipFill>
        <p:spPr bwMode="auto">
          <a:xfrm>
            <a:off x="3920543" y="1894453"/>
            <a:ext cx="1740133" cy="1951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:\Users\Uchitel\Downloads\WhatsApp Image 2022-03-04 at 16.14.44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1129">
            <a:off x="6831239" y="72353"/>
            <a:ext cx="2245557" cy="1684168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chitel\Downloads\WhatsApp Image 2022-03-04 at 16.21.39.jpe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" t="12953" r="5737" b="26164"/>
          <a:stretch/>
        </p:blipFill>
        <p:spPr bwMode="auto">
          <a:xfrm>
            <a:off x="4746356" y="77455"/>
            <a:ext cx="1828639" cy="167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3192550" y="3914269"/>
            <a:ext cx="2602961" cy="1200329"/>
          </a:xfrm>
          <a:prstGeom prst="rect">
            <a:avLst/>
          </a:prstGeom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«Книгу зимы»  Бианки В школе прочитали.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Отзывы дружно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все написали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Times New Roman" panose="02020603050405020304" pitchFamily="18" charset="0"/>
            </a:endParaRPr>
          </a:p>
        </p:txBody>
      </p:sp>
      <p:pic>
        <p:nvPicPr>
          <p:cNvPr id="13" name="Рисунок 12" descr="F:\2021-2022\Экоколобок подготовка\Марш парков\WhatsApp Image 2022-03-03 at 15.59.54.jpe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" t="1647" r="3076"/>
          <a:stretch/>
        </p:blipFill>
        <p:spPr bwMode="auto">
          <a:xfrm>
            <a:off x="5925295" y="4349700"/>
            <a:ext cx="1517691" cy="2369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F:\2021-2022\Экоколобок подготовка\Марш парков\WhatsApp Image 2022-03-03 at 15.59.53 (1).jpe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2"/>
          <a:stretch/>
        </p:blipFill>
        <p:spPr bwMode="auto">
          <a:xfrm>
            <a:off x="1385845" y="4349700"/>
            <a:ext cx="1562139" cy="2395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 descr="C:\Users\Uchitel\Downloads\WhatsApp Image 2022-03-04 at 16.37.12.jpe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7"/>
          <a:stretch/>
        </p:blipFill>
        <p:spPr bwMode="auto">
          <a:xfrm>
            <a:off x="3670522" y="5181889"/>
            <a:ext cx="1647016" cy="163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36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00149" y="2115560"/>
            <a:ext cx="20690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Приложение 10</a:t>
            </a:r>
            <a:endParaRPr lang="ru-RU" b="1" dirty="0"/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2843808" y="191321"/>
            <a:ext cx="3888431" cy="1077218"/>
          </a:xfrm>
          <a:prstGeom prst="rect">
            <a:avLst/>
          </a:prstGeom>
          <a:ln>
            <a:solidFill>
              <a:srgbClr val="C0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</a:rPr>
              <a:t>Мы – </a:t>
            </a:r>
            <a:r>
              <a:rPr lang="ru-RU" sz="1600" b="1" dirty="0" err="1">
                <a:solidFill>
                  <a:srgbClr val="00B050"/>
                </a:solidFill>
              </a:rPr>
              <a:t>экозащитники</a:t>
            </a:r>
            <a:r>
              <a:rPr lang="ru-RU" sz="1600" b="1" dirty="0">
                <a:solidFill>
                  <a:srgbClr val="00B050"/>
                </a:solidFill>
              </a:rPr>
              <a:t>. Отважны мы? Да!</a:t>
            </a:r>
            <a:br>
              <a:rPr lang="ru-RU" sz="1600" b="1" dirty="0">
                <a:solidFill>
                  <a:srgbClr val="00B050"/>
                </a:solidFill>
              </a:rPr>
            </a:br>
            <a:r>
              <a:rPr lang="ru-RU" sz="1600" b="1" dirty="0">
                <a:solidFill>
                  <a:srgbClr val="00B050"/>
                </a:solidFill>
              </a:rPr>
              <a:t>Сохраним природу России.                                                                                                        Можешь на нас положиться всегда,</a:t>
            </a:r>
            <a:br>
              <a:rPr lang="ru-RU" sz="1600" b="1" dirty="0">
                <a:solidFill>
                  <a:srgbClr val="00B050"/>
                </a:solidFill>
              </a:rPr>
            </a:br>
            <a:r>
              <a:rPr lang="ru-RU" sz="1600" b="1" dirty="0">
                <a:solidFill>
                  <a:srgbClr val="00B050"/>
                </a:solidFill>
              </a:rPr>
              <a:t>Наша планета Земля!</a:t>
            </a:r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6877045" y="0"/>
            <a:ext cx="2242117" cy="2136833"/>
            <a:chOff x="110135394" y="105197982"/>
            <a:chExt cx="3371181" cy="3371181"/>
          </a:xfrm>
        </p:grpSpPr>
        <p:pic>
          <p:nvPicPr>
            <p:cNvPr id="6" name="Picture 3" descr="Рисунок1 копия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35394" y="105197982"/>
              <a:ext cx="3371181" cy="3371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766101" y="105197982"/>
              <a:ext cx="913062" cy="754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8" name="WordArt 5"/>
            <p:cNvSpPr>
              <a:spLocks noChangeArrowheads="1" noChangeShapeType="1" noTextEdit="1"/>
            </p:cNvSpPr>
            <p:nvPr/>
          </p:nvSpPr>
          <p:spPr bwMode="auto">
            <a:xfrm>
              <a:off x="110372470" y="105500142"/>
              <a:ext cx="2883226" cy="2766947"/>
            </a:xfrm>
            <a:prstGeom prst="rect">
              <a:avLst/>
            </a:prstGeom>
          </p:spPr>
          <p:txBody>
            <a:bodyPr wrap="none" fromWordArt="1">
              <a:prstTxWarp prst="textArchDown">
                <a:avLst>
                  <a:gd name="adj" fmla="val 21464194"/>
                </a:avLst>
              </a:prstTxWarp>
            </a:bodyPr>
            <a:lstStyle/>
            <a:p>
              <a:pPr algn="ctr" rtl="0">
                <a:buNone/>
              </a:pPr>
              <a:r>
                <a:rPr lang="ru-RU" sz="4000" b="1" kern="10" spc="0" smtClean="0">
                  <a:ln w="12827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8837"/>
                  </a:solidFill>
                  <a:effectLst>
                    <a:outerShdw dist="12700" dir="5400000" algn="ctr" rotWithShape="0">
                      <a:srgbClr val="76923C">
                        <a:alpha val="50000"/>
                      </a:srgbClr>
                    </a:outerShdw>
                  </a:effectLst>
                  <a:latin typeface="Arial Black"/>
                </a:rPr>
                <a:t>Экозащитники животных</a:t>
              </a:r>
              <a:endParaRPr lang="ru-RU" sz="4000" b="1" kern="10" spc="0">
                <a:ln w="12827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8837"/>
                </a:solidFill>
                <a:effectLst>
                  <a:outerShdw dist="12700" dir="5400000" algn="ctr" rotWithShape="0">
                    <a:srgbClr val="76923C">
                      <a:alpha val="50000"/>
                    </a:srgbClr>
                  </a:outerShdw>
                </a:effectLst>
                <a:latin typeface="Arial Black"/>
              </a:endParaRPr>
            </a:p>
          </p:txBody>
        </p:sp>
      </p:grpSp>
      <p:pic>
        <p:nvPicPr>
          <p:cNvPr id="10" name="Рисунок 9" descr="C:\Users\Uchitel\Downloads\WhatsApp Image 2022-02-23 at 20.07.50.jpe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" t="4532" r="2965" b="1899"/>
          <a:stretch/>
        </p:blipFill>
        <p:spPr bwMode="auto">
          <a:xfrm>
            <a:off x="1403648" y="4147825"/>
            <a:ext cx="1632706" cy="2679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G:\2021-2022\Экоколобок подготовка\название девиз\IMG_20220301_17013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" b="18034"/>
          <a:stretch/>
        </p:blipFill>
        <p:spPr bwMode="auto">
          <a:xfrm>
            <a:off x="7542810" y="2564904"/>
            <a:ext cx="1505438" cy="2066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G:\2021-2022\Экоколобок подготовка\название девиз\IMG_20220301_170528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" t="809" r="4656" b="2039"/>
          <a:stretch/>
        </p:blipFill>
        <p:spPr bwMode="auto">
          <a:xfrm rot="5400000">
            <a:off x="2987220" y="4406845"/>
            <a:ext cx="2637011" cy="2203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G:\2021-2022\Экоколобок подготовка\название девиз\IMG_20220301_170920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t="2669" r="3685" b="2965"/>
          <a:stretch/>
        </p:blipFill>
        <p:spPr bwMode="auto">
          <a:xfrm>
            <a:off x="5597738" y="4192397"/>
            <a:ext cx="1710566" cy="2632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User\Desktop\03-04-2020_00-54-27\IMG_20200403_025245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8" t="5750" r="23500" b="23000"/>
          <a:stretch/>
        </p:blipFill>
        <p:spPr bwMode="auto">
          <a:xfrm>
            <a:off x="5745885" y="2564904"/>
            <a:ext cx="1562419" cy="1368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C:\Users\user\AppData\Local\Temp\7zOC6EE575F\REGK2257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839" y="2542215"/>
            <a:ext cx="1264934" cy="141352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12"/>
          <p:cNvSpPr>
            <a:spLocks noChangeArrowheads="1"/>
          </p:cNvSpPr>
          <p:nvPr/>
        </p:nvSpPr>
        <p:spPr bwMode="auto">
          <a:xfrm rot="20854741">
            <a:off x="131889" y="3148759"/>
            <a:ext cx="3888432" cy="1077218"/>
          </a:xfrm>
          <a:prstGeom prst="rect">
            <a:avLst/>
          </a:prstGeom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</a:rPr>
              <a:t>С 1 класса в «Марше парков» участвуем,</a:t>
            </a:r>
            <a:endParaRPr lang="ru-RU" sz="1600" dirty="0">
              <a:solidFill>
                <a:srgbClr val="C00000"/>
              </a:solidFill>
            </a:endParaRP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Проекты пишем, рисунки выставляем.</a:t>
            </a:r>
            <a:endParaRPr lang="ru-RU" sz="1600" dirty="0">
              <a:solidFill>
                <a:srgbClr val="C00000"/>
              </a:solidFill>
            </a:endParaRP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На уроках и классных часах,</a:t>
            </a:r>
            <a:endParaRPr lang="ru-RU" sz="1600" dirty="0">
              <a:solidFill>
                <a:srgbClr val="C00000"/>
              </a:solidFill>
            </a:endParaRP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Сообщения о животных представляем.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Uchitel\Desktop\Camera\IMG_20220305_095757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58" r="4431"/>
          <a:stretch/>
        </p:blipFill>
        <p:spPr bwMode="auto">
          <a:xfrm rot="20864378">
            <a:off x="140715" y="951995"/>
            <a:ext cx="3104653" cy="198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2"/>
          <p:cNvSpPr>
            <a:spLocks noChangeArrowheads="1"/>
          </p:cNvSpPr>
          <p:nvPr/>
        </p:nvSpPr>
        <p:spPr bwMode="auto">
          <a:xfrm rot="20922540">
            <a:off x="3643373" y="1562129"/>
            <a:ext cx="2535867" cy="830997"/>
          </a:xfrm>
          <a:prstGeom prst="rect">
            <a:avLst/>
          </a:prstGeom>
          <a:ln w="57150">
            <a:solidFill>
              <a:srgbClr val="C0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B050"/>
                </a:solidFill>
                <a:latin typeface="Calibri" pitchFamily="34" charset="0"/>
                <a:cs typeface="Times New Roman" pitchFamily="18" charset="0"/>
              </a:rPr>
              <a:t>Кто, если не мы!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B050"/>
                </a:solidFill>
                <a:latin typeface="Calibri" pitchFamily="34" charset="0"/>
                <a:cs typeface="Times New Roman" pitchFamily="18" charset="0"/>
              </a:rPr>
              <a:t>Юные экологи!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40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Школа\Школа 4 класс\Портфолио 4Б\Фото\WhatsApp Image 2021-09-01 at 14.26.35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4" t="24255"/>
          <a:stretch/>
        </p:blipFill>
        <p:spPr bwMode="auto">
          <a:xfrm rot="20836131">
            <a:off x="143911" y="1427560"/>
            <a:ext cx="3119944" cy="159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одержимое 2"/>
          <p:cNvSpPr txBox="1">
            <a:spLocks/>
          </p:cNvSpPr>
          <p:nvPr/>
        </p:nvSpPr>
        <p:spPr>
          <a:xfrm rot="20871186">
            <a:off x="202297" y="1289642"/>
            <a:ext cx="916324" cy="314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4Б класс</a:t>
            </a:r>
            <a:endParaRPr lang="ru-RU" sz="14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user\Downloads\WhatsApp Image 2022-03-01 at 21.49.3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023">
            <a:off x="6261005" y="1329402"/>
            <a:ext cx="2767159" cy="154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одержимое 2"/>
          <p:cNvSpPr txBox="1">
            <a:spLocks/>
          </p:cNvSpPr>
          <p:nvPr/>
        </p:nvSpPr>
        <p:spPr>
          <a:xfrm rot="573091">
            <a:off x="7995046" y="1145833"/>
            <a:ext cx="916324" cy="314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4В класс</a:t>
            </a:r>
            <a:endParaRPr lang="ru-RU" sz="1400" b="1" dirty="0">
              <a:solidFill>
                <a:srgbClr val="C00000"/>
              </a:solidFill>
            </a:endParaRPr>
          </a:p>
        </p:txBody>
      </p:sp>
      <p:pic>
        <p:nvPicPr>
          <p:cNvPr id="2051" name="Picture 3" descr="G:\2021-2022\Экоколобок подготовка\название девиз\WhatsApp Image 2022-03-01 at 20.39.28 (2)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"/>
          <a:stretch/>
        </p:blipFill>
        <p:spPr bwMode="auto">
          <a:xfrm rot="20754866">
            <a:off x="731337" y="3222209"/>
            <a:ext cx="1267742" cy="173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2021-2022\Экоколобок подготовка\название девиз\WhatsApp Image 2022-03-01 at 20.39.29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1" t="34401" r="14911"/>
          <a:stretch/>
        </p:blipFill>
        <p:spPr bwMode="auto">
          <a:xfrm>
            <a:off x="2267744" y="3798114"/>
            <a:ext cx="1421141" cy="184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2021-2022\Экоколобок подготовка\название девиз\WhatsApp Image 2022-03-01 at 20.39.29 (1)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0" t="28152" r="17613"/>
          <a:stretch/>
        </p:blipFill>
        <p:spPr bwMode="auto">
          <a:xfrm>
            <a:off x="4012856" y="3798114"/>
            <a:ext cx="1446241" cy="184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:\2021-2022\Экоколобок подготовка\название девиз\WhatsApp Image 2022-03-01 at 20.39.29 (2)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7" t="14093" r="16375"/>
          <a:stretch/>
        </p:blipFill>
        <p:spPr bwMode="auto">
          <a:xfrm rot="755621">
            <a:off x="7474501" y="3031708"/>
            <a:ext cx="1161696" cy="165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одержимое 2"/>
          <p:cNvSpPr txBox="1">
            <a:spLocks/>
          </p:cNvSpPr>
          <p:nvPr/>
        </p:nvSpPr>
        <p:spPr>
          <a:xfrm>
            <a:off x="2219284" y="2708920"/>
            <a:ext cx="5256584" cy="6381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b="1" dirty="0" err="1" smtClean="0">
                <a:solidFill>
                  <a:srgbClr val="00B050"/>
                </a:solidFill>
              </a:rPr>
              <a:t>Экозащитники</a:t>
            </a:r>
            <a:r>
              <a:rPr lang="ru-RU" b="1" dirty="0" smtClean="0">
                <a:solidFill>
                  <a:srgbClr val="00B050"/>
                </a:solidFill>
              </a:rPr>
              <a:t> животных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8" name="Содержимое 2"/>
          <p:cNvSpPr txBox="1">
            <a:spLocks/>
          </p:cNvSpPr>
          <p:nvPr/>
        </p:nvSpPr>
        <p:spPr>
          <a:xfrm>
            <a:off x="2687336" y="3121889"/>
            <a:ext cx="4320480" cy="980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Мы братьев меньших защитим,                                                                                                 Планету нашу сохраним!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85593" y="5733256"/>
            <a:ext cx="2905188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Работу </a:t>
            </a:r>
            <a:r>
              <a:rPr lang="ru-RU" sz="1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выполнили: 4Б и 4В классы,</a:t>
            </a:r>
            <a:endParaRPr lang="ru-RU" sz="12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команда </a:t>
            </a:r>
            <a:r>
              <a:rPr lang="ru-RU" sz="1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Экозащитники</a:t>
            </a:r>
            <a:r>
              <a:rPr lang="ru-RU" sz="1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животных»</a:t>
            </a:r>
          </a:p>
          <a:p>
            <a:pPr algn="ctr"/>
            <a:r>
              <a:rPr lang="ru-RU" sz="1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Руководители:</a:t>
            </a:r>
          </a:p>
          <a:p>
            <a:pPr algn="ctr"/>
            <a:r>
              <a:rPr lang="ru-RU" sz="1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Корепанова</a:t>
            </a:r>
            <a:r>
              <a:rPr lang="ru-RU" sz="1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Ирина Юрьевна</a:t>
            </a:r>
          </a:p>
          <a:p>
            <a:pPr algn="ctr"/>
            <a:r>
              <a:rPr lang="ru-RU" sz="1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Мартынова Татьяна Юрьевна</a:t>
            </a:r>
            <a:endParaRPr lang="ru-RU" sz="12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95544" y="5794812"/>
            <a:ext cx="2780324" cy="954107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Эмблему выбрали такую,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Чтоб всех животных защитить.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на всей нашей планете,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Экологию природы сохранить!</a:t>
            </a:r>
            <a:endParaRPr lang="ru-RU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65208" y="44624"/>
            <a:ext cx="6279376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МУНИЦИПАЛЬНАЯ ЭКОЛОГИЧЕСКАЯ КЕЙС-ИГРА  «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ЭкоКолобок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Направление</a:t>
            </a:r>
            <a:r>
              <a:rPr lang="ru-RU" sz="1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«Экология животных»</a:t>
            </a:r>
            <a:br>
              <a:rPr lang="ru-RU" sz="1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sz="1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«Экологическое состояние птиц и животных зимой »</a:t>
            </a:r>
            <a:br>
              <a:rPr lang="ru-RU" sz="1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roup 2"/>
          <p:cNvGrpSpPr>
            <a:grpSpLocks/>
          </p:cNvGrpSpPr>
          <p:nvPr/>
        </p:nvGrpSpPr>
        <p:grpSpPr bwMode="auto">
          <a:xfrm>
            <a:off x="3688885" y="818103"/>
            <a:ext cx="2094185" cy="2035171"/>
            <a:chOff x="110135429" y="105197982"/>
            <a:chExt cx="3371182" cy="3371200"/>
          </a:xfrm>
        </p:grpSpPr>
        <p:pic>
          <p:nvPicPr>
            <p:cNvPr id="15" name="Picture 3" descr="Рисунок1 копия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35429" y="105198000"/>
              <a:ext cx="3371182" cy="3371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766101" y="105197982"/>
              <a:ext cx="913062" cy="754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17" name="WordArt 5"/>
            <p:cNvSpPr>
              <a:spLocks noChangeArrowheads="1" noChangeShapeType="1" noTextEdit="1"/>
            </p:cNvSpPr>
            <p:nvPr/>
          </p:nvSpPr>
          <p:spPr bwMode="auto">
            <a:xfrm>
              <a:off x="110372470" y="105500142"/>
              <a:ext cx="2883226" cy="2766947"/>
            </a:xfrm>
            <a:prstGeom prst="rect">
              <a:avLst/>
            </a:prstGeom>
          </p:spPr>
          <p:txBody>
            <a:bodyPr wrap="none" fromWordArt="1">
              <a:prstTxWarp prst="textArchDown">
                <a:avLst>
                  <a:gd name="adj" fmla="val 21464194"/>
                </a:avLst>
              </a:prstTxWarp>
            </a:bodyPr>
            <a:lstStyle/>
            <a:p>
              <a:pPr algn="ctr" rtl="0">
                <a:buNone/>
              </a:pPr>
              <a:r>
                <a:rPr lang="ru-RU" sz="4000" b="1" kern="10" spc="0" smtClean="0">
                  <a:ln w="12827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8837"/>
                  </a:solidFill>
                  <a:effectLst>
                    <a:outerShdw dist="12700" dir="5400000" algn="ctr" rotWithShape="0">
                      <a:srgbClr val="76923C">
                        <a:alpha val="50000"/>
                      </a:srgbClr>
                    </a:outerShdw>
                  </a:effectLst>
                  <a:latin typeface="Arial Black"/>
                </a:rPr>
                <a:t>Экозащитники животных</a:t>
              </a:r>
              <a:endParaRPr lang="ru-RU" sz="4000" b="1" kern="10" spc="0">
                <a:ln w="12827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8837"/>
                </a:solidFill>
                <a:effectLst>
                  <a:outerShdw dist="12700" dir="5400000" algn="ctr" rotWithShape="0">
                    <a:srgbClr val="76923C">
                      <a:alpha val="50000"/>
                    </a:srgbClr>
                  </a:outerShdw>
                </a:effectLst>
                <a:latin typeface="Arial Black"/>
              </a:endParaRPr>
            </a:p>
          </p:txBody>
        </p:sp>
      </p:grpSp>
      <p:pic>
        <p:nvPicPr>
          <p:cNvPr id="1026" name="Picture 2" descr="G:\2021-2022\Экоколобок подготовка\название девиз\IMG_20220302_095225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1" t="19907" r="4526" b="-948"/>
          <a:stretch/>
        </p:blipFill>
        <p:spPr bwMode="auto">
          <a:xfrm>
            <a:off x="5783070" y="3798114"/>
            <a:ext cx="1380615" cy="186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ownloads\WhatsApp Image 2022-03-01 at 20.35.22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0"/>
          <a:stretch/>
        </p:blipFill>
        <p:spPr bwMode="auto">
          <a:xfrm>
            <a:off x="30830" y="0"/>
            <a:ext cx="1449074" cy="1656387"/>
          </a:xfrm>
          <a:prstGeom prst="rect">
            <a:avLst/>
          </a:prstGeom>
          <a:noFill/>
          <a:ln w="38100">
            <a:solidFill>
              <a:srgbClr val="00B05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23614" y="3504118"/>
            <a:ext cx="6048672" cy="33239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/>
            <a:r>
              <a:rPr lang="ru-RU" sz="1600" b="1" dirty="0" smtClean="0">
                <a:solidFill>
                  <a:srgbClr val="00B050"/>
                </a:solidFill>
              </a:rPr>
              <a:t>1.узнать </a:t>
            </a:r>
            <a:r>
              <a:rPr lang="ru-RU" sz="1600" b="1" dirty="0">
                <a:solidFill>
                  <a:srgbClr val="00B050"/>
                </a:solidFill>
              </a:rPr>
              <a:t>из литературных источников, от лесничих, егеря, охотников какого экологическое состояние птиц и животных лесной зоны нашего поселка;</a:t>
            </a:r>
          </a:p>
          <a:p>
            <a:pPr lvl="0"/>
            <a:r>
              <a:rPr lang="ru-RU" sz="1600" b="1" dirty="0" smtClean="0">
                <a:solidFill>
                  <a:srgbClr val="00B050"/>
                </a:solidFill>
              </a:rPr>
              <a:t>2.выяснить</a:t>
            </a:r>
            <a:r>
              <a:rPr lang="ru-RU" sz="1600" b="1" dirty="0">
                <a:solidFill>
                  <a:srgbClr val="00B050"/>
                </a:solidFill>
              </a:rPr>
              <a:t>, какие животные и птицы проживают в наших лесах;</a:t>
            </a:r>
          </a:p>
          <a:p>
            <a:pPr lvl="0"/>
            <a:r>
              <a:rPr lang="ru-RU" sz="1600" b="1" dirty="0" smtClean="0">
                <a:solidFill>
                  <a:srgbClr val="00B050"/>
                </a:solidFill>
              </a:rPr>
              <a:t>3.изучить </a:t>
            </a:r>
            <a:r>
              <a:rPr lang="ru-RU" sz="1600" b="1" dirty="0">
                <a:solidFill>
                  <a:srgbClr val="00B050"/>
                </a:solidFill>
              </a:rPr>
              <a:t>биологические особенности птиц и животных;</a:t>
            </a:r>
          </a:p>
          <a:p>
            <a:pPr lvl="0"/>
            <a:r>
              <a:rPr lang="ru-RU" sz="1600" b="1" dirty="0" smtClean="0">
                <a:solidFill>
                  <a:srgbClr val="00B050"/>
                </a:solidFill>
              </a:rPr>
              <a:t>4.сформировать </a:t>
            </a:r>
            <a:r>
              <a:rPr lang="ru-RU" sz="1600" b="1" dirty="0">
                <a:solidFill>
                  <a:srgbClr val="00B050"/>
                </a:solidFill>
              </a:rPr>
              <a:t>представление о зимующей орнитофауне и видовом разнообразии животных;</a:t>
            </a:r>
          </a:p>
          <a:p>
            <a:pPr lvl="0"/>
            <a:r>
              <a:rPr lang="ru-RU" sz="1600" b="1" dirty="0" smtClean="0">
                <a:solidFill>
                  <a:srgbClr val="00B050"/>
                </a:solidFill>
              </a:rPr>
              <a:t>5.провести </a:t>
            </a:r>
            <a:r>
              <a:rPr lang="ru-RU" sz="1600" b="1" dirty="0">
                <a:solidFill>
                  <a:srgbClr val="00B050"/>
                </a:solidFill>
              </a:rPr>
              <a:t>рекламно-просветительскую деятельность по охране птиц и животных;</a:t>
            </a:r>
          </a:p>
          <a:p>
            <a:pPr lvl="0"/>
            <a:r>
              <a:rPr lang="ru-RU" sz="1600" b="1" dirty="0" smtClean="0">
                <a:solidFill>
                  <a:srgbClr val="00B050"/>
                </a:solidFill>
              </a:rPr>
              <a:t>6.организовать </a:t>
            </a:r>
            <a:r>
              <a:rPr lang="ru-RU" sz="1600" b="1" dirty="0">
                <a:solidFill>
                  <a:srgbClr val="00B050"/>
                </a:solidFill>
              </a:rPr>
              <a:t>волонтерское движение на базе школы по ежегодному изготовлению кормушек, скворечников для птиц, о своевременной подкормке птиц зимой.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830" y="2348880"/>
            <a:ext cx="6192688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нашего исследования:  </a:t>
            </a:r>
          </a:p>
          <a:p>
            <a:pPr algn="ctr"/>
            <a:r>
              <a:rPr lang="ru-RU" sz="1600" b="1" dirty="0" smtClean="0">
                <a:solidFill>
                  <a:srgbClr val="00B050"/>
                </a:solidFill>
              </a:rPr>
              <a:t>определить </a:t>
            </a:r>
            <a:r>
              <a:rPr lang="ru-RU" sz="1600" b="1" dirty="0">
                <a:solidFill>
                  <a:srgbClr val="00B050"/>
                </a:solidFill>
              </a:rPr>
              <a:t>экологическое состояние птиц и животных (в зимний период) лесной зоны  поселка </a:t>
            </a:r>
            <a:r>
              <a:rPr lang="ru-RU" sz="1600" b="1" dirty="0" err="1">
                <a:solidFill>
                  <a:srgbClr val="00B050"/>
                </a:solidFill>
              </a:rPr>
              <a:t>Рефтинский</a:t>
            </a:r>
            <a:r>
              <a:rPr lang="ru-RU" sz="1600" b="1" dirty="0">
                <a:solidFill>
                  <a:srgbClr val="00B050"/>
                </a:solidFill>
              </a:rPr>
              <a:t>. </a:t>
            </a:r>
          </a:p>
          <a:p>
            <a:r>
              <a:rPr lang="ru-RU" sz="1400" dirty="0"/>
              <a:t> 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273993698"/>
              </p:ext>
            </p:extLst>
          </p:nvPr>
        </p:nvGraphicFramePr>
        <p:xfrm>
          <a:off x="1367136" y="727249"/>
          <a:ext cx="7776864" cy="2160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1835696" y="116632"/>
            <a:ext cx="7200800" cy="105568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ru-RU" sz="28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cs typeface="MoolBoran"/>
              </a:rPr>
              <a:t>Этапы реализации проекта</a:t>
            </a:r>
          </a:p>
        </p:txBody>
      </p:sp>
      <p:pic>
        <p:nvPicPr>
          <p:cNvPr id="8" name="Picture 7" descr="https://thumbs.dreamstime.com/z/3d-business-man-green-question-mark-1781438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9" b="88561" l="32692" r="81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35" t="5443" r="13731" b="30709"/>
          <a:stretch/>
        </p:blipFill>
        <p:spPr bwMode="auto">
          <a:xfrm>
            <a:off x="6300191" y="2267947"/>
            <a:ext cx="693085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вал 8"/>
          <p:cNvSpPr/>
          <p:nvPr/>
        </p:nvSpPr>
        <p:spPr>
          <a:xfrm flipH="1" flipV="1">
            <a:off x="6430709" y="3276059"/>
            <a:ext cx="216024" cy="216024"/>
          </a:xfrm>
          <a:prstGeom prst="ellipse">
            <a:avLst/>
          </a:prstGeom>
          <a:solidFill>
            <a:srgbClr val="1FA3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074" name="Picture 2" descr="G:\2021-2022\Экоколобок подготовка\фото Тропа здоровья\IMG_058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6"/>
          <a:stretch/>
        </p:blipFill>
        <p:spPr bwMode="auto">
          <a:xfrm>
            <a:off x="7071020" y="2636912"/>
            <a:ext cx="2005408" cy="1619194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7270376" y="4265072"/>
            <a:ext cx="1873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Приложение 1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8385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9816" y="116632"/>
            <a:ext cx="3707904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«круглый стол» мы с </a:t>
            </a:r>
            <a:r>
              <a:rPr lang="ru-RU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ребятами  сели.</a:t>
            </a:r>
          </a:p>
          <a:p>
            <a:pPr algn="ctr"/>
            <a:r>
              <a:rPr lang="ru-RU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Наметили задачи, чтобы достигнуть  цели.</a:t>
            </a:r>
          </a:p>
          <a:p>
            <a:pPr algn="ctr"/>
            <a:r>
              <a:rPr lang="ru-RU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Каждый </a:t>
            </a:r>
            <a:r>
              <a:rPr lang="ru-RU" sz="1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взялся за дело  дружно.</a:t>
            </a:r>
          </a:p>
          <a:p>
            <a:pPr algn="ctr"/>
            <a:r>
              <a:rPr lang="ru-RU" sz="1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Ведь это для </a:t>
            </a:r>
            <a:r>
              <a:rPr lang="ru-RU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леса  </a:t>
            </a:r>
            <a:r>
              <a:rPr lang="ru-RU" sz="1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нашего </a:t>
            </a:r>
            <a:r>
              <a:rPr lang="ru-RU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нужно</a:t>
            </a:r>
            <a:r>
              <a:rPr lang="ru-RU" sz="1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023" y="1154257"/>
            <a:ext cx="5544616" cy="584775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Мы – экологами стали,</a:t>
            </a:r>
            <a:r>
              <a:rPr lang="en-US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600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Очень многое узнали.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Как братьев меньших защитить,</a:t>
            </a:r>
            <a:r>
              <a:rPr lang="en-US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Эков</a:t>
            </a:r>
            <a:r>
              <a:rPr lang="ru-RU" sz="1600" b="1" dirty="0" err="1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олонтерство</a:t>
            </a:r>
            <a:r>
              <a:rPr lang="ru-RU" sz="1600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укрепить.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WhatsApp Image 2022-02-24 at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2376264" cy="178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270376" y="4265072"/>
            <a:ext cx="1873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Приложение 2</a:t>
            </a:r>
            <a:endParaRPr lang="ru-RU" b="1" dirty="0"/>
          </a:p>
        </p:txBody>
      </p:sp>
      <p:pic>
        <p:nvPicPr>
          <p:cNvPr id="2051" name="Picture 3" descr="SDC1859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82848"/>
            <a:ext cx="2189114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WhatsApp Image 2022-02-24 at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871161"/>
            <a:ext cx="2352865" cy="17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5461397" y="1895399"/>
            <a:ext cx="2880320" cy="10772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Мы в лесничество сходили,</a:t>
            </a:r>
            <a:r>
              <a:rPr lang="en-US" sz="1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1600" b="1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Все проблемы изучили.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00B050"/>
                </a:solidFill>
                <a:latin typeface="Calibri" pitchFamily="34" charset="0"/>
                <a:cs typeface="Times New Roman" pitchFamily="18" charset="0"/>
              </a:rPr>
              <a:t>Чтоб животных сохранить,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cs typeface="Times New Roman" pitchFamily="18" charset="0"/>
              </a:rPr>
              <a:t>Леса</a:t>
            </a:r>
            <a:r>
              <a:rPr lang="ru-RU" sz="1600" b="1" dirty="0" smtClean="0">
                <a:solidFill>
                  <a:srgbClr val="00B050"/>
                </a:solidFill>
                <a:latin typeface="Calibri" pitchFamily="34" charset="0"/>
                <a:cs typeface="Times New Roman" pitchFamily="18" charset="0"/>
              </a:rPr>
              <a:t>-то надо не губить!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3" name="Picture 5" descr="WhatsApp Image 2022-02-28 at 1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3" t="25268" b="11411"/>
          <a:stretch/>
        </p:blipFill>
        <p:spPr bwMode="auto">
          <a:xfrm>
            <a:off x="1403648" y="4941168"/>
            <a:ext cx="1897798" cy="18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https://ds13krp.educrimea.ru/uploads/5000/20449/section/331548/_Yunye_ekologi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78368" y="105168"/>
            <a:ext cx="1106978" cy="122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WhatsApp Image 2022-02-28 at 1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1" r="6008"/>
          <a:stretch/>
        </p:blipFill>
        <p:spPr bwMode="auto">
          <a:xfrm>
            <a:off x="4618046" y="4950905"/>
            <a:ext cx="2881279" cy="1807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 rot="795134">
            <a:off x="6480605" y="3324303"/>
            <a:ext cx="2616630" cy="338554"/>
          </a:xfrm>
          <a:prstGeom prst="rect">
            <a:avLst/>
          </a:prstGeom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Работа с информацией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107504" y="3713845"/>
            <a:ext cx="3456384" cy="10772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</a:rPr>
              <a:t>Егеря в школу мы пригласили,                                                                                 О животных леса все расспросили.                                                            Подробно о лосях он все рассказал,                                                                       Фото и видео нам показал.</a:t>
            </a: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3707904" y="3713844"/>
            <a:ext cx="3816424" cy="10772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600" b="1" dirty="0">
                <a:solidFill>
                  <a:srgbClr val="00B050"/>
                </a:solidFill>
              </a:rPr>
              <a:t>Как к кормушкам </a:t>
            </a:r>
            <a:r>
              <a:rPr lang="ru-RU" sz="1600" b="1" dirty="0" smtClean="0">
                <a:solidFill>
                  <a:srgbClr val="00B050"/>
                </a:solidFill>
              </a:rPr>
              <a:t>идут </a:t>
            </a:r>
            <a:r>
              <a:rPr lang="ru-RU" sz="1600" b="1" dirty="0">
                <a:solidFill>
                  <a:srgbClr val="00B050"/>
                </a:solidFill>
              </a:rPr>
              <a:t>косули зимой,                                                            Как кабанчики кушают ночью и днем.                                                       Солонцы лижут лоси, люцерну жуют.                                                        Тетерева и глухари галечник клюют.</a:t>
            </a:r>
          </a:p>
        </p:txBody>
      </p:sp>
      <p:pic>
        <p:nvPicPr>
          <p:cNvPr id="2056" name="Picture 8" descr="https://www.heatherlea.co.uk/userfiles/image/highland_winter_holidays/_large/black-grouse-01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1" r="2702"/>
          <a:stretch/>
        </p:blipFill>
        <p:spPr bwMode="auto">
          <a:xfrm>
            <a:off x="3419872" y="5147936"/>
            <a:ext cx="1116024" cy="141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01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70376" y="4265072"/>
            <a:ext cx="1873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Приложение </a:t>
            </a:r>
            <a:r>
              <a:rPr lang="ru-RU" b="1" dirty="0"/>
              <a:t>3</a:t>
            </a:r>
          </a:p>
        </p:txBody>
      </p:sp>
      <p:pic>
        <p:nvPicPr>
          <p:cNvPr id="3074" name="Picture 2" descr="Букин показывает следы зайц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725580" cy="2279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-479" y="2503018"/>
            <a:ext cx="2771800" cy="1569660"/>
          </a:xfrm>
          <a:prstGeom prst="rect">
            <a:avLst/>
          </a:prstGeom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</a:rPr>
              <a:t>В лесную зону мы сходили,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Следы животных изучили.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Про зайца многое узнали, 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Что он ест и как петляет.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Следы белки увидали,                           И как рябчик в снег ныряет.</a:t>
            </a:r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295971" y="2478758"/>
            <a:ext cx="2842392" cy="156966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</a:rPr>
              <a:t>Охотники все нам рассказали </a:t>
            </a:r>
          </a:p>
          <a:p>
            <a:pPr algn="ctr"/>
            <a:r>
              <a:rPr lang="ru-RU" sz="1600" b="1" dirty="0">
                <a:solidFill>
                  <a:srgbClr val="00B050"/>
                </a:solidFill>
              </a:rPr>
              <a:t>Следы животных показали. </a:t>
            </a:r>
          </a:p>
          <a:p>
            <a:pPr algn="ctr"/>
            <a:r>
              <a:rPr lang="ru-RU" sz="1600" b="1" dirty="0">
                <a:solidFill>
                  <a:srgbClr val="00B050"/>
                </a:solidFill>
              </a:rPr>
              <a:t>Следы косули и куницы,</a:t>
            </a:r>
          </a:p>
          <a:p>
            <a:pPr algn="ctr"/>
            <a:r>
              <a:rPr lang="ru-RU" sz="1600" b="1" dirty="0">
                <a:solidFill>
                  <a:srgbClr val="00B050"/>
                </a:solidFill>
              </a:rPr>
              <a:t>Мыши-полевки и лисицы,</a:t>
            </a:r>
          </a:p>
          <a:p>
            <a:pPr algn="ctr"/>
            <a:r>
              <a:rPr lang="ru-RU" sz="1600" b="1" dirty="0">
                <a:solidFill>
                  <a:srgbClr val="00B050"/>
                </a:solidFill>
              </a:rPr>
              <a:t>Как звери путают следы,</a:t>
            </a:r>
          </a:p>
          <a:p>
            <a:pPr algn="ctr"/>
            <a:r>
              <a:rPr lang="ru-RU" sz="1600" b="1" dirty="0">
                <a:solidFill>
                  <a:srgbClr val="00B050"/>
                </a:solidFill>
              </a:rPr>
              <a:t>Своими глазами </a:t>
            </a:r>
            <a:r>
              <a:rPr lang="ru-RU" sz="1600" b="1" dirty="0" smtClean="0">
                <a:solidFill>
                  <a:srgbClr val="00B050"/>
                </a:solidFill>
              </a:rPr>
              <a:t>увидели мы.</a:t>
            </a:r>
            <a:endParaRPr lang="ru-RU" sz="1600" b="1" dirty="0">
              <a:solidFill>
                <a:srgbClr val="00B050"/>
              </a:solidFill>
            </a:endParaRPr>
          </a:p>
        </p:txBody>
      </p:sp>
      <p:pic>
        <p:nvPicPr>
          <p:cNvPr id="3075" name="Picture 3" descr="след зайц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807" y="275160"/>
            <a:ext cx="1565072" cy="2096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IMG_06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657" y="116632"/>
            <a:ext cx="3165734" cy="2255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белк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75160"/>
            <a:ext cx="1578975" cy="2096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2"/>
          <p:cNvSpPr>
            <a:spLocks noChangeArrowheads="1"/>
          </p:cNvSpPr>
          <p:nvPr/>
        </p:nvSpPr>
        <p:spPr bwMode="auto">
          <a:xfrm rot="20394549">
            <a:off x="1850555" y="362368"/>
            <a:ext cx="1336941" cy="338554"/>
          </a:xfrm>
          <a:prstGeom prst="rect">
            <a:avLst/>
          </a:prstGeom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След зайца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 rot="1272561">
            <a:off x="4496284" y="362369"/>
            <a:ext cx="1336941" cy="338554"/>
          </a:xfrm>
          <a:prstGeom prst="rect">
            <a:avLst/>
          </a:prstGeom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След белки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8" name="Picture 6" descr="на троп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881" y="4449738"/>
            <a:ext cx="1744882" cy="2334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начало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20"/>
          <a:stretch/>
        </p:blipFill>
        <p:spPr bwMode="auto">
          <a:xfrm>
            <a:off x="4067944" y="2491003"/>
            <a:ext cx="2039038" cy="177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куница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348" y="4661424"/>
            <a:ext cx="1590998" cy="212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лиса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247" y="4661424"/>
            <a:ext cx="1565903" cy="209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2"/>
          <p:cNvSpPr>
            <a:spLocks noChangeArrowheads="1"/>
          </p:cNvSpPr>
          <p:nvPr/>
        </p:nvSpPr>
        <p:spPr bwMode="auto">
          <a:xfrm rot="1272561">
            <a:off x="6224470" y="4528495"/>
            <a:ext cx="1336941" cy="338554"/>
          </a:xfrm>
          <a:prstGeom prst="rect">
            <a:avLst/>
          </a:prstGeom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След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лисы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 rot="20394549">
            <a:off x="1064960" y="4518630"/>
            <a:ext cx="1536248" cy="338554"/>
          </a:xfrm>
          <a:prstGeom prst="rect">
            <a:avLst/>
          </a:prstGeom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След куницы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83" name="Picture 11" descr="https://krasivosti.pro/uploads/posts/2021-11/1635921777_40-krasivosti-pro-p-zayats-zimoi-i-letom-zhivotnie-krasivo-fot-4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671393"/>
            <a:ext cx="1117895" cy="139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1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70376" y="4265072"/>
            <a:ext cx="1873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Приложение 4</a:t>
            </a:r>
            <a:endParaRPr lang="ru-RU" b="1" dirty="0"/>
          </a:p>
        </p:txBody>
      </p:sp>
      <p:pic>
        <p:nvPicPr>
          <p:cNvPr id="3" name="Рисунок 2" descr="C:\Users\user\Downloads\WhatsApp Image 2022-02-27 at 12.13.06 (1)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3375">
            <a:off x="3800899" y="102488"/>
            <a:ext cx="1368152" cy="1900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user\Downloads\WhatsApp Image 2022-02-27 at 12.13.06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10803"/>
            <a:ext cx="2094559" cy="156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ownloads\WhatsApp Image 2022-02-27 at 12.13.07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1803">
            <a:off x="7596336" y="138500"/>
            <a:ext cx="1438944" cy="191692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34896" y="310803"/>
            <a:ext cx="3606975" cy="1569660"/>
          </a:xfrm>
          <a:prstGeom prst="rect">
            <a:avLst/>
          </a:prstGeom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</a:rPr>
              <a:t>По заданию проекта,</a:t>
            </a:r>
            <a:endParaRPr lang="ru-RU" sz="1600" dirty="0">
              <a:solidFill>
                <a:srgbClr val="C00000"/>
              </a:solidFill>
            </a:endParaRP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Парк Лесоводов посетил,</a:t>
            </a:r>
            <a:endParaRPr lang="ru-RU" sz="1600" dirty="0">
              <a:solidFill>
                <a:srgbClr val="C00000"/>
              </a:solidFill>
            </a:endParaRP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Ученик нашего класса,</a:t>
            </a:r>
            <a:endParaRPr lang="ru-RU" sz="1600" dirty="0">
              <a:solidFill>
                <a:srgbClr val="C00000"/>
              </a:solidFill>
            </a:endParaRP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Прогулку с мамой совершил. </a:t>
            </a:r>
            <a:endParaRPr lang="ru-RU" sz="1600" dirty="0">
              <a:solidFill>
                <a:srgbClr val="C00000"/>
              </a:solidFill>
            </a:endParaRP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Беседу с орнитологом нам рассказал,</a:t>
            </a:r>
            <a:endParaRPr lang="ru-RU" sz="1600" dirty="0">
              <a:solidFill>
                <a:srgbClr val="C00000"/>
              </a:solidFill>
            </a:endParaRP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Фотоматериалы все показал.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6680074" y="2141414"/>
            <a:ext cx="2428815" cy="2123658"/>
          </a:xfrm>
          <a:prstGeom prst="rect">
            <a:avLst/>
          </a:prstGeom>
          <a:ln>
            <a:solidFill>
              <a:srgbClr val="C0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</a:rPr>
              <a:t>Учитель биологии,</a:t>
            </a:r>
          </a:p>
          <a:p>
            <a:pPr algn="ctr"/>
            <a:r>
              <a:rPr lang="ru-RU" sz="1600" b="1" dirty="0">
                <a:solidFill>
                  <a:srgbClr val="00B050"/>
                </a:solidFill>
              </a:rPr>
              <a:t>Урок нам провела.</a:t>
            </a:r>
          </a:p>
          <a:p>
            <a:pPr algn="ctr"/>
            <a:r>
              <a:rPr lang="ru-RU" sz="1600" b="1" dirty="0">
                <a:solidFill>
                  <a:srgbClr val="00B050"/>
                </a:solidFill>
              </a:rPr>
              <a:t>Про особенности птиц,</a:t>
            </a:r>
          </a:p>
          <a:p>
            <a:pPr algn="ctr"/>
            <a:r>
              <a:rPr lang="ru-RU" sz="1600" b="1" dirty="0">
                <a:solidFill>
                  <a:srgbClr val="00B050"/>
                </a:solidFill>
              </a:rPr>
              <a:t>Сведения дала.</a:t>
            </a:r>
          </a:p>
          <a:p>
            <a:pPr algn="ctr"/>
            <a:r>
              <a:rPr lang="ru-RU" sz="1600" b="1" dirty="0">
                <a:solidFill>
                  <a:srgbClr val="00B050"/>
                </a:solidFill>
              </a:rPr>
              <a:t>Оказывается птицы,</a:t>
            </a:r>
          </a:p>
          <a:p>
            <a:pPr algn="ctr"/>
            <a:r>
              <a:rPr lang="ru-RU" sz="1600" b="1" dirty="0">
                <a:solidFill>
                  <a:srgbClr val="00B050"/>
                </a:solidFill>
              </a:rPr>
              <a:t>Биологически различны.</a:t>
            </a:r>
          </a:p>
          <a:p>
            <a:pPr algn="ctr"/>
            <a:r>
              <a:rPr lang="ru-RU" sz="1600" b="1" dirty="0">
                <a:solidFill>
                  <a:srgbClr val="00B050"/>
                </a:solidFill>
              </a:rPr>
              <a:t>Температурой тела,</a:t>
            </a:r>
          </a:p>
          <a:p>
            <a:pPr algn="ctr"/>
            <a:r>
              <a:rPr lang="ru-RU" sz="1600" b="1" dirty="0">
                <a:solidFill>
                  <a:srgbClr val="00B050"/>
                </a:solidFill>
              </a:rPr>
              <a:t>Отличаются критично.</a:t>
            </a: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 rot="21272159">
            <a:off x="5243716" y="176783"/>
            <a:ext cx="2335302" cy="369332"/>
          </a:xfrm>
          <a:prstGeom prst="rect">
            <a:avLst/>
          </a:prstGeom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Проект</a:t>
            </a:r>
            <a:r>
              <a:rPr lang="ru-RU" b="1" dirty="0">
                <a:solidFill>
                  <a:srgbClr val="C00000"/>
                </a:solidFill>
              </a:rPr>
              <a:t>«</a:t>
            </a:r>
            <a:r>
              <a:rPr lang="en-US" b="1" dirty="0" err="1" smtClean="0">
                <a:solidFill>
                  <a:srgbClr val="C00000"/>
                </a:solidFill>
              </a:rPr>
              <a:t>EkaterinBird</a:t>
            </a:r>
            <a:r>
              <a:rPr lang="ru-RU" b="1" dirty="0" smtClean="0">
                <a:solidFill>
                  <a:srgbClr val="C00000"/>
                </a:solidFill>
              </a:rPr>
              <a:t>»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83" y="2204864"/>
            <a:ext cx="2869505" cy="2060208"/>
          </a:xfrm>
          <a:prstGeom prst="rect">
            <a:avLst/>
          </a:prstGeom>
          <a:noFill/>
        </p:spPr>
      </p:pic>
      <p:pic>
        <p:nvPicPr>
          <p:cNvPr id="12" name="Рисунок 11" descr="G:\2021-2022\Экоколобок подготовка\название девиз\IMG_20220302_09260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6" y="2078466"/>
            <a:ext cx="1656784" cy="2320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G:\2021-2022\Экоколобок подготовка\название девиз\IMG_20220302_092629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985" y="4550963"/>
            <a:ext cx="1669483" cy="2223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G:\2021-2022\Экоколобок подготовка\название девиз\IMG_20220302_09121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" t="17306" r="5483"/>
          <a:stretch/>
        </p:blipFill>
        <p:spPr bwMode="auto">
          <a:xfrm>
            <a:off x="4863209" y="2078467"/>
            <a:ext cx="1645690" cy="232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4lapki.com/wp-content/uploads/2019/01/0_67bce_485ff41a_XXL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" t="3865" r="15549" b="-3865"/>
          <a:stretch/>
        </p:blipFill>
        <p:spPr bwMode="auto">
          <a:xfrm>
            <a:off x="43809" y="4797152"/>
            <a:ext cx="1553920" cy="206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www.photogorky.ru/photos/c662bf74161d40ae550a1118b9eb96f4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r="10787"/>
          <a:stretch/>
        </p:blipFill>
        <p:spPr bwMode="auto">
          <a:xfrm>
            <a:off x="6948264" y="4634404"/>
            <a:ext cx="2160625" cy="221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G:\2021-2022\Экоколобок подготовка\название девиз\IMG_20220302_093044.jpg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5" r="5670"/>
          <a:stretch/>
        </p:blipFill>
        <p:spPr bwMode="auto">
          <a:xfrm>
            <a:off x="3419872" y="4520851"/>
            <a:ext cx="1637028" cy="2245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3" name="Picture 7" descr="G:\2021-2022\Экоколобок подготовка\название девиз\IMG_20220302_092159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2" r="8920"/>
          <a:stretch/>
        </p:blipFill>
        <p:spPr bwMode="auto">
          <a:xfrm>
            <a:off x="1666799" y="4504867"/>
            <a:ext cx="1659412" cy="226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2"/>
          <p:cNvSpPr>
            <a:spLocks noChangeArrowheads="1"/>
          </p:cNvSpPr>
          <p:nvPr/>
        </p:nvSpPr>
        <p:spPr bwMode="auto">
          <a:xfrm rot="21350834">
            <a:off x="1676609" y="4320201"/>
            <a:ext cx="1864763" cy="369332"/>
          </a:xfrm>
          <a:prstGeom prst="rect">
            <a:avLst/>
          </a:prstGeom>
          <a:ln>
            <a:solidFill>
              <a:srgbClr val="C0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Урок Экологии.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00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:\2021-2022\Экоколобок подготовка\Музей\IMG_20220224_11320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545" y="764704"/>
            <a:ext cx="3203813" cy="18995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7270376" y="4265072"/>
            <a:ext cx="1873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Приложение 5</a:t>
            </a:r>
            <a:endParaRPr lang="ru-RU" b="1" dirty="0"/>
          </a:p>
        </p:txBody>
      </p:sp>
      <p:pic>
        <p:nvPicPr>
          <p:cNvPr id="3" name="Рисунок 2" descr="C:\Users\Uchitel\Downloads\WhatsApp Image 2022-02-25 at 09.46.51.jpe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83"/>
          <a:stretch/>
        </p:blipFill>
        <p:spPr bwMode="auto">
          <a:xfrm>
            <a:off x="96515" y="116632"/>
            <a:ext cx="2062594" cy="21410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12"/>
          <p:cNvSpPr>
            <a:spLocks noChangeArrowheads="1"/>
          </p:cNvSpPr>
          <p:nvPr/>
        </p:nvSpPr>
        <p:spPr bwMode="auto">
          <a:xfrm rot="21350834">
            <a:off x="1710717" y="119548"/>
            <a:ext cx="3325143" cy="646331"/>
          </a:xfrm>
          <a:prstGeom prst="rect">
            <a:avLst/>
          </a:prstGeom>
          <a:ln>
            <a:solidFill>
              <a:srgbClr val="C0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Историко-краеведческий музей  г. Асбеста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F:\2021-2022\Экоколобок подготовка\Музей\IMG_20220224_11584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0" r="17893"/>
          <a:stretch/>
        </p:blipFill>
        <p:spPr bwMode="auto">
          <a:xfrm>
            <a:off x="41206" y="4797152"/>
            <a:ext cx="2466712" cy="19170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F:\2021-2022\Экоколобок подготовка\Музей\IMG_20220224_12143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6" r="17713"/>
          <a:stretch/>
        </p:blipFill>
        <p:spPr bwMode="auto">
          <a:xfrm>
            <a:off x="4716016" y="4832194"/>
            <a:ext cx="2754773" cy="1922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F:\2021-2022\Экоколобок подготовка\Музей\IMG_20220224_11505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449738"/>
            <a:ext cx="1618256" cy="23481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12"/>
          <p:cNvSpPr>
            <a:spLocks noChangeArrowheads="1"/>
          </p:cNvSpPr>
          <p:nvPr/>
        </p:nvSpPr>
        <p:spPr bwMode="auto">
          <a:xfrm rot="471697">
            <a:off x="6221672" y="211611"/>
            <a:ext cx="2740300" cy="2062103"/>
          </a:xfrm>
          <a:prstGeom prst="rect">
            <a:avLst/>
          </a:prstGeom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</a:rPr>
              <a:t>В Краеведческом музее,</a:t>
            </a:r>
            <a:endParaRPr lang="ru-RU" sz="1600" dirty="0">
              <a:solidFill>
                <a:srgbClr val="C00000"/>
              </a:solidFill>
            </a:endParaRP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Мы впервые побывали.</a:t>
            </a:r>
            <a:endParaRPr lang="ru-RU" sz="1600" dirty="0">
              <a:solidFill>
                <a:srgbClr val="C00000"/>
              </a:solidFill>
            </a:endParaRP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По экспозиционным залам,</a:t>
            </a:r>
            <a:endParaRPr lang="ru-RU" sz="1600" dirty="0">
              <a:solidFill>
                <a:srgbClr val="C00000"/>
              </a:solidFill>
            </a:endParaRP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С интересом погуляли.</a:t>
            </a:r>
            <a:endParaRPr lang="ru-RU" sz="1600" dirty="0">
              <a:solidFill>
                <a:srgbClr val="C00000"/>
              </a:solidFill>
            </a:endParaRP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Нам обзорную экскурсию,</a:t>
            </a:r>
            <a:endParaRPr lang="ru-RU" sz="1600" dirty="0">
              <a:solidFill>
                <a:srgbClr val="C00000"/>
              </a:solidFill>
            </a:endParaRP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По музею провели.</a:t>
            </a:r>
            <a:endParaRPr lang="ru-RU" sz="1600" dirty="0">
              <a:solidFill>
                <a:srgbClr val="C00000"/>
              </a:solidFill>
            </a:endParaRP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С историей познакомили,</a:t>
            </a:r>
            <a:endParaRPr lang="ru-RU" sz="1600" dirty="0">
              <a:solidFill>
                <a:srgbClr val="C00000"/>
              </a:solidFill>
            </a:endParaRP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Про Асбест  узнали мы. 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96515" y="2528211"/>
            <a:ext cx="2243237" cy="2062103"/>
          </a:xfrm>
          <a:prstGeom prst="rect">
            <a:avLst/>
          </a:prstGeom>
          <a:ln>
            <a:solidFill>
              <a:srgbClr val="C0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</a:rPr>
              <a:t>Вот чучела животных </a:t>
            </a:r>
            <a:endParaRPr lang="ru-RU" sz="1600" dirty="0">
              <a:solidFill>
                <a:srgbClr val="00B050"/>
              </a:solidFill>
            </a:endParaRPr>
          </a:p>
          <a:p>
            <a:pPr algn="ctr"/>
            <a:r>
              <a:rPr lang="ru-RU" sz="1600" b="1" dirty="0">
                <a:solidFill>
                  <a:srgbClr val="00B050"/>
                </a:solidFill>
              </a:rPr>
              <a:t>Нас очень поразили,</a:t>
            </a:r>
            <a:endParaRPr lang="ru-RU" sz="1600" dirty="0">
              <a:solidFill>
                <a:srgbClr val="00B050"/>
              </a:solidFill>
            </a:endParaRPr>
          </a:p>
          <a:p>
            <a:pPr algn="ctr"/>
            <a:r>
              <a:rPr lang="ru-RU" sz="1600" b="1" dirty="0">
                <a:solidFill>
                  <a:srgbClr val="00B050"/>
                </a:solidFill>
              </a:rPr>
              <a:t>Размеры рогов лося,</a:t>
            </a:r>
            <a:endParaRPr lang="ru-RU" sz="1600" dirty="0">
              <a:solidFill>
                <a:srgbClr val="00B050"/>
              </a:solidFill>
            </a:endParaRPr>
          </a:p>
          <a:p>
            <a:pPr algn="ctr"/>
            <a:r>
              <a:rPr lang="ru-RU" sz="1600" b="1" dirty="0">
                <a:solidFill>
                  <a:srgbClr val="00B050"/>
                </a:solidFill>
              </a:rPr>
              <a:t>Так просто удивили. </a:t>
            </a:r>
            <a:endParaRPr lang="ru-RU" sz="1600" dirty="0">
              <a:solidFill>
                <a:srgbClr val="00B050"/>
              </a:solidFill>
            </a:endParaRPr>
          </a:p>
          <a:p>
            <a:pPr algn="ctr"/>
            <a:r>
              <a:rPr lang="ru-RU" sz="1600" b="1" dirty="0">
                <a:solidFill>
                  <a:srgbClr val="00B050"/>
                </a:solidFill>
              </a:rPr>
              <a:t>Про хищницу - рысь </a:t>
            </a:r>
            <a:endParaRPr lang="ru-RU" sz="1600" dirty="0">
              <a:solidFill>
                <a:srgbClr val="00B050"/>
              </a:solidFill>
            </a:endParaRPr>
          </a:p>
          <a:p>
            <a:pPr algn="ctr"/>
            <a:r>
              <a:rPr lang="ru-RU" sz="1600" b="1" dirty="0">
                <a:solidFill>
                  <a:srgbClr val="00B050"/>
                </a:solidFill>
              </a:rPr>
              <a:t>Мы факты узнали,</a:t>
            </a:r>
            <a:endParaRPr lang="ru-RU" sz="1600" dirty="0">
              <a:solidFill>
                <a:srgbClr val="00B050"/>
              </a:solidFill>
            </a:endParaRPr>
          </a:p>
          <a:p>
            <a:pPr algn="ctr"/>
            <a:r>
              <a:rPr lang="ru-RU" sz="1600" b="1" dirty="0">
                <a:solidFill>
                  <a:srgbClr val="00B050"/>
                </a:solidFill>
              </a:rPr>
              <a:t>Грациозную косулю,</a:t>
            </a:r>
            <a:endParaRPr lang="ru-RU" sz="1600" dirty="0">
              <a:solidFill>
                <a:srgbClr val="00B050"/>
              </a:solidFill>
            </a:endParaRPr>
          </a:p>
          <a:p>
            <a:pPr algn="ctr"/>
            <a:r>
              <a:rPr lang="ru-RU" sz="1600" b="1" dirty="0">
                <a:solidFill>
                  <a:srgbClr val="00B050"/>
                </a:solidFill>
              </a:rPr>
              <a:t>Так близко </a:t>
            </a:r>
            <a:r>
              <a:rPr lang="ru-RU" sz="1600" b="1" dirty="0" smtClean="0">
                <a:solidFill>
                  <a:srgbClr val="00B050"/>
                </a:solidFill>
              </a:rPr>
              <a:t>увидали</a:t>
            </a:r>
            <a:endParaRPr lang="ru-RU" sz="1600" dirty="0">
              <a:solidFill>
                <a:srgbClr val="00B050"/>
              </a:solidFill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4716016" y="2718842"/>
            <a:ext cx="2768569" cy="2062103"/>
          </a:xfrm>
          <a:prstGeom prst="rect">
            <a:avLst/>
          </a:prstGeom>
          <a:ln>
            <a:solidFill>
              <a:srgbClr val="C0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</a:rPr>
              <a:t>Чем богаты наши недра,</a:t>
            </a:r>
            <a:endParaRPr lang="ru-RU" sz="1600" dirty="0">
              <a:solidFill>
                <a:srgbClr val="00B050"/>
              </a:solidFill>
            </a:endParaRPr>
          </a:p>
          <a:p>
            <a:pPr algn="ctr"/>
            <a:r>
              <a:rPr lang="ru-RU" sz="1600" b="1" dirty="0">
                <a:solidFill>
                  <a:srgbClr val="00B050"/>
                </a:solidFill>
              </a:rPr>
              <a:t>Чем гордятся горняки.</a:t>
            </a:r>
            <a:endParaRPr lang="ru-RU" sz="1600" dirty="0">
              <a:solidFill>
                <a:srgbClr val="00B050"/>
              </a:solidFill>
            </a:endParaRPr>
          </a:p>
          <a:p>
            <a:pPr algn="ctr"/>
            <a:r>
              <a:rPr lang="ru-RU" sz="1600" b="1" dirty="0">
                <a:solidFill>
                  <a:srgbClr val="00B050"/>
                </a:solidFill>
              </a:rPr>
              <a:t>Чем наши леса богаты,</a:t>
            </a:r>
            <a:endParaRPr lang="ru-RU" sz="1600" dirty="0">
              <a:solidFill>
                <a:srgbClr val="00B050"/>
              </a:solidFill>
            </a:endParaRPr>
          </a:p>
          <a:p>
            <a:pPr algn="ctr"/>
            <a:r>
              <a:rPr lang="ru-RU" sz="1600" b="1" dirty="0">
                <a:solidFill>
                  <a:srgbClr val="00B050"/>
                </a:solidFill>
              </a:rPr>
              <a:t>До живности добрались мы.</a:t>
            </a:r>
            <a:endParaRPr lang="ru-RU" sz="1600" dirty="0">
              <a:solidFill>
                <a:srgbClr val="00B050"/>
              </a:solidFill>
            </a:endParaRPr>
          </a:p>
          <a:p>
            <a:pPr algn="ctr"/>
            <a:r>
              <a:rPr lang="ru-RU" sz="1600" b="1" dirty="0">
                <a:solidFill>
                  <a:srgbClr val="00B050"/>
                </a:solidFill>
              </a:rPr>
              <a:t>Нам подробно рассказали, </a:t>
            </a:r>
            <a:endParaRPr lang="ru-RU" sz="1600" dirty="0">
              <a:solidFill>
                <a:srgbClr val="00B050"/>
              </a:solidFill>
            </a:endParaRPr>
          </a:p>
          <a:p>
            <a:pPr algn="ctr"/>
            <a:r>
              <a:rPr lang="ru-RU" sz="1600" b="1" dirty="0">
                <a:solidFill>
                  <a:srgbClr val="00B050"/>
                </a:solidFill>
              </a:rPr>
              <a:t>Какие звери у нас  живут,</a:t>
            </a:r>
            <a:endParaRPr lang="ru-RU" sz="1600" dirty="0">
              <a:solidFill>
                <a:srgbClr val="00B050"/>
              </a:solidFill>
            </a:endParaRPr>
          </a:p>
          <a:p>
            <a:pPr algn="ctr"/>
            <a:r>
              <a:rPr lang="ru-RU" sz="1600" b="1" dirty="0">
                <a:solidFill>
                  <a:srgbClr val="00B050"/>
                </a:solidFill>
              </a:rPr>
              <a:t>Какие птицы остаются,</a:t>
            </a:r>
            <a:endParaRPr lang="ru-RU" sz="1600" dirty="0">
              <a:solidFill>
                <a:srgbClr val="00B050"/>
              </a:solidFill>
            </a:endParaRPr>
          </a:p>
          <a:p>
            <a:pPr algn="ctr"/>
            <a:r>
              <a:rPr lang="ru-RU" sz="1600" b="1" dirty="0">
                <a:solidFill>
                  <a:srgbClr val="00B050"/>
                </a:solidFill>
              </a:rPr>
              <a:t>Кто зимует, а кто на юг.</a:t>
            </a:r>
            <a:endParaRPr lang="ru-RU" sz="1600" dirty="0">
              <a:solidFill>
                <a:srgbClr val="00B050"/>
              </a:solidFill>
            </a:endParaRPr>
          </a:p>
        </p:txBody>
      </p:sp>
      <p:pic>
        <p:nvPicPr>
          <p:cNvPr id="12" name="Рисунок 11" descr="F:\2021-2022\Экоколобок подготовка\Музей\IMG_20220224_122028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3"/>
          <a:stretch/>
        </p:blipFill>
        <p:spPr bwMode="auto">
          <a:xfrm>
            <a:off x="7591822" y="2451434"/>
            <a:ext cx="1461135" cy="1877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F:\2021-2022\Экоколобок подготовка\Музей\IMG_20220224_115901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r="15503"/>
          <a:stretch/>
        </p:blipFill>
        <p:spPr bwMode="auto">
          <a:xfrm>
            <a:off x="2458996" y="2847397"/>
            <a:ext cx="2104364" cy="14237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726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C:\Users\user\Downloads\WhatsApp Image 2022-02-27 at 19.27.10.jpe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3" b="31206"/>
          <a:stretch/>
        </p:blipFill>
        <p:spPr bwMode="auto">
          <a:xfrm>
            <a:off x="7260117" y="3773397"/>
            <a:ext cx="1628775" cy="1303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G:\2021-2022\Экоколобок подготовка\фото Тропа здоровья\IMG_057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9" r="13119"/>
          <a:stretch/>
        </p:blipFill>
        <p:spPr bwMode="auto">
          <a:xfrm>
            <a:off x="96352" y="1995225"/>
            <a:ext cx="1977672" cy="1841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G:\2021-2022\Экоколобок подготовка\фото Тропа здоровья\IMG_058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5" r="11787"/>
          <a:stretch/>
        </p:blipFill>
        <p:spPr bwMode="auto">
          <a:xfrm>
            <a:off x="7065044" y="2141798"/>
            <a:ext cx="2018922" cy="1548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G:\2021-2022\Экоколобок подготовка\фото Тропа здоровья\IMG_056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6916"/>
            <a:ext cx="2550844" cy="160412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7315860" y="1745490"/>
            <a:ext cx="1873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Приложение </a:t>
            </a:r>
            <a:r>
              <a:rPr lang="ru-RU" b="1" dirty="0"/>
              <a:t>6</a:t>
            </a:r>
          </a:p>
        </p:txBody>
      </p:sp>
      <p:pic>
        <p:nvPicPr>
          <p:cNvPr id="3" name="Рисунок 2" descr="C:\Users\user\Downloads\WhatsApp Image 2022-03-01 at 16.02.19.jpe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897"/>
            <a:ext cx="2520280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2483766" y="37984"/>
            <a:ext cx="4176465" cy="83099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</a:rPr>
              <a:t>Директора «Фонда предпринимателей» </a:t>
            </a:r>
            <a:endParaRPr lang="ru-RU" sz="1600" dirty="0">
              <a:solidFill>
                <a:srgbClr val="00B050"/>
              </a:solidFill>
            </a:endParaRPr>
          </a:p>
          <a:p>
            <a:pPr algn="ctr"/>
            <a:r>
              <a:rPr lang="ru-RU" sz="1600" b="1" dirty="0" err="1">
                <a:solidFill>
                  <a:srgbClr val="00B050"/>
                </a:solidFill>
              </a:rPr>
              <a:t>Ладыгину</a:t>
            </a:r>
            <a:r>
              <a:rPr lang="ru-RU" sz="1600" b="1" dirty="0">
                <a:solidFill>
                  <a:srgbClr val="00B050"/>
                </a:solidFill>
              </a:rPr>
              <a:t>  в школу мы позвали,</a:t>
            </a:r>
            <a:endParaRPr lang="ru-RU" sz="1600" dirty="0">
              <a:solidFill>
                <a:srgbClr val="00B050"/>
              </a:solidFill>
            </a:endParaRPr>
          </a:p>
          <a:p>
            <a:pPr algn="ctr"/>
            <a:r>
              <a:rPr lang="ru-RU" sz="1600" b="1" dirty="0">
                <a:solidFill>
                  <a:srgbClr val="00B050"/>
                </a:solidFill>
              </a:rPr>
              <a:t>О лесной </a:t>
            </a:r>
            <a:r>
              <a:rPr lang="ru-RU" sz="1600" b="1" dirty="0" smtClean="0">
                <a:solidFill>
                  <a:srgbClr val="C00000"/>
                </a:solidFill>
              </a:rPr>
              <a:t>«Тропе </a:t>
            </a:r>
            <a:r>
              <a:rPr lang="ru-RU" sz="1600" b="1" dirty="0">
                <a:solidFill>
                  <a:srgbClr val="C00000"/>
                </a:solidFill>
              </a:rPr>
              <a:t>здоровья» </a:t>
            </a:r>
            <a:r>
              <a:rPr lang="ru-RU" sz="1600" b="1" dirty="0">
                <a:solidFill>
                  <a:srgbClr val="00B050"/>
                </a:solidFill>
              </a:rPr>
              <a:t>многое  узнали</a:t>
            </a:r>
            <a:r>
              <a:rPr lang="ru-RU" sz="1600" b="1" dirty="0"/>
              <a:t>.</a:t>
            </a:r>
            <a:endParaRPr lang="ru-RU" sz="1600" dirty="0"/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 rot="20481160">
            <a:off x="1927614" y="1238439"/>
            <a:ext cx="2433457" cy="1323439"/>
          </a:xfrm>
          <a:prstGeom prst="rect">
            <a:avLst/>
          </a:prstGeom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</a:rPr>
              <a:t>На «Тропу здоровья» классом</a:t>
            </a:r>
            <a:endParaRPr lang="ru-RU" sz="1600" dirty="0">
              <a:solidFill>
                <a:srgbClr val="C00000"/>
              </a:solidFill>
            </a:endParaRP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Сами мы сходили,</a:t>
            </a:r>
            <a:endParaRPr lang="ru-RU" sz="1600" dirty="0">
              <a:solidFill>
                <a:srgbClr val="C00000"/>
              </a:solidFill>
            </a:endParaRP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Разных птиц и их следы,</a:t>
            </a:r>
            <a:endParaRPr lang="ru-RU" sz="1600" dirty="0">
              <a:solidFill>
                <a:srgbClr val="C00000"/>
              </a:solidFill>
            </a:endParaRP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Все вместе изучили</a:t>
            </a:r>
            <a:r>
              <a:rPr lang="ru-RU" sz="1600" b="1" dirty="0" smtClean="0">
                <a:solidFill>
                  <a:srgbClr val="C00000"/>
                </a:solidFill>
              </a:rPr>
              <a:t>.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 rot="1142475">
            <a:off x="4773721" y="1268437"/>
            <a:ext cx="2546756" cy="1323439"/>
          </a:xfrm>
          <a:prstGeom prst="rect">
            <a:avLst/>
          </a:prstGeom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</a:rPr>
              <a:t>Что им можно есть, нельзя                                                                               Подробнее узнали.                                                                                               Синицу, голубя и воробья,                                                                                            В кормушках наблюдали.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10" name="Рисунок 9" descr="G:\2021-2022\Экоколобок подготовка\фото с птицами, следы\WhatsApp Image 2022-02-19 at 13.29.43.jpe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t="21376" b="3608"/>
          <a:stretch/>
        </p:blipFill>
        <p:spPr bwMode="auto">
          <a:xfrm>
            <a:off x="4803515" y="2885907"/>
            <a:ext cx="1712701" cy="1510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G:\2021-2022\Экоколобок подготовка\фото с птицами, следы\WhatsApp Image 2022-02-20 at 10.37.19.jpe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2" r="15335"/>
          <a:stretch/>
        </p:blipFill>
        <p:spPr bwMode="auto">
          <a:xfrm>
            <a:off x="2516015" y="2885908"/>
            <a:ext cx="2111495" cy="154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user\Downloads\WhatsApp Image 2022-02-27 at 12.32.13.jpe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9" b="40989"/>
          <a:stretch/>
        </p:blipFill>
        <p:spPr bwMode="auto">
          <a:xfrm>
            <a:off x="25151" y="5420645"/>
            <a:ext cx="1811352" cy="135450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2"/>
          <p:cNvSpPr>
            <a:spLocks noChangeArrowheads="1"/>
          </p:cNvSpPr>
          <p:nvPr/>
        </p:nvSpPr>
        <p:spPr bwMode="auto">
          <a:xfrm rot="450386">
            <a:off x="6769110" y="4961468"/>
            <a:ext cx="2271236" cy="1815882"/>
          </a:xfrm>
          <a:prstGeom prst="rect">
            <a:avLst/>
          </a:prstGeom>
          <a:ln>
            <a:solidFill>
              <a:srgbClr val="C0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</a:rPr>
              <a:t>По поселку и в сады,</a:t>
            </a:r>
            <a:endParaRPr lang="ru-RU" sz="1600" dirty="0">
              <a:solidFill>
                <a:srgbClr val="00B050"/>
              </a:solidFill>
            </a:endParaRPr>
          </a:p>
          <a:p>
            <a:pPr algn="ctr"/>
            <a:r>
              <a:rPr lang="ru-RU" sz="1600" b="1" dirty="0">
                <a:solidFill>
                  <a:srgbClr val="00B050"/>
                </a:solidFill>
              </a:rPr>
              <a:t>Мы группой прогулялись,</a:t>
            </a:r>
            <a:endParaRPr lang="ru-RU" sz="1600" dirty="0">
              <a:solidFill>
                <a:srgbClr val="00B050"/>
              </a:solidFill>
            </a:endParaRPr>
          </a:p>
          <a:p>
            <a:pPr algn="ctr"/>
            <a:r>
              <a:rPr lang="ru-RU" sz="1600" b="1" dirty="0">
                <a:solidFill>
                  <a:srgbClr val="00B050"/>
                </a:solidFill>
              </a:rPr>
              <a:t>Дятел, вороны и сороки,</a:t>
            </a:r>
            <a:endParaRPr lang="ru-RU" sz="1600" dirty="0">
              <a:solidFill>
                <a:srgbClr val="00B050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00B050"/>
                </a:solidFill>
              </a:rPr>
              <a:t>Нам на </a:t>
            </a:r>
            <a:r>
              <a:rPr lang="ru-RU" sz="1600" b="1" dirty="0">
                <a:solidFill>
                  <a:srgbClr val="00B050"/>
                </a:solidFill>
              </a:rPr>
              <a:t>деревьях повстречались</a:t>
            </a:r>
            <a:r>
              <a:rPr lang="ru-RU" sz="1600" b="1" dirty="0" smtClean="0">
                <a:solidFill>
                  <a:srgbClr val="00B050"/>
                </a:solidFill>
              </a:rPr>
              <a:t>.</a:t>
            </a:r>
            <a:endParaRPr lang="ru-RU" sz="1600" dirty="0">
              <a:solidFill>
                <a:srgbClr val="00B050"/>
              </a:solidFill>
            </a:endParaRPr>
          </a:p>
        </p:txBody>
      </p:sp>
      <p:pic>
        <p:nvPicPr>
          <p:cNvPr id="12" name="Рисунок 11" descr="G:\2021-2022\Экоколобок подготовка\фото Тропа здоровья\IMG_0599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025" y="4722621"/>
            <a:ext cx="2858016" cy="2052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G:\2021-2022\Экоколобок подготовка\фото с птицами, следы\IMG_20220220_133348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44" y="4722621"/>
            <a:ext cx="1507672" cy="204988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 rot="20913827">
            <a:off x="89342" y="4060902"/>
            <a:ext cx="2622852" cy="1323439"/>
          </a:xfrm>
          <a:prstGeom prst="rect">
            <a:avLst/>
          </a:prstGeom>
          <a:ln>
            <a:solidFill>
              <a:srgbClr val="C0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</a:rPr>
              <a:t>Как живется им зимой,</a:t>
            </a:r>
            <a:endParaRPr lang="ru-RU" sz="1600" dirty="0">
              <a:solidFill>
                <a:srgbClr val="00B050"/>
              </a:solidFill>
            </a:endParaRPr>
          </a:p>
          <a:p>
            <a:pPr algn="ctr"/>
            <a:r>
              <a:rPr lang="ru-RU" sz="1600" b="1" dirty="0">
                <a:solidFill>
                  <a:srgbClr val="00B050"/>
                </a:solidFill>
              </a:rPr>
              <a:t>С учителем порассуждали,</a:t>
            </a:r>
            <a:endParaRPr lang="ru-RU" sz="1600" dirty="0">
              <a:solidFill>
                <a:srgbClr val="00B050"/>
              </a:solidFill>
            </a:endParaRPr>
          </a:p>
          <a:p>
            <a:pPr algn="ctr"/>
            <a:r>
              <a:rPr lang="ru-RU" sz="1600" b="1" dirty="0">
                <a:solidFill>
                  <a:srgbClr val="00B050"/>
                </a:solidFill>
              </a:rPr>
              <a:t>Просом, семечками, ячменем</a:t>
            </a:r>
            <a:endParaRPr lang="ru-RU" sz="1600" dirty="0">
              <a:solidFill>
                <a:srgbClr val="00B050"/>
              </a:solidFill>
            </a:endParaRPr>
          </a:p>
          <a:p>
            <a:pPr algn="ctr"/>
            <a:r>
              <a:rPr lang="ru-RU" sz="1600" b="1" dirty="0">
                <a:solidFill>
                  <a:srgbClr val="00B050"/>
                </a:solidFill>
              </a:rPr>
              <a:t>Мы птичек </a:t>
            </a:r>
            <a:r>
              <a:rPr lang="ru-RU" sz="1600" b="1" dirty="0" smtClean="0">
                <a:solidFill>
                  <a:srgbClr val="00B050"/>
                </a:solidFill>
              </a:rPr>
              <a:t>угощали.</a:t>
            </a:r>
            <a:endParaRPr lang="ru-RU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42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G:\2021-2022\Экоколобок подготовка\Синичкин день\WhatsApp Image 2022-02-20 at 11.34.24 (1).jpe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0" b="6459"/>
          <a:stretch/>
        </p:blipFill>
        <p:spPr bwMode="auto">
          <a:xfrm>
            <a:off x="4462567" y="2441876"/>
            <a:ext cx="1552376" cy="16550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7167599" y="1858344"/>
            <a:ext cx="1873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Приложение </a:t>
            </a:r>
            <a:r>
              <a:rPr lang="ru-RU" b="1" dirty="0"/>
              <a:t>6</a:t>
            </a:r>
          </a:p>
        </p:txBody>
      </p:sp>
      <p:pic>
        <p:nvPicPr>
          <p:cNvPr id="4" name="Рисунок 3" descr="G:\2021-2022\Экоколобок подготовка\Синичкин день\WhatsApp Image 2022-02-20 at 11.34.22 (2).jpe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65"/>
          <a:stretch/>
        </p:blipFill>
        <p:spPr bwMode="auto">
          <a:xfrm>
            <a:off x="107504" y="122439"/>
            <a:ext cx="1944216" cy="1652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G:\2021-2022\Экоколобок подготовка\Синичкин день\WhatsApp Image 2022-02-20 at 11.35.01 (1)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73162"/>
            <a:ext cx="1479099" cy="202024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1737928" y="2496447"/>
            <a:ext cx="2520280" cy="1600438"/>
          </a:xfrm>
          <a:prstGeom prst="rect">
            <a:avLst/>
          </a:prstGeom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</a:rPr>
              <a:t>И птицам мы помочь решили,</a:t>
            </a:r>
            <a:endParaRPr lang="ru-RU" sz="1600" dirty="0">
              <a:solidFill>
                <a:srgbClr val="C00000"/>
              </a:solidFill>
            </a:endParaRP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Сами кормушки смастерили. </a:t>
            </a:r>
            <a:endParaRPr lang="ru-RU" sz="1600" dirty="0">
              <a:solidFill>
                <a:srgbClr val="C00000"/>
              </a:solidFill>
            </a:endParaRP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У школы разместили их,</a:t>
            </a:r>
            <a:endParaRPr lang="ru-RU" sz="1600" dirty="0">
              <a:solidFill>
                <a:srgbClr val="C00000"/>
              </a:solidFill>
            </a:endParaRP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Из намерений благих. 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G:\2021-2022\Экоколобок подготовка\Синичкин день\WhatsApp Image 2022-02-20 at 11.34.24 (7)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2439"/>
            <a:ext cx="1528956" cy="201622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251520" y="4082588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Эксперимент «Куда прилетают зимой птицы чаще?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11" name="Рисунок 10" descr="F:\2021-2022\Экоколобок подготовка\название девиз\WhatsApp Image 2022-03-01 at 20.35.21.jpe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7004"/>
            <a:ext cx="1733550" cy="2329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Елена\Desktop\Экоколобок\WhatsApp Image 2022-03-01 at 20.36.08.jpe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375" y="4482698"/>
            <a:ext cx="1723521" cy="2329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Елена\Desktop\Экоколобок\в лесу.jpe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523613"/>
            <a:ext cx="1724025" cy="229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F:\2021-2022\Экоколобок подготовка\эксперемент\WhatsApp Image 2022-03-02 at 17.36.28 (1).jpe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175" y="4467003"/>
            <a:ext cx="1647825" cy="232907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6169060" y="2289271"/>
            <a:ext cx="2654229" cy="1815882"/>
          </a:xfrm>
          <a:prstGeom prst="rect">
            <a:avLst/>
          </a:prstGeom>
          <a:ln>
            <a:solidFill>
              <a:srgbClr val="C0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B050"/>
                </a:solidFill>
              </a:rPr>
              <a:t>Эксперимент решили провести, </a:t>
            </a:r>
          </a:p>
          <a:p>
            <a:pPr algn="ctr"/>
            <a:r>
              <a:rPr lang="ru-RU" sz="1600" b="1" dirty="0" smtClean="0">
                <a:solidFill>
                  <a:srgbClr val="00B050"/>
                </a:solidFill>
              </a:rPr>
              <a:t>Насыпав семечки в кормушки.</a:t>
            </a:r>
          </a:p>
          <a:p>
            <a:pPr algn="ctr"/>
            <a:r>
              <a:rPr lang="ru-RU" sz="1600" b="1" dirty="0" smtClean="0">
                <a:solidFill>
                  <a:srgbClr val="00B050"/>
                </a:solidFill>
              </a:rPr>
              <a:t>Одну в лесу оставили мы,</a:t>
            </a:r>
          </a:p>
          <a:p>
            <a:pPr algn="ctr"/>
            <a:r>
              <a:rPr lang="ru-RU" sz="1600" b="1" dirty="0" smtClean="0">
                <a:solidFill>
                  <a:srgbClr val="00B050"/>
                </a:solidFill>
              </a:rPr>
              <a:t>Другую у школы для звонкой пичужки.</a:t>
            </a:r>
            <a:endParaRPr lang="ru-RU" sz="1600" b="1" dirty="0">
              <a:solidFill>
                <a:srgbClr val="00B050"/>
              </a:solidFill>
            </a:endParaRPr>
          </a:p>
        </p:txBody>
      </p:sp>
      <p:pic>
        <p:nvPicPr>
          <p:cNvPr id="16" name="Рисунок 15" descr="C:\Users\Елена\Desktop\Экоколобок\у школы.jpe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323" y="4513070"/>
            <a:ext cx="1695981" cy="2283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G:\2021-2022\Экоколобок подготовка\Синичкин день\WhatsApp Image 2022-02-20 at 11.34.22 (4).jpe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" t="23750"/>
          <a:stretch/>
        </p:blipFill>
        <p:spPr bwMode="auto">
          <a:xfrm>
            <a:off x="7047174" y="122439"/>
            <a:ext cx="2114474" cy="1652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s://ds05.infourok.ru/uploads/ex/0693/00117f3a-b17116f4/img4.jpg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" t="4341" r="4615" b="16523"/>
          <a:stretch/>
        </p:blipFill>
        <p:spPr bwMode="auto">
          <a:xfrm rot="631174">
            <a:off x="3413304" y="1108025"/>
            <a:ext cx="1872208" cy="140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G:\2021-2022\Экоколобок подготовка\Синичкин день\WhatsApp Image 2022-02-20 at 11.34.22.jpe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0641">
            <a:off x="1379894" y="1211089"/>
            <a:ext cx="1773778" cy="129451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2150151" y="-25383"/>
            <a:ext cx="3088604" cy="1077218"/>
          </a:xfrm>
          <a:prstGeom prst="rect">
            <a:avLst/>
          </a:prstGeom>
          <a:ln>
            <a:solidFill>
              <a:srgbClr val="C0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</a:rPr>
              <a:t>В библиотеку школы сходили,</a:t>
            </a:r>
            <a:endParaRPr lang="ru-RU" sz="1600" dirty="0">
              <a:solidFill>
                <a:srgbClr val="00B050"/>
              </a:solidFill>
            </a:endParaRPr>
          </a:p>
          <a:p>
            <a:pPr algn="ctr"/>
            <a:r>
              <a:rPr lang="ru-RU" sz="1600" b="1" dirty="0">
                <a:solidFill>
                  <a:srgbClr val="00B050"/>
                </a:solidFill>
              </a:rPr>
              <a:t>Выставку книг посетили.</a:t>
            </a:r>
            <a:endParaRPr lang="ru-RU" sz="1600" dirty="0">
              <a:solidFill>
                <a:srgbClr val="00B050"/>
              </a:solidFill>
            </a:endParaRPr>
          </a:p>
          <a:p>
            <a:pPr algn="ctr"/>
            <a:r>
              <a:rPr lang="ru-RU" sz="1600" b="1" dirty="0">
                <a:solidFill>
                  <a:srgbClr val="00B050"/>
                </a:solidFill>
              </a:rPr>
              <a:t>Про синичек мы узнали,</a:t>
            </a:r>
            <a:endParaRPr lang="ru-RU" sz="1600" dirty="0">
              <a:solidFill>
                <a:srgbClr val="00B050"/>
              </a:solidFill>
            </a:endParaRPr>
          </a:p>
          <a:p>
            <a:pPr algn="ctr"/>
            <a:r>
              <a:rPr lang="ru-RU" sz="1600" b="1" dirty="0">
                <a:solidFill>
                  <a:srgbClr val="00B050"/>
                </a:solidFill>
              </a:rPr>
              <a:t>Как зимуют нам рассказали.</a:t>
            </a:r>
            <a:endParaRPr lang="ru-RU" sz="1600" dirty="0">
              <a:solidFill>
                <a:srgbClr val="00B050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281" y="2194768"/>
            <a:ext cx="822325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Овал 19"/>
          <p:cNvSpPr/>
          <p:nvPr/>
        </p:nvSpPr>
        <p:spPr>
          <a:xfrm>
            <a:off x="8608695" y="3696425"/>
            <a:ext cx="339495" cy="386163"/>
          </a:xfrm>
          <a:prstGeom prst="ellipse">
            <a:avLst/>
          </a:prstGeom>
          <a:solidFill>
            <a:srgbClr val="C000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06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891</TotalTime>
  <Words>978</Words>
  <Application>Microsoft Office PowerPoint</Application>
  <PresentationFormat>Экран (4:3)</PresentationFormat>
  <Paragraphs>191</Paragraphs>
  <Slides>13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Домашний</dc:creator>
  <cp:lastModifiedBy>Uchitel</cp:lastModifiedBy>
  <cp:revision>69</cp:revision>
  <dcterms:created xsi:type="dcterms:W3CDTF">2019-12-18T10:41:49Z</dcterms:created>
  <dcterms:modified xsi:type="dcterms:W3CDTF">2022-03-05T08:48:12Z</dcterms:modified>
</cp:coreProperties>
</file>