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90" r:id="rId3"/>
    <p:sldId id="289" r:id="rId4"/>
    <p:sldId id="288" r:id="rId5"/>
    <p:sldId id="287" r:id="rId6"/>
    <p:sldId id="293" r:id="rId7"/>
    <p:sldId id="292" r:id="rId8"/>
    <p:sldId id="291" r:id="rId9"/>
  </p:sldIdLst>
  <p:sldSz cx="6858000" cy="9144000" type="screen4x3"/>
  <p:notesSz cx="6888163" cy="100203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631E"/>
    <a:srgbClr val="663300"/>
    <a:srgbClr val="FF00FF"/>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2082" y="180"/>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03.12.2022</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s://catherineasquithgallery.com/uploads/posts/2021-02/1613448339_3-p-fon-dlya-prezentatsii-pro-pozharnuyu-bezop-4.jpg"/>
          <p:cNvPicPr/>
          <p:nvPr/>
        </p:nvPicPr>
        <p:blipFill>
          <a:blip r:embed="rId2"/>
          <a:srcRect/>
          <a:stretch>
            <a:fillRect/>
          </a:stretch>
        </p:blipFill>
        <p:spPr bwMode="auto">
          <a:xfrm>
            <a:off x="1" y="0"/>
            <a:ext cx="6857999" cy="9143999"/>
          </a:xfrm>
          <a:prstGeom prst="rect">
            <a:avLst/>
          </a:prstGeom>
          <a:noFill/>
        </p:spPr>
      </p:pic>
      <p:sp>
        <p:nvSpPr>
          <p:cNvPr id="1027" name="WordArt 3"/>
          <p:cNvSpPr>
            <a:spLocks noChangeArrowheads="1" noChangeShapeType="1" noTextEdit="1"/>
          </p:cNvSpPr>
          <p:nvPr/>
        </p:nvSpPr>
        <p:spPr bwMode="auto">
          <a:xfrm>
            <a:off x="500042" y="285720"/>
            <a:ext cx="6000792" cy="714380"/>
          </a:xfrm>
          <a:prstGeom prst="rect">
            <a:avLst/>
          </a:prstGeom>
        </p:spPr>
        <p:txBody>
          <a:bodyPr wrap="none" fromWordArt="1">
            <a:prstTxWarp prst="textPlain">
              <a:avLst>
                <a:gd name="adj" fmla="val 50000"/>
              </a:avLst>
            </a:prstTxWarp>
          </a:bodyPr>
          <a:lstStyle/>
          <a:p>
            <a:pPr algn="ctr" rtl="0"/>
            <a:r>
              <a:rPr lang="ru-RU" sz="3600" b="1" kern="10" spc="0" dirty="0" smtClean="0">
                <a:ln w="9525">
                  <a:solidFill>
                    <a:srgbClr val="800000"/>
                  </a:solidFill>
                  <a:round/>
                  <a:headEnd/>
                  <a:tailEnd/>
                </a:ln>
                <a:gradFill rotWithShape="0">
                  <a:gsLst>
                    <a:gs pos="0">
                      <a:srgbClr val="FFF200"/>
                    </a:gs>
                    <a:gs pos="45000">
                      <a:srgbClr val="FF7A00"/>
                    </a:gs>
                    <a:gs pos="70000">
                      <a:srgbClr val="FF0300"/>
                    </a:gs>
                    <a:gs pos="100000">
                      <a:srgbClr val="4D0808"/>
                    </a:gs>
                  </a:gsLst>
                  <a:lin ang="5400000" scaled="1"/>
                </a:gradFill>
                <a:effectLst>
                  <a:outerShdw dist="35921" dir="2700000" algn="ctr" rotWithShape="0">
                    <a:srgbClr val="C0C0C0">
                      <a:alpha val="80000"/>
                    </a:srgbClr>
                  </a:outerShdw>
                </a:effectLst>
                <a:latin typeface="Impact"/>
              </a:rPr>
              <a:t>Пожарная безопасность</a:t>
            </a:r>
            <a:endParaRPr lang="ru-RU" sz="3600" b="1" kern="10" spc="0" dirty="0">
              <a:ln w="9525">
                <a:solidFill>
                  <a:srgbClr val="800000"/>
                </a:solidFill>
                <a:round/>
                <a:headEnd/>
                <a:tailEnd/>
              </a:ln>
              <a:gradFill rotWithShape="0">
                <a:gsLst>
                  <a:gs pos="0">
                    <a:srgbClr val="FFF200"/>
                  </a:gs>
                  <a:gs pos="45000">
                    <a:srgbClr val="FF7A00"/>
                  </a:gs>
                  <a:gs pos="70000">
                    <a:srgbClr val="FF0300"/>
                  </a:gs>
                  <a:gs pos="100000">
                    <a:srgbClr val="4D0808"/>
                  </a:gs>
                </a:gsLst>
                <a:lin ang="5400000" scaled="1"/>
              </a:gradFill>
              <a:effectLst>
                <a:outerShdw dist="35921" dir="2700000" algn="ctr" rotWithShape="0">
                  <a:srgbClr val="C0C0C0">
                    <a:alpha val="80000"/>
                  </a:srgbClr>
                </a:outerShdw>
              </a:effectLst>
              <a:latin typeface="Impact"/>
            </a:endParaRPr>
          </a:p>
        </p:txBody>
      </p:sp>
      <p:sp>
        <p:nvSpPr>
          <p:cNvPr id="1032" name="Rectangle 8"/>
          <p:cNvSpPr>
            <a:spLocks noChangeArrowheads="1"/>
          </p:cNvSpPr>
          <p:nvPr/>
        </p:nvSpPr>
        <p:spPr bwMode="auto">
          <a:xfrm>
            <a:off x="500042" y="1214414"/>
            <a:ext cx="5929354" cy="5293757"/>
          </a:xfrm>
          <a:prstGeom prst="rect">
            <a:avLst/>
          </a:prstGeom>
          <a:ln w="28575">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Пожары очень опасны. При пожаре могут сгореть вещи, квартира и даже целый дом. Но главное, что при пожаре могут погибнуть люди.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Запомни</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правила противопожарной безопасности: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Правило 1.</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 балуйся дома со спичками и зажигалками. Это одна из причин пожаров.</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Правило 2.</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Уходя из комнаты или из дома, не забывай выключать электроприборы.</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Правило 3.</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 суши белье над плитой (очень хорошо, если ты помогаешь маме, но очень плохо, если оно загорится).</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Не суши над газом штаны после стирки,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 то от штанов останутся дырки!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Правило 4.</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Ни в коем случае не зажигай фейерверки, свечи или бенгальские огни дома (и вообще лучше это делать только со взрослыми).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Правило 5.</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 деревне или на даче без взрослых не подходи к печке и не открывай печную дверцу (от выскочившего уголька может загореться дом).</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Не отключив электроприбор,</a:t>
            </a:r>
          </a:p>
          <a:p>
            <a:pPr marL="0" marR="0" lvl="0" indent="0" algn="l" defTabSz="914400" rtl="0" eaLnBrk="0" fontAlgn="base" latinLnBrk="0" hangingPunct="0">
              <a:lnSpc>
                <a:spcPct val="100000"/>
              </a:lnSpc>
              <a:spcBef>
                <a:spcPct val="0"/>
              </a:spcBef>
              <a:spcAft>
                <a:spcPct val="0"/>
              </a:spcAft>
              <a:buClrTx/>
              <a:buSzTx/>
              <a:buFontTx/>
              <a:buNone/>
              <a:tabLst/>
            </a:pPr>
            <a:r>
              <a:rPr lang="ru-RU" sz="1600" b="1" dirty="0" smtClean="0">
                <a:solidFill>
                  <a:srgbClr val="FF0000"/>
                </a:solidFill>
                <a:latin typeface="Times New Roman" pitchFamily="18" charset="0"/>
                <a:cs typeface="Times New Roman" pitchFamily="18" charset="0"/>
              </a:rPr>
              <a:t>Можно остаться без новеньких штор!</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7" name="Рисунок 26" descr="пожарные на машине картинка"/>
          <p:cNvPicPr/>
          <p:nvPr/>
        </p:nvPicPr>
        <p:blipFill>
          <a:blip r:embed="rId3"/>
          <a:srcRect/>
          <a:stretch>
            <a:fillRect/>
          </a:stretch>
        </p:blipFill>
        <p:spPr bwMode="auto">
          <a:xfrm>
            <a:off x="2214554" y="6572264"/>
            <a:ext cx="2499873" cy="178595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s://catherineasquithgallery.com/uploads/posts/2021-02/1613448339_3-p-fon-dlya-prezentatsii-pro-pozharnuyu-bezop-4.jpg"/>
          <p:cNvPicPr/>
          <p:nvPr/>
        </p:nvPicPr>
        <p:blipFill>
          <a:blip r:embed="rId2"/>
          <a:srcRect/>
          <a:stretch>
            <a:fillRect/>
          </a:stretch>
        </p:blipFill>
        <p:spPr bwMode="auto">
          <a:xfrm>
            <a:off x="0" y="0"/>
            <a:ext cx="6857999" cy="9143999"/>
          </a:xfrm>
          <a:prstGeom prst="rect">
            <a:avLst/>
          </a:prstGeom>
          <a:noFill/>
        </p:spPr>
      </p:pic>
      <p:sp>
        <p:nvSpPr>
          <p:cNvPr id="25602" name="Rectangle 2"/>
          <p:cNvSpPr>
            <a:spLocks noChangeArrowheads="1"/>
          </p:cNvSpPr>
          <p:nvPr/>
        </p:nvSpPr>
        <p:spPr bwMode="auto">
          <a:xfrm>
            <a:off x="428604" y="1643042"/>
            <a:ext cx="6072230" cy="5109091"/>
          </a:xfrm>
          <a:prstGeom prst="rect">
            <a:avLst/>
          </a:prstGeom>
          <a:ln w="28575">
            <a:solidFill>
              <a:srgbClr val="FF0000"/>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rPr>
              <a:t>Правило 1.</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Если огонь небольшой, можно попробовать сразу же затушить его, набросив на него плотную ткань или одеяло, или вылив кастрюлю воды.</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rPr>
              <a:t>Правило 2.</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Если огонь сразу не погас, немедленно убегай из дома в безопасное место. И только после этого позвони в пожарную охрану по телефону 01 или попроси об этом соседей.</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rPr>
              <a:t>Правило 3.</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Если не можешь убежать из горящей квартиры, сразу же позвони по телефону 01 и сообщи пожарным точный адрес и номер своей квартиры. После этого зови из окна на помощь соседей и прохожих.</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rPr>
              <a:t>Правило 4.</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При пожаре дым гораздо опаснее огня. Большинство людей при пожаре погибает от дыма. Если чувствуешь, что задыхаешься, опустись на корточки или продвигайся к выходу ползком — внизу дыма меньше.</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Запомнить и взрослым необходимо:</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Чаще в пожарах гибнут от дыма!</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rPr>
              <a:t>Правило 5.</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При пожаре в подъезде никогда не садись в лифт. Он может отключится и ты задохнешься.</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rPr>
              <a:t>Правило 6.</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Ожидая приезда пожарных, не теряй головы и не выпрыгивай из окна. Тебя обязательно спасут.</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rPr>
              <a:t>Правило 7.</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Когда приедут пожарные, во всем их слушайся и не бойся. Они лучше знают, как тебя спасти.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Прямоугольник 8"/>
          <p:cNvSpPr/>
          <p:nvPr/>
        </p:nvSpPr>
        <p:spPr>
          <a:xfrm>
            <a:off x="500042" y="357159"/>
            <a:ext cx="5786478" cy="120032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Если в доме </a:t>
            </a:r>
          </a:p>
          <a:p>
            <a:pPr algn="ctr"/>
            <a:r>
              <a:rPr lang="ru-RU"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начался пожар</a:t>
            </a:r>
            <a:endParaRPr lang="ru-RU"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pic>
        <p:nvPicPr>
          <p:cNvPr id="10" name="Рисунок 9" descr="https://phonoteka.org/uploads/posts/2021-05/1620241744_45-phonoteka_org-p-fon-po-pozharnoi-bezopasnosti-dlya-detei-49.png"/>
          <p:cNvPicPr/>
          <p:nvPr/>
        </p:nvPicPr>
        <p:blipFill>
          <a:blip r:embed="rId3" cstate="print"/>
          <a:srcRect/>
          <a:stretch>
            <a:fillRect/>
          </a:stretch>
        </p:blipFill>
        <p:spPr bwMode="auto">
          <a:xfrm>
            <a:off x="2000240" y="6786578"/>
            <a:ext cx="2709417" cy="193567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s://catherineasquithgallery.com/uploads/posts/2021-02/1613448339_3-p-fon-dlya-prezentatsii-pro-pozharnuyu-bezop-4.jpg"/>
          <p:cNvPicPr/>
          <p:nvPr/>
        </p:nvPicPr>
        <p:blipFill>
          <a:blip r:embed="rId2"/>
          <a:srcRect/>
          <a:stretch>
            <a:fillRect/>
          </a:stretch>
        </p:blipFill>
        <p:spPr bwMode="auto">
          <a:xfrm>
            <a:off x="0" y="0"/>
            <a:ext cx="6857999" cy="9143999"/>
          </a:xfrm>
          <a:prstGeom prst="rect">
            <a:avLst/>
          </a:prstGeom>
          <a:noFill/>
        </p:spPr>
      </p:pic>
      <p:sp>
        <p:nvSpPr>
          <p:cNvPr id="5" name="Прямоугольник 4"/>
          <p:cNvSpPr/>
          <p:nvPr/>
        </p:nvSpPr>
        <p:spPr>
          <a:xfrm>
            <a:off x="428604" y="214282"/>
            <a:ext cx="5643602" cy="1077218"/>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3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Экстремальная ситуация! ПОЖАР!!!</a:t>
            </a:r>
            <a:endParaRPr lang="ru-RU" sz="32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pic>
        <p:nvPicPr>
          <p:cNvPr id="6" name="Рисунок 5" descr="https://darth-shop.ru/modules/TwoAsOne/Content/Images/fire.png"/>
          <p:cNvPicPr/>
          <p:nvPr/>
        </p:nvPicPr>
        <p:blipFill>
          <a:blip r:embed="rId3"/>
          <a:srcRect/>
          <a:stretch>
            <a:fillRect/>
          </a:stretch>
        </p:blipFill>
        <p:spPr bwMode="auto">
          <a:xfrm>
            <a:off x="5214950" y="714348"/>
            <a:ext cx="1115873" cy="1428760"/>
          </a:xfrm>
          <a:prstGeom prst="rect">
            <a:avLst/>
          </a:prstGeom>
          <a:noFill/>
          <a:ln w="9525">
            <a:noFill/>
            <a:miter lim="800000"/>
            <a:headEnd/>
            <a:tailEnd/>
          </a:ln>
        </p:spPr>
      </p:pic>
      <p:sp>
        <p:nvSpPr>
          <p:cNvPr id="26625" name="Rectangle 1"/>
          <p:cNvSpPr>
            <a:spLocks noChangeArrowheads="1"/>
          </p:cNvSpPr>
          <p:nvPr/>
        </p:nvSpPr>
        <p:spPr bwMode="auto">
          <a:xfrm>
            <a:off x="571480" y="2285984"/>
            <a:ext cx="5643602" cy="4185761"/>
          </a:xfrm>
          <a:prstGeom prst="rect">
            <a:avLst/>
          </a:prstGeom>
          <a:ln w="28575">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Взрослый человек</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отличается от ребенка возможностью самому решать, что ему делать. Взрослый, исходя из своих знаний и опыта, должен уметь принимать правильные решения. Детей надо научить действовать разумно и правильно в экстремальных ситуациях.</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1. Если вы спали и проснулись от запаха дыма или от шума пожара, не надо садиться на кровати, а нужно скатиться с нее прямо на пол, чтобы не вдыхать дым, в котором могут быть ядовитые газы.</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2. Пробираться по задымленной комнате к двери нужно по полу, под дымным облаком, чтобы избежать отравления.</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rPr>
              <a:t>3. Достигнув двери, не открывайте ее сразу, так как за ней может быть огонь. Чтобы проверить это, необходимо осторожно прикоснуться к дверной ручке, если она ниже уровня дыма, непременно тыльной стороной ладони. Если дверь горячая, не следует открывать ее, а лучше закупорить чем-нибудь щель под дверью (полотенцами или простыня ми), чтобы предотвратить дальнейшее проникновение дыма. Потом ползком пробирайтесь к окну.</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7" name="Рисунок 6" descr="https://darth-shop.ru/modules/TwoAsOne/Content/Images/fire.png"/>
          <p:cNvPicPr/>
          <p:nvPr/>
        </p:nvPicPr>
        <p:blipFill>
          <a:blip r:embed="rId3"/>
          <a:srcRect/>
          <a:stretch>
            <a:fillRect/>
          </a:stretch>
        </p:blipFill>
        <p:spPr bwMode="auto">
          <a:xfrm>
            <a:off x="428604" y="785786"/>
            <a:ext cx="1143008" cy="1428760"/>
          </a:xfrm>
          <a:prstGeom prst="rect">
            <a:avLst/>
          </a:prstGeom>
          <a:noFill/>
          <a:ln w="9525">
            <a:noFill/>
            <a:miter lim="800000"/>
            <a:headEnd/>
            <a:tailEnd/>
          </a:ln>
        </p:spPr>
      </p:pic>
      <p:pic>
        <p:nvPicPr>
          <p:cNvPr id="8" name="Рисунок 7" descr="https://cdn.culture.ru/images/0da3adc7-a170-5ea7-9f63-1dd26a32258a"/>
          <p:cNvPicPr/>
          <p:nvPr/>
        </p:nvPicPr>
        <p:blipFill>
          <a:blip r:embed="rId4"/>
          <a:srcRect/>
          <a:stretch>
            <a:fillRect/>
          </a:stretch>
        </p:blipFill>
        <p:spPr bwMode="auto">
          <a:xfrm>
            <a:off x="2000240" y="6500826"/>
            <a:ext cx="3066091" cy="185738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s://catherineasquithgallery.com/uploads/posts/2021-02/1613448339_3-p-fon-dlya-prezentatsii-pro-pozharnuyu-bezop-4.jpg"/>
          <p:cNvPicPr/>
          <p:nvPr/>
        </p:nvPicPr>
        <p:blipFill>
          <a:blip r:embed="rId2"/>
          <a:srcRect/>
          <a:stretch>
            <a:fillRect/>
          </a:stretch>
        </p:blipFill>
        <p:spPr bwMode="auto">
          <a:xfrm>
            <a:off x="0" y="0"/>
            <a:ext cx="6857999" cy="9143999"/>
          </a:xfrm>
          <a:prstGeom prst="rect">
            <a:avLst/>
          </a:prstGeom>
          <a:noFill/>
        </p:spPr>
      </p:pic>
      <p:sp>
        <p:nvSpPr>
          <p:cNvPr id="27656" name="Rectangle 8"/>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7657" name="Rectangle 9"/>
          <p:cNvSpPr>
            <a:spLocks noChangeArrowheads="1"/>
          </p:cNvSpPr>
          <p:nvPr/>
        </p:nvSpPr>
        <p:spPr bwMode="auto">
          <a:xfrm>
            <a:off x="500042" y="642910"/>
            <a:ext cx="5786478" cy="7263527"/>
          </a:xfrm>
          <a:prstGeom prst="rect">
            <a:avLst/>
          </a:prstGeom>
          <a:ln w="28575">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4. Откройте окно (для этого, понятно, придется встать на ноги). Запомните последовательность действий:</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 сделать глубокий выдох,</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 подняться и как можно быстрее повернуть ручки на рамах,</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 опять опуститься вниз, сделать глубокий вдох,</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 подняться, распахнуть окно, высунуться в него (только так, чтобы не выпасть) и громко звать на помощь.</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Если окно не открывается, разбить его каким-нибудь тяжелым предметом.</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800080"/>
                </a:solidFill>
                <a:effectLst/>
                <a:latin typeface="Times New Roman" pitchFamily="18" charset="0"/>
                <a:ea typeface="Times New Roman" pitchFamily="18" charset="0"/>
                <a:cs typeface="Times New Roman" pitchFamily="18" charset="0"/>
              </a:rPr>
              <a:t>5. Если дверь не горячая, нужно открыть ее и по-прежнему на четвереньках, чтобы остаться ниже уровня дыма, выбираться из квартиры. Все двери за собой надо плотно закрывать — этим преграждаем дорогу огню.</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3300"/>
                </a:solidFill>
                <a:effectLst/>
                <a:latin typeface="Times New Roman" pitchFamily="18" charset="0"/>
                <a:ea typeface="Times New Roman" pitchFamily="18" charset="0"/>
                <a:cs typeface="Times New Roman" pitchFamily="18" charset="0"/>
              </a:rPr>
              <a:t>6. Если из-за пожара не можете выйти из квартиры, возвращайтесь назад и отрабатывайте действия с окном. Только не забудьте плотно закрывать за собой двери. Помните: плотно закрытая дверь задерживает распространение огня на 15 минут</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7. Если сумели, не подвергая себя опасности, добраться до телефона, наберите 01 и вызовите пожарную команду. Не паникуйте! Нужно разборчиво и точно сообщить свой адрес. А пожарные приедут очень быстро.</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rPr>
              <a:t>8. Спасаясь от пожара, постарайтесь предупредить о нем людей, которым тоже может угрожать опасность.</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Хорошо, если в вашей жизни никогда не возникнет такая ситуация, но если все-таки произойдет — вы теперь знаете, как действовать, и научите своего ребенка!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27658" name="Group 10"/>
          <p:cNvGrpSpPr>
            <a:grpSpLocks/>
          </p:cNvGrpSpPr>
          <p:nvPr/>
        </p:nvGrpSpPr>
        <p:grpSpPr bwMode="auto">
          <a:xfrm>
            <a:off x="428604" y="7286645"/>
            <a:ext cx="6143668" cy="1285883"/>
            <a:chOff x="47" y="13188"/>
            <a:chExt cx="11080" cy="1575"/>
          </a:xfrm>
        </p:grpSpPr>
        <p:pic>
          <p:nvPicPr>
            <p:cNvPr id="27659" name="Picture 11" descr="J0076146"/>
            <p:cNvPicPr>
              <a:picLocks noChangeAspect="1" noChangeArrowheads="1" noCrop="1"/>
            </p:cNvPicPr>
            <p:nvPr/>
          </p:nvPicPr>
          <p:blipFill>
            <a:blip r:embed="rId3"/>
            <a:srcRect/>
            <a:stretch>
              <a:fillRect/>
            </a:stretch>
          </p:blipFill>
          <p:spPr bwMode="auto">
            <a:xfrm>
              <a:off x="47" y="13523"/>
              <a:ext cx="2800" cy="1240"/>
            </a:xfrm>
            <a:prstGeom prst="rect">
              <a:avLst/>
            </a:prstGeom>
            <a:noFill/>
          </p:spPr>
        </p:pic>
        <p:pic>
          <p:nvPicPr>
            <p:cNvPr id="27660" name="Picture 12" descr="J0076146"/>
            <p:cNvPicPr>
              <a:picLocks noChangeAspect="1" noChangeArrowheads="1" noCrop="1"/>
            </p:cNvPicPr>
            <p:nvPr/>
          </p:nvPicPr>
          <p:blipFill>
            <a:blip r:embed="rId3"/>
            <a:srcRect/>
            <a:stretch>
              <a:fillRect/>
            </a:stretch>
          </p:blipFill>
          <p:spPr bwMode="auto">
            <a:xfrm>
              <a:off x="4439" y="13367"/>
              <a:ext cx="2800" cy="1240"/>
            </a:xfrm>
            <a:prstGeom prst="rect">
              <a:avLst/>
            </a:prstGeom>
            <a:noFill/>
          </p:spPr>
        </p:pic>
        <p:pic>
          <p:nvPicPr>
            <p:cNvPr id="27661" name="Picture 13" descr="J0076146"/>
            <p:cNvPicPr>
              <a:picLocks noChangeAspect="1" noChangeArrowheads="1" noCrop="1"/>
            </p:cNvPicPr>
            <p:nvPr/>
          </p:nvPicPr>
          <p:blipFill>
            <a:blip r:embed="rId3"/>
            <a:srcRect/>
            <a:stretch>
              <a:fillRect/>
            </a:stretch>
          </p:blipFill>
          <p:spPr bwMode="auto">
            <a:xfrm>
              <a:off x="8327" y="13368"/>
              <a:ext cx="2800" cy="1240"/>
            </a:xfrm>
            <a:prstGeom prst="rect">
              <a:avLst/>
            </a:prstGeom>
            <a:noFill/>
          </p:spPr>
        </p:pic>
        <p:pic>
          <p:nvPicPr>
            <p:cNvPr id="27662" name="Picture 14" descr="fire_0058"/>
            <p:cNvPicPr>
              <a:picLocks noChangeAspect="1" noChangeArrowheads="1"/>
            </p:cNvPicPr>
            <p:nvPr/>
          </p:nvPicPr>
          <p:blipFill>
            <a:blip r:embed="rId4" cstate="print">
              <a:clrChange>
                <a:clrFrom>
                  <a:srgbClr val="FFFFFF"/>
                </a:clrFrom>
                <a:clrTo>
                  <a:srgbClr val="FFFFFF">
                    <a:alpha val="0"/>
                  </a:srgbClr>
                </a:clrTo>
              </a:clrChange>
              <a:lum bright="-6000" contrast="34000"/>
            </a:blip>
            <a:srcRect/>
            <a:stretch>
              <a:fillRect/>
            </a:stretch>
          </p:blipFill>
          <p:spPr bwMode="auto">
            <a:xfrm>
              <a:off x="2747" y="13188"/>
              <a:ext cx="1440" cy="1440"/>
            </a:xfrm>
            <a:prstGeom prst="rect">
              <a:avLst/>
            </a:prstGeom>
            <a:noFill/>
          </p:spPr>
        </p:pic>
        <p:pic>
          <p:nvPicPr>
            <p:cNvPr id="27663" name="Picture 15"/>
            <p:cNvPicPr>
              <a:picLocks noChangeAspect="1" noChangeArrowheads="1"/>
            </p:cNvPicPr>
            <p:nvPr/>
          </p:nvPicPr>
          <p:blipFill>
            <a:blip r:embed="rId5">
              <a:clrChange>
                <a:clrFrom>
                  <a:srgbClr val="FEFEFE"/>
                </a:clrFrom>
                <a:clrTo>
                  <a:srgbClr val="FEFEFE">
                    <a:alpha val="0"/>
                  </a:srgbClr>
                </a:clrTo>
              </a:clrChange>
              <a:lum contrast="42000"/>
            </a:blip>
            <a:srcRect/>
            <a:stretch>
              <a:fillRect/>
            </a:stretch>
          </p:blipFill>
          <p:spPr bwMode="auto">
            <a:xfrm>
              <a:off x="6887" y="13188"/>
              <a:ext cx="1440" cy="1440"/>
            </a:xfrm>
            <a:prstGeom prst="rect">
              <a:avLst/>
            </a:prstGeom>
            <a:noFill/>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s://catherineasquithgallery.com/uploads/posts/2021-02/1613448339_3-p-fon-dlya-prezentatsii-pro-pozharnuyu-bezop-4.jpg"/>
          <p:cNvPicPr/>
          <p:nvPr/>
        </p:nvPicPr>
        <p:blipFill>
          <a:blip r:embed="rId2"/>
          <a:srcRect/>
          <a:stretch>
            <a:fillRect/>
          </a:stretch>
        </p:blipFill>
        <p:spPr bwMode="auto">
          <a:xfrm>
            <a:off x="0" y="0"/>
            <a:ext cx="6857999" cy="9143999"/>
          </a:xfrm>
          <a:prstGeom prst="rect">
            <a:avLst/>
          </a:prstGeom>
          <a:noFill/>
        </p:spPr>
      </p:pic>
      <p:sp>
        <p:nvSpPr>
          <p:cNvPr id="28673" name="Rectangle 1"/>
          <p:cNvSpPr>
            <a:spLocks noChangeArrowheads="1"/>
          </p:cNvSpPr>
          <p:nvPr/>
        </p:nvSpPr>
        <p:spPr bwMode="auto">
          <a:xfrm>
            <a:off x="500042" y="1785918"/>
            <a:ext cx="5929354" cy="6494085"/>
          </a:xfrm>
          <a:prstGeom prst="rect">
            <a:avLst/>
          </a:prstGeom>
          <a:ln w="28575">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 секрет, что пожары чаще всего происходят от беспечного отношения к огню самих людей.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Значительная часть пожаров происходит в жилье. Здесь гибель и травматизм людей от дыма и огня составляет 9 случаев из 10. По данным Центра пожарной статистики в России при пожарах среди 1 миллиона потерпевших погибает более 100 человек. Это в 6 раз больше, чем в США.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Основными причинами пожаров в быту являются: неосторожное обращение с огнем при курении и приготовлении пищи, использование электробытовых приборов, теле-, видео- и аудиотехники, не адаптированной к отечественной электросети или неисправных, проведение электросварочных работ при ремонтных работах в квартирах, детские шалости с огнем: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Пожарная безопасность в квартире:</a:t>
            </a:r>
            <a:endParaRPr kumimoji="0" lang="ru-RU"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балуйся дома со спичками и зажигалками. Это одна из причин пожаров.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оставляй без присмотра включенные электроприборы, особенно утюги, обогреватели, телевизор, светильники и др. Уходя из дома, не забудь их выключить.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суши белье над плитой. Оно может загореться.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забывай выключить газовую плиту. Если почувствовал запах газа, не зажигай спичек и не включай свет. Срочно проветри квартиру.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Ни в коем случае не зажигай фейерверки, свечи или бенгальские огни дома без взрослых.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TextBox 3"/>
          <p:cNvSpPr txBox="1"/>
          <p:nvPr/>
        </p:nvSpPr>
        <p:spPr>
          <a:xfrm>
            <a:off x="500042" y="357159"/>
            <a:ext cx="6143669" cy="135421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Расскажите детям </a:t>
            </a:r>
          </a:p>
          <a:p>
            <a:pPr algn="ctr"/>
            <a:r>
              <a:rPr lang="ru-RU"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о пожарной безопасности</a:t>
            </a:r>
          </a:p>
          <a:p>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s://catherineasquithgallery.com/uploads/posts/2021-02/1613448339_3-p-fon-dlya-prezentatsii-pro-pozharnuyu-bezop-4.jpg"/>
          <p:cNvPicPr/>
          <p:nvPr/>
        </p:nvPicPr>
        <p:blipFill>
          <a:blip r:embed="rId2"/>
          <a:srcRect/>
          <a:stretch>
            <a:fillRect/>
          </a:stretch>
        </p:blipFill>
        <p:spPr bwMode="auto">
          <a:xfrm>
            <a:off x="0" y="0"/>
            <a:ext cx="6857999" cy="9143999"/>
          </a:xfrm>
          <a:prstGeom prst="rect">
            <a:avLst/>
          </a:prstGeom>
          <a:noFill/>
        </p:spPr>
      </p:pic>
      <p:sp>
        <p:nvSpPr>
          <p:cNvPr id="29697" name="Rectangle 1"/>
          <p:cNvSpPr>
            <a:spLocks noChangeArrowheads="1"/>
          </p:cNvSpPr>
          <p:nvPr/>
        </p:nvSpPr>
        <p:spPr bwMode="auto">
          <a:xfrm>
            <a:off x="428604" y="428597"/>
            <a:ext cx="6000792" cy="7940635"/>
          </a:xfrm>
          <a:prstGeom prst="rect">
            <a:avLst/>
          </a:prstGeom>
          <a:ln w="28575">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Пожарная безопасность в лесу:</a:t>
            </a:r>
            <a:endParaRPr kumimoji="0" lang="ru-RU" sz="1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Пожар - самая большая опасность в лесу. Поэтому не разводи костер без взрослых.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балуйся с огнем. В сухую жаркую погоду достаточно одной спички или искры от фейерверка, чтобы лес загорелся.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пожар все-таки начался, немедленно выбегай из леса. Старайся бежать в ту сторону, откуда дует ветер.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Выйдя из леса, обязательно сообщи о пожаре взрослым.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Если начался пожар, а взрослых дома нет, поступай так:</a:t>
            </a:r>
            <a:endParaRPr kumimoji="0" lang="ru-RU" sz="1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огонь небольшой, можно попробовать сразу же затушить его, набросив на него плотную ткань или одеяло, заливая водой или засыпая песком.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огонь сразу не погас, немедленно убегай из дома в безопасное место. И только после этого позвони в пожарную охрану по телефону 01</a:t>
            </a:r>
            <a:r>
              <a:rPr kumimoji="0" lang="ru-RU" sz="14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или попроси об этом соседей.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не можешь убежать из горящей квартиры, сразу же позвони по телефону `01` и сообщи пожарным точный адрес и номер своей квартиры. После этого зови из окна на помощь соседей и прохожих.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пожаре дым гораздо опаснее огня. Большинство людей при пожаре гибнут от дыма. Если чувствуешь, что задыхаешься, опустись на корточки или продвигайся к выходу ползком - внизу дыма меньше.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в помещение проник дым, надо смочить водой одежду, покрыть голову мокрой салфеткой и выходить пригнувшись или ползком.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Обязательно закрой форточку и дверь в комнате, где начался пожар. Закрытая дверь может не только задержать проникновение дыма, но иногда и погасить огонь.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Наполни водой ванну, ведра, тазы. Можешь облить водой двери и пол.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пожаре в подъезде никогда не садись в лифт. Он может отключиться и ты задохнешься.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Когда приедут пожарные, во всем их слушайся и не бойся. Они лучше знают, как тебя спасти.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Запомните самое главное правило не только при пожаре, но и при любой другой опасности: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u-RU" sz="1600" dirty="0" smtClean="0">
                <a:solidFill>
                  <a:srgbClr val="FF0000"/>
                </a:solidFill>
                <a:latin typeface="Times New Roman"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Не поддавайтесь панике и не теряйте самообладания!»</a:t>
            </a:r>
            <a:endParaRPr kumimoji="0" lang="ru-RU" sz="1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s://catherineasquithgallery.com/uploads/posts/2021-02/1613448339_3-p-fon-dlya-prezentatsii-pro-pozharnuyu-bezop-4.jpg"/>
          <p:cNvPicPr/>
          <p:nvPr/>
        </p:nvPicPr>
        <p:blipFill>
          <a:blip r:embed="rId2"/>
          <a:srcRect/>
          <a:stretch>
            <a:fillRect/>
          </a:stretch>
        </p:blipFill>
        <p:spPr bwMode="auto">
          <a:xfrm>
            <a:off x="0" y="0"/>
            <a:ext cx="6857999" cy="9143999"/>
          </a:xfrm>
          <a:prstGeom prst="rect">
            <a:avLst/>
          </a:prstGeom>
          <a:noFill/>
        </p:spPr>
      </p:pic>
      <p:sp>
        <p:nvSpPr>
          <p:cNvPr id="30721" name="Rectangle 1"/>
          <p:cNvSpPr>
            <a:spLocks noChangeArrowheads="1"/>
          </p:cNvSpPr>
          <p:nvPr/>
        </p:nvSpPr>
        <p:spPr bwMode="auto">
          <a:xfrm>
            <a:off x="428604" y="571472"/>
            <a:ext cx="6000792" cy="75405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Опасные игры.</a:t>
            </a:r>
            <a:endParaRPr kumimoji="0" lang="ru-RU" sz="1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Неосторожное, неумелое обращение с огнем, детские игры и шалость с огнем, огнеопасными предметами детей дошкольного и младшего школьного возраста – это причины пожаров в результате случайного нарушения правил пожарной безопасности.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Остается без комментариев тлеющая сигарета, зажженная спичка, конфорка газовой плиты или керосиновый примус (лампа, фонарь). Все они часть нашего быта. Необходимо постоянно помнить, что любой из этих источников способен воспламенить горючий материал, а дети, оставленные без присмотра взрослых, зачастую сами не подозревают, что обычные вещи таят в себе опасность.</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среднем ежегодно происходит до 5 тыс. пожаров, в огне гибнет около 250 человек. По причине детской шалости с огнем происходит до 150 пожаров. В огне погибает от 15 до 20 детей.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Почему это происходит?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Ответ прост - в недостаточном обучении наших с вами детей правилам пожарной безопасности. Ведь обучение это расширение знаний, знакомство с основными причинами возникновение пожаров, привитие элементарных навыков осторожного обращения с огнем и умение правильно действовать в случае возникновения пожара, соблюдение требований правил пожарной безопасности. Если мы этому не обучим детей, мы тем самым запланируем настоящие и будущие пожары из-за незнания элементарных правил пожарной безопасности. Соблюдение этих правил должно стать для детей таким же обязательным и естественным, как соблюдение санитарно-гигиенических правил. Помочь им в этом обязаны мы, взрослые. Поэтому детям необходимо разъяснять опасность игр и шалостей с огнем, правила предосторожности в обращении с электробытовыми приборами. Научить детей пользоваться первичными средствами пожаротушения (огнетушителями), вызывать на помощь пожарную охрану. Дети должны сознательно выполнять дома, в школе, на улице, в лесу требования правил пожарной безопасности.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Обрести уверенность или постоянный страх за детей зависит от Вас.</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s://catherineasquithgallery.com/uploads/posts/2021-02/1613448339_3-p-fon-dlya-prezentatsii-pro-pozharnuyu-bezop-4.jpg"/>
          <p:cNvPicPr/>
          <p:nvPr/>
        </p:nvPicPr>
        <p:blipFill>
          <a:blip r:embed="rId2"/>
          <a:srcRect/>
          <a:stretch>
            <a:fillRect/>
          </a:stretch>
        </p:blipFill>
        <p:spPr bwMode="auto">
          <a:xfrm>
            <a:off x="0" y="0"/>
            <a:ext cx="6857999" cy="9143999"/>
          </a:xfrm>
          <a:prstGeom prst="rect">
            <a:avLst/>
          </a:prstGeom>
          <a:noFill/>
        </p:spPr>
      </p:pic>
      <p:sp>
        <p:nvSpPr>
          <p:cNvPr id="31745" name="Rectangle 1"/>
          <p:cNvSpPr>
            <a:spLocks noChangeArrowheads="1"/>
          </p:cNvSpPr>
          <p:nvPr/>
        </p:nvSpPr>
        <p:spPr bwMode="auto">
          <a:xfrm>
            <a:off x="428604" y="642910"/>
            <a:ext cx="5929354"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Пиротехника</a:t>
            </a:r>
            <a:endParaRPr kumimoji="0" lang="ru-RU" sz="1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Любое пиротехническое изделие имеет потенциальную опасность возгорания или получения травмы. Поэтому безопасность при их применении в первую очередь зависит от человека.</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ПОМНИТЕ!</a:t>
            </a:r>
            <a:endParaRPr kumimoji="0" lang="ru-RU" sz="14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Промышленность </a:t>
            </a:r>
            <a:r>
              <a:rPr kumimoji="0" lang="ru-RU"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ВЫПУСКАЕТ</a:t>
            </a: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новогодние атрибуты полностью </a:t>
            </a:r>
            <a:r>
              <a:rPr kumimoji="0" lang="ru-RU"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пожаробезопасными</a:t>
            </a: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Анализ причин новогодних пожаров свидетельствует, что чаще всего они возникают от бенгальских огней и хлопушек с огневым эффектом, свечами и самодельными неисправными </a:t>
            </a:r>
            <a:r>
              <a:rPr kumimoji="0" lang="ru-RU"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электрогирляндами</a:t>
            </a: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беззаботной шалостью детей с огнем.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Помните об опасности возникновения пожара в доме</a:t>
            </a:r>
            <a:endParaRPr kumimoji="0" lang="ru-RU" sz="1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Чаще беседуйте с детьми о мерах пожарной безопасности.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давайте детям играть спичками.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Учите детей правильному пользованию бытовыми электроприборами.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разрешайте детям самостоятельно включать освещение новогодней ёлки.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Знайте, что хлопушки, свечи, бенгальские огни могут стать причиной пожара и травм.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Будьте осторожны при пользовании даже разрешённых и проверенных пиротехнических игрушек.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всё же случилась с вами или с вашими близкими произошел несчастный случай необходимо немедленно сообщить в службу спасения по телефону </a:t>
            </a:r>
            <a:r>
              <a:rPr lang="ru-RU" sz="1400" b="1" dirty="0" smtClean="0">
                <a:solidFill>
                  <a:srgbClr val="FF0000"/>
                </a:solidFill>
                <a:latin typeface="Times New Roman" pitchFamily="18" charset="0"/>
                <a:ea typeface="Times New Roman" pitchFamily="18" charset="0"/>
                <a:cs typeface="Times New Roman" pitchFamily="18" charset="0"/>
              </a:rPr>
              <a:t>«</a:t>
            </a:r>
            <a:r>
              <a:rPr kumimoji="0" lang="ru-RU" sz="1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01</a:t>
            </a:r>
            <a:r>
              <a:rPr lang="ru-RU" sz="1400" b="1" dirty="0" smtClean="0">
                <a:solidFill>
                  <a:srgbClr val="FF0000"/>
                </a:solidFill>
                <a:latin typeface="Times New Roman" pitchFamily="18" charset="0"/>
                <a:ea typeface="Times New Roman" pitchFamily="18" charset="0"/>
                <a:cs typeface="Times New Roman" pitchFamily="18" charset="0"/>
              </a:rPr>
              <a:t>»</a:t>
            </a:r>
            <a:r>
              <a:rPr kumimoji="0" lang="ru-RU" sz="1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4" name="Рисунок 3" descr="https://abrakadabra.fun/uploads/posts/2022-02/thumbs/1644673221_23-abrakadabra-fun-p-pozharnik-tushit-pozhar-risunok-44.jpg"/>
          <p:cNvPicPr/>
          <p:nvPr/>
        </p:nvPicPr>
        <p:blipFill>
          <a:blip r:embed="rId3" cstate="print"/>
          <a:srcRect/>
          <a:stretch>
            <a:fillRect/>
          </a:stretch>
        </p:blipFill>
        <p:spPr bwMode="auto">
          <a:xfrm>
            <a:off x="4429132" y="6357950"/>
            <a:ext cx="1881452" cy="1383274"/>
          </a:xfrm>
          <a:prstGeom prst="rect">
            <a:avLst/>
          </a:prstGeom>
          <a:noFill/>
          <a:ln w="9525">
            <a:noFill/>
            <a:miter lim="800000"/>
            <a:headEnd/>
            <a:tailEnd/>
          </a:ln>
        </p:spPr>
      </p:pic>
      <p:pic>
        <p:nvPicPr>
          <p:cNvPr id="5" name="Рисунок 4" descr="https://i.pinimg.com/736x/4e/2f/c9/4e2fc9beb1e92281d00882c65ed62967.jpg"/>
          <p:cNvPicPr/>
          <p:nvPr/>
        </p:nvPicPr>
        <p:blipFill>
          <a:blip r:embed="rId4"/>
          <a:srcRect/>
          <a:stretch>
            <a:fillRect/>
          </a:stretch>
        </p:blipFill>
        <p:spPr bwMode="auto">
          <a:xfrm>
            <a:off x="642918" y="6429388"/>
            <a:ext cx="1588558" cy="1896442"/>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1815</Words>
  <Application>Microsoft Office PowerPoint</Application>
  <PresentationFormat>Экран (4:3)</PresentationFormat>
  <Paragraphs>89</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Слайд 1</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Пользователь Windows</cp:lastModifiedBy>
  <cp:revision>58</cp:revision>
  <dcterms:created xsi:type="dcterms:W3CDTF">2017-04-28T10:38:29Z</dcterms:created>
  <dcterms:modified xsi:type="dcterms:W3CDTF">2022-12-03T03:53:51Z</dcterms:modified>
</cp:coreProperties>
</file>