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9" r:id="rId2"/>
    <p:sldId id="262" r:id="rId3"/>
    <p:sldId id="261" r:id="rId4"/>
    <p:sldId id="260" r:id="rId5"/>
    <p:sldId id="263" r:id="rId6"/>
    <p:sldId id="264" r:id="rId7"/>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0" d="100"/>
          <a:sy n="60" d="100"/>
        </p:scale>
        <p:origin x="-2082" y="180"/>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62E7C9-B710-49A7-8E44-CD9C940F3E6D}" type="datetimeFigureOut">
              <a:rPr lang="ru-RU" smtClean="0"/>
              <a:pPr/>
              <a:t>01.12.2023</a:t>
            </a:fld>
            <a:endParaRPr lang="ru-RU"/>
          </a:p>
        </p:txBody>
      </p:sp>
      <p:sp>
        <p:nvSpPr>
          <p:cNvPr id="4" name="Образ слайда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75017C-2049-4F93-B5CA-E01251B91F6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9"/>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6"/>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6"/>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01.12.2023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01.12.2023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01.12.2023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01.12.2023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01.12.2023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1"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1"/>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2"/>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6"/>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01.12.2023</a:t>
            </a:fld>
            <a:endParaRPr lang="ru-RU"/>
          </a:p>
        </p:txBody>
      </p:sp>
      <p:sp>
        <p:nvSpPr>
          <p:cNvPr id="5" name="Нижний колонтитул 4"/>
          <p:cNvSpPr>
            <a:spLocks noGrp="1"/>
          </p:cNvSpPr>
          <p:nvPr>
            <p:ph type="ftr" sz="quarter" idx="3"/>
          </p:nvPr>
        </p:nvSpPr>
        <p:spPr>
          <a:xfrm>
            <a:off x="2343150" y="8475136"/>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www.wpclipart.com/dl.php?img=/page_frames/weather/cold/snow_scene_pa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7" name="Picture 3" descr="D:\Documents\Downloads\snow_scene_page.jpg"/>
          <p:cNvPicPr>
            <a:picLocks noChangeAspect="1" noChangeArrowheads="1"/>
          </p:cNvPicPr>
          <p:nvPr/>
        </p:nvPicPr>
        <p:blipFill>
          <a:blip r:embed="rId2"/>
          <a:srcRect/>
          <a:stretch>
            <a:fillRect/>
          </a:stretch>
        </p:blipFill>
        <p:spPr bwMode="auto">
          <a:xfrm>
            <a:off x="0" y="0"/>
            <a:ext cx="6858000" cy="9144000"/>
          </a:xfrm>
          <a:prstGeom prst="rect">
            <a:avLst/>
          </a:prstGeom>
          <a:noFill/>
        </p:spPr>
      </p:pic>
      <p:pic>
        <p:nvPicPr>
          <p:cNvPr id="6" name="Рисунок 5" descr="http://cf3.ppt-online.org/files3/slide/k/kS4YjyDWbns7Z2efB3mG1uEdl8wJvIVqz5ohQP/slide-6.jpg"/>
          <p:cNvPicPr/>
          <p:nvPr/>
        </p:nvPicPr>
        <p:blipFill>
          <a:blip r:embed="rId3"/>
          <a:srcRect l="1754" r="3509"/>
          <a:stretch>
            <a:fillRect/>
          </a:stretch>
        </p:blipFill>
        <p:spPr bwMode="auto">
          <a:xfrm>
            <a:off x="1357298" y="2071670"/>
            <a:ext cx="4143404" cy="33575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Прямоугольник 8"/>
          <p:cNvSpPr/>
          <p:nvPr/>
        </p:nvSpPr>
        <p:spPr>
          <a:xfrm>
            <a:off x="785794" y="285720"/>
            <a:ext cx="5357850"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Покормите птиц зимой!</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endParaRPr>
          </a:p>
        </p:txBody>
      </p:sp>
      <p:pic>
        <p:nvPicPr>
          <p:cNvPr id="10" name="Рисунок 9" descr="https://img2.freepng.ru/20180806/ctt/kisspng-sunflower-seed-portable-network-graphics-common-su-%D0%9D%D0%B0%D1%80%D0%BA%D0%BE%D0%BC%D0%B0%D0%BD-5b6901f7a17859.0962148315336084396614.jpg"/>
          <p:cNvPicPr/>
          <p:nvPr/>
        </p:nvPicPr>
        <p:blipFill>
          <a:blip r:embed="rId4" cstate="print"/>
          <a:srcRect/>
          <a:stretch>
            <a:fillRect/>
          </a:stretch>
        </p:blipFill>
        <p:spPr bwMode="auto">
          <a:xfrm>
            <a:off x="285728" y="5572132"/>
            <a:ext cx="2049142" cy="1476262"/>
          </a:xfrm>
          <a:prstGeom prst="ellipse">
            <a:avLst/>
          </a:prstGeom>
          <a:ln>
            <a:noFill/>
          </a:ln>
          <a:effectLst>
            <a:softEdge rad="112500"/>
          </a:effectLst>
        </p:spPr>
      </p:pic>
      <p:pic>
        <p:nvPicPr>
          <p:cNvPr id="11" name="Рисунок 10" descr="https://thumbs.dreamstime.com/b/piece-lard-17748368.jpg"/>
          <p:cNvPicPr/>
          <p:nvPr/>
        </p:nvPicPr>
        <p:blipFill>
          <a:blip r:embed="rId5"/>
          <a:srcRect l="7238" t="13372" r="6805" b="6977"/>
          <a:stretch>
            <a:fillRect/>
          </a:stretch>
        </p:blipFill>
        <p:spPr bwMode="auto">
          <a:xfrm>
            <a:off x="2571744" y="5572132"/>
            <a:ext cx="1907654" cy="1282223"/>
          </a:xfrm>
          <a:prstGeom prst="ellipse">
            <a:avLst/>
          </a:prstGeom>
          <a:ln>
            <a:noFill/>
          </a:ln>
          <a:effectLst>
            <a:softEdge rad="112500"/>
          </a:effectLst>
        </p:spPr>
      </p:pic>
      <p:pic>
        <p:nvPicPr>
          <p:cNvPr id="12" name="Рисунок 11" descr="https://mery74.ru/files/images/1khlebnovyj0_3.jpg"/>
          <p:cNvPicPr/>
          <p:nvPr/>
        </p:nvPicPr>
        <p:blipFill>
          <a:blip r:embed="rId6" cstate="print"/>
          <a:srcRect t="12879" b="16288"/>
          <a:stretch>
            <a:fillRect/>
          </a:stretch>
        </p:blipFill>
        <p:spPr bwMode="auto">
          <a:xfrm>
            <a:off x="4500570" y="5500694"/>
            <a:ext cx="2030819" cy="1437362"/>
          </a:xfrm>
          <a:prstGeom prst="ellipse">
            <a:avLst/>
          </a:prstGeom>
          <a:ln>
            <a:noFill/>
          </a:ln>
          <a:effectLst>
            <a:softEdge rad="112500"/>
          </a:effectLst>
        </p:spPr>
      </p:pic>
      <p:pic>
        <p:nvPicPr>
          <p:cNvPr id="13" name="Рисунок 12" descr="https://d.allegroimg.com/s1024/03666a/ef1dfccd4e1994fc78c571f4704d"/>
          <p:cNvPicPr/>
          <p:nvPr/>
        </p:nvPicPr>
        <p:blipFill>
          <a:blip r:embed="rId7" cstate="print"/>
          <a:srcRect l="13938" t="12752" r="9045" b="16778"/>
          <a:stretch>
            <a:fillRect/>
          </a:stretch>
        </p:blipFill>
        <p:spPr bwMode="auto">
          <a:xfrm>
            <a:off x="285728" y="7000892"/>
            <a:ext cx="1831016" cy="1222745"/>
          </a:xfrm>
          <a:prstGeom prst="ellipse">
            <a:avLst/>
          </a:prstGeom>
          <a:ln>
            <a:noFill/>
          </a:ln>
          <a:effectLst>
            <a:softEdge rad="112500"/>
          </a:effectLst>
        </p:spPr>
      </p:pic>
      <p:pic>
        <p:nvPicPr>
          <p:cNvPr id="14" name="Рисунок 13" descr="http://papik.pro/uploads/posts/2021-12/1639199931_22-papik-pro-p-klipart-ryabina-22.jpg"/>
          <p:cNvPicPr/>
          <p:nvPr/>
        </p:nvPicPr>
        <p:blipFill>
          <a:blip r:embed="rId8"/>
          <a:srcRect l="38807" t="20833" b="3070"/>
          <a:stretch>
            <a:fillRect/>
          </a:stretch>
        </p:blipFill>
        <p:spPr bwMode="auto">
          <a:xfrm>
            <a:off x="2500306" y="7072330"/>
            <a:ext cx="1830821" cy="1285884"/>
          </a:xfrm>
          <a:prstGeom prst="ellipse">
            <a:avLst/>
          </a:prstGeom>
          <a:ln>
            <a:noFill/>
          </a:ln>
          <a:effectLst>
            <a:softEdge rad="112500"/>
          </a:effectLst>
        </p:spPr>
      </p:pic>
      <p:pic>
        <p:nvPicPr>
          <p:cNvPr id="15" name="Рисунок 14" descr="https://www.mealberry.ru/upload/iblock/5ce/5ce2fae53b768241cf730d657e4d9ec3.png"/>
          <p:cNvPicPr/>
          <p:nvPr/>
        </p:nvPicPr>
        <p:blipFill>
          <a:blip r:embed="rId9" cstate="print"/>
          <a:srcRect l="8000" b="11765"/>
          <a:stretch>
            <a:fillRect/>
          </a:stretch>
        </p:blipFill>
        <p:spPr bwMode="auto">
          <a:xfrm>
            <a:off x="4572008" y="7000892"/>
            <a:ext cx="1857388" cy="1357322"/>
          </a:xfrm>
          <a:prstGeom prst="ellipse">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www.wpclipart.com/dl.php?img=/page_frames/weather/cold/snow_scene_pa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7" name="Picture 3" descr="D:\Documents\Downloads\snow_scene_page.jpg"/>
          <p:cNvPicPr>
            <a:picLocks noChangeAspect="1" noChangeArrowheads="1"/>
          </p:cNvPicPr>
          <p:nvPr/>
        </p:nvPicPr>
        <p:blipFill>
          <a:blip r:embed="rId2"/>
          <a:srcRect/>
          <a:stretch>
            <a:fillRect/>
          </a:stretch>
        </p:blipFill>
        <p:spPr bwMode="auto">
          <a:xfrm>
            <a:off x="0" y="0"/>
            <a:ext cx="6858000" cy="9144000"/>
          </a:xfrm>
          <a:prstGeom prst="rect">
            <a:avLst/>
          </a:prstGeom>
          <a:noFill/>
        </p:spPr>
      </p:pic>
      <p:sp>
        <p:nvSpPr>
          <p:cNvPr id="19457" name="Rectangle 1"/>
          <p:cNvSpPr>
            <a:spLocks noChangeArrowheads="1"/>
          </p:cNvSpPr>
          <p:nvPr/>
        </p:nvSpPr>
        <p:spPr bwMode="auto">
          <a:xfrm>
            <a:off x="357166" y="285720"/>
            <a:ext cx="5286412" cy="5786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«Покормите птиц зимой»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                            </a:t>
            </a:r>
            <a:endParaRPr kumimoji="0" lang="ru-RU" sz="1600" b="1" i="0"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Покормите птиц зимой! </a:t>
            </a:r>
            <a:b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Пусть со всех концов </a:t>
            </a:r>
            <a:b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К вам слетятся, как домой, </a:t>
            </a:r>
            <a:b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Стайки на крыльцо. </a:t>
            </a:r>
            <a:b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Небогаты их корма. </a:t>
            </a:r>
            <a:b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Горсть зерна нужна, </a:t>
            </a:r>
            <a:b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Горсть одна — и не страшна </a:t>
            </a:r>
            <a:b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Будет им зима. </a:t>
            </a:r>
            <a:b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Сколько гибнет их — не счесть, </a:t>
            </a:r>
            <a:b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Видеть тяжело. </a:t>
            </a:r>
            <a:b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А ведь в нашем сердце есть </a:t>
            </a:r>
            <a:b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И для птиц тепло. </a:t>
            </a:r>
            <a:b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Разве можно забывать: </a:t>
            </a:r>
            <a:b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Улететь могли, </a:t>
            </a:r>
            <a:b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А остались зимовать </a:t>
            </a:r>
            <a:b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Заодно с людьми. </a:t>
            </a:r>
            <a:b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Приучите птиц в мороз </a:t>
            </a:r>
            <a:b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К своему окну, </a:t>
            </a:r>
            <a:b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Чтоб без песен не пришлось </a:t>
            </a:r>
            <a:b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Нам встречать весну!</a:t>
            </a:r>
            <a:endParaRPr kumimoji="0" lang="ru-RU" sz="1600" b="1" i="0"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Рисунок 4" descr="https://catherineasquithgallery.com/uploads/posts/2021-03/1614555700_7-p-kartinki-na-belom-fone-ptitsi-8.png"/>
          <p:cNvPicPr/>
          <p:nvPr/>
        </p:nvPicPr>
        <p:blipFill>
          <a:blip r:embed="rId3" cstate="print"/>
          <a:srcRect/>
          <a:stretch>
            <a:fillRect/>
          </a:stretch>
        </p:blipFill>
        <p:spPr bwMode="auto">
          <a:xfrm>
            <a:off x="4429132" y="714348"/>
            <a:ext cx="1894594" cy="1428760"/>
          </a:xfrm>
          <a:prstGeom prst="rect">
            <a:avLst/>
          </a:prstGeom>
          <a:noFill/>
          <a:ln w="9525">
            <a:noFill/>
            <a:miter lim="800000"/>
            <a:headEnd/>
            <a:tailEnd/>
          </a:ln>
        </p:spPr>
      </p:pic>
      <p:pic>
        <p:nvPicPr>
          <p:cNvPr id="6" name="Рисунок 5" descr="https://happy-parents.ua/wp-content/uploads/2016/06/Ptitsy-TM-Vunderkind-s-pelenok-2-1.jpg"/>
          <p:cNvPicPr/>
          <p:nvPr/>
        </p:nvPicPr>
        <p:blipFill>
          <a:blip r:embed="rId4" cstate="print"/>
          <a:srcRect l="8662" t="15564" r="8930" b="22568"/>
          <a:stretch>
            <a:fillRect/>
          </a:stretch>
        </p:blipFill>
        <p:spPr bwMode="auto">
          <a:xfrm>
            <a:off x="3714752" y="2643174"/>
            <a:ext cx="1486673" cy="1333387"/>
          </a:xfrm>
          <a:prstGeom prst="rect">
            <a:avLst/>
          </a:prstGeom>
          <a:noFill/>
          <a:ln w="9525">
            <a:noFill/>
            <a:miter lim="800000"/>
            <a:headEnd/>
            <a:tailEnd/>
          </a:ln>
        </p:spPr>
      </p:pic>
      <p:pic>
        <p:nvPicPr>
          <p:cNvPr id="7" name="Рисунок 6" descr="https://pngimg.com/uploads/pigeon/pigeon_PNG54590.png"/>
          <p:cNvPicPr/>
          <p:nvPr/>
        </p:nvPicPr>
        <p:blipFill>
          <a:blip r:embed="rId5" cstate="print"/>
          <a:srcRect l="6132"/>
          <a:stretch>
            <a:fillRect/>
          </a:stretch>
        </p:blipFill>
        <p:spPr bwMode="auto">
          <a:xfrm>
            <a:off x="4357694" y="4214810"/>
            <a:ext cx="1632650" cy="1654362"/>
          </a:xfrm>
          <a:prstGeom prst="rect">
            <a:avLst/>
          </a:prstGeom>
          <a:noFill/>
          <a:ln w="9525">
            <a:noFill/>
            <a:miter lim="800000"/>
            <a:headEnd/>
            <a:tailEnd/>
          </a:ln>
        </p:spPr>
      </p:pic>
      <p:pic>
        <p:nvPicPr>
          <p:cNvPr id="8" name="Рисунок 7" descr="https://gas-kvas.com/uploads/posts/2023-01/1673602405_gas-kvas-com-p-detskii-risunok-sviristel-38.jpg"/>
          <p:cNvPicPr/>
          <p:nvPr/>
        </p:nvPicPr>
        <p:blipFill>
          <a:blip r:embed="rId6"/>
          <a:srcRect l="29673" t="9873" r="29253" b="11465"/>
          <a:stretch>
            <a:fillRect/>
          </a:stretch>
        </p:blipFill>
        <p:spPr bwMode="auto">
          <a:xfrm>
            <a:off x="428604" y="6143636"/>
            <a:ext cx="1922735" cy="1833533"/>
          </a:xfrm>
          <a:prstGeom prst="rect">
            <a:avLst/>
          </a:prstGeom>
          <a:noFill/>
          <a:ln w="9525">
            <a:noFill/>
            <a:miter lim="800000"/>
            <a:headEnd/>
            <a:tailEnd/>
          </a:ln>
        </p:spPr>
      </p:pic>
      <p:pic>
        <p:nvPicPr>
          <p:cNvPr id="9" name="Рисунок 8" descr="https://pictures.pibig.info/uploads/posts/2023-04/1680653863_pictures-pibig-info-p-sinichka-risunok-dlya-detei-instagram-70.jpg"/>
          <p:cNvPicPr/>
          <p:nvPr/>
        </p:nvPicPr>
        <p:blipFill>
          <a:blip r:embed="rId7" cstate="print"/>
          <a:srcRect l="14019" r="11609"/>
          <a:stretch>
            <a:fillRect/>
          </a:stretch>
        </p:blipFill>
        <p:spPr bwMode="auto">
          <a:xfrm>
            <a:off x="2285992" y="6286512"/>
            <a:ext cx="1941441" cy="1487946"/>
          </a:xfrm>
          <a:prstGeom prst="rect">
            <a:avLst/>
          </a:prstGeom>
          <a:noFill/>
          <a:ln w="9525">
            <a:noFill/>
            <a:miter lim="800000"/>
            <a:headEnd/>
            <a:tailEnd/>
          </a:ln>
        </p:spPr>
      </p:pic>
      <p:pic>
        <p:nvPicPr>
          <p:cNvPr id="10" name="Рисунок 9" descr="https://postila.ru/data/2f/e5/c3/3d/2fe5c33d3009ffe886980f2889c01f83e95b62b9b3ec3c1e8e1709410554baa7.jpg"/>
          <p:cNvPicPr/>
          <p:nvPr/>
        </p:nvPicPr>
        <p:blipFill>
          <a:blip r:embed="rId8" cstate="print"/>
          <a:srcRect l="3882" b="4793"/>
          <a:stretch>
            <a:fillRect/>
          </a:stretch>
        </p:blipFill>
        <p:spPr bwMode="auto">
          <a:xfrm>
            <a:off x="4500570" y="6215074"/>
            <a:ext cx="1790691" cy="158757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www.wpclipart.com/dl.php?img=/page_frames/weather/cold/snow_scene_pa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7" name="Picture 3" descr="D:\Documents\Downloads\snow_scene_page.jpg"/>
          <p:cNvPicPr>
            <a:picLocks noChangeAspect="1" noChangeArrowheads="1"/>
          </p:cNvPicPr>
          <p:nvPr/>
        </p:nvPicPr>
        <p:blipFill>
          <a:blip r:embed="rId2"/>
          <a:srcRect/>
          <a:stretch>
            <a:fillRect/>
          </a:stretch>
        </p:blipFill>
        <p:spPr bwMode="auto">
          <a:xfrm>
            <a:off x="0" y="0"/>
            <a:ext cx="6858000" cy="9144000"/>
          </a:xfrm>
          <a:prstGeom prst="rect">
            <a:avLst/>
          </a:prstGeom>
          <a:noFill/>
        </p:spPr>
      </p:pic>
      <p:sp>
        <p:nvSpPr>
          <p:cNvPr id="5" name="Прямоугольник 4"/>
          <p:cNvSpPr/>
          <p:nvPr/>
        </p:nvSpPr>
        <p:spPr>
          <a:xfrm>
            <a:off x="428604" y="214283"/>
            <a:ext cx="5214974"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cap="none" spc="0" dirty="0" smtClean="0">
                <a:ln w="11430"/>
                <a:solidFill>
                  <a:srgbClr val="FF0000"/>
                </a:solidFill>
                <a:effectLst>
                  <a:outerShdw blurRad="50800" dist="39000" dir="5460000" algn="tl">
                    <a:srgbClr val="000000">
                      <a:alpha val="38000"/>
                    </a:srgbClr>
                  </a:outerShdw>
                </a:effectLst>
                <a:latin typeface="Monotype Corsiva" pitchFamily="66" charset="0"/>
              </a:rPr>
              <a:t>    Зачем нужно кормить птиц зимой?</a:t>
            </a:r>
            <a:endParaRPr lang="ru-RU" sz="2400" b="1" cap="none" spc="0" dirty="0">
              <a:ln w="11430"/>
              <a:solidFill>
                <a:srgbClr val="FF0000"/>
              </a:solidFill>
              <a:effectLst>
                <a:outerShdw blurRad="50800" dist="39000" dir="5460000" algn="tl">
                  <a:srgbClr val="000000">
                    <a:alpha val="38000"/>
                  </a:srgbClr>
                </a:outerShdw>
              </a:effectLst>
            </a:endParaRPr>
          </a:p>
        </p:txBody>
      </p:sp>
      <p:sp>
        <p:nvSpPr>
          <p:cNvPr id="20481" name="Rectangle 1"/>
          <p:cNvSpPr>
            <a:spLocks noChangeArrowheads="1"/>
          </p:cNvSpPr>
          <p:nvPr/>
        </p:nvSpPr>
        <p:spPr bwMode="auto">
          <a:xfrm>
            <a:off x="357166" y="642910"/>
            <a:ext cx="607223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Для птиц зима самое холодное и голодное время, </a:t>
            </a:r>
            <a:endParaRPr kumimoji="0" lang="ru-RU" sz="1600" b="1" i="0"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так как нет обычных кормов – семян, насекомых. </a:t>
            </a:r>
            <a:endParaRPr kumimoji="0" lang="ru-RU" sz="1600" b="1" i="0"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Голодом страшна зима птицам, а не холодом.</a:t>
            </a:r>
            <a:endParaRPr kumimoji="0" lang="ru-RU" sz="1600" b="1" i="0"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Сыта птаха – и тепло ей под пухом и перьями.</a:t>
            </a:r>
            <a:endParaRPr kumimoji="0" lang="ru-RU" sz="1600" b="1" i="0"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Земля покрыта снегом. Где зимой добыть еду? </a:t>
            </a:r>
            <a:endParaRPr kumimoji="0" lang="ru-RU" sz="1600" b="1" i="0"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Эту нелегкую задачу птицы лесов и полей решают по-разному:</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 </a:t>
            </a:r>
            <a:endParaRPr kumimoji="0" lang="ru-RU" sz="1600" b="1" i="0"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Кто разыскивает в складках коры жуков и пауков, </a:t>
            </a:r>
            <a:endParaRPr kumimoji="0" lang="ru-RU" sz="1600" b="1" i="0"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а кто ищет корм на кустах и деревьях. </a:t>
            </a:r>
            <a:endParaRPr kumimoji="0" lang="ru-RU" sz="1600" b="1" i="0"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Ведь на многих из них остались почки и семена.</a:t>
            </a:r>
            <a:endParaRPr kumimoji="0" lang="ru-RU" sz="1600" b="1" i="0"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Из каждых 10 зимующих птиц 9 погибает от голода. </a:t>
            </a:r>
            <a:endParaRPr kumimoji="0" lang="ru-RU" sz="1600" b="1" i="0"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А птенцы одной синицы, погибшей за зиму, </a:t>
            </a:r>
            <a:endParaRPr kumimoji="0" lang="ru-RU" sz="1600" b="1" i="0"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могли бы уничтожить до 1 080 000 насекомых.</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Насекомоядные птицы не выносят и дня голодания.</a:t>
            </a:r>
            <a:endParaRPr kumimoji="0" lang="ru-RU" sz="1600" b="1" i="0"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Зимующие птицы, наевшись, не садятся спать или отдыхать, </a:t>
            </a:r>
            <a:endParaRPr kumimoji="0" lang="ru-RU" sz="1600" b="1" i="0"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как куры, а </a:t>
            </a:r>
            <a:r>
              <a:rPr lang="ru-RU" sz="1600" b="1" dirty="0" smtClean="0">
                <a:solidFill>
                  <a:srgbClr val="000099"/>
                </a:solidFill>
                <a:latin typeface="Times New Roman" pitchFamily="18" charset="0"/>
                <a:ea typeface="Times New Roman" pitchFamily="18" charset="0"/>
                <a:cs typeface="Times New Roman" pitchFamily="18" charset="0"/>
              </a:rPr>
              <a:t>е</a:t>
            </a:r>
            <a: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ще большей энергией начинают искать насекомых. </a:t>
            </a:r>
            <a:endParaRPr kumimoji="0" lang="ru-RU" sz="1600" b="1" i="0"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В холодные дни птицы ищут корм в течении всего дня.</a:t>
            </a:r>
            <a:endParaRPr kumimoji="0" lang="ru-RU" sz="1600" b="1" i="0"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Человек может помочь им пережить стужу, </a:t>
            </a:r>
            <a:endParaRPr kumimoji="0" lang="ru-RU" sz="1600" b="1" i="0"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тем самым сохранить их численность.</a:t>
            </a:r>
            <a:endParaRPr kumimoji="0" lang="ru-RU" sz="1600" b="1" i="0"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rgbClr val="000099"/>
              </a:solidFill>
              <a:effectLst/>
              <a:latin typeface="Times New Roman" pitchFamily="18" charset="0"/>
              <a:cs typeface="Times New Roman" pitchFamily="18" charset="0"/>
            </a:endParaRPr>
          </a:p>
        </p:txBody>
      </p:sp>
      <p:pic>
        <p:nvPicPr>
          <p:cNvPr id="7" name="Рисунок 6" descr="Image 3 of 47"/>
          <p:cNvPicPr/>
          <p:nvPr/>
        </p:nvPicPr>
        <p:blipFill>
          <a:blip r:embed="rId3" cstate="print"/>
          <a:srcRect t="14328" b="11642"/>
          <a:stretch>
            <a:fillRect/>
          </a:stretch>
        </p:blipFill>
        <p:spPr bwMode="auto">
          <a:xfrm>
            <a:off x="1571612" y="5929322"/>
            <a:ext cx="3533887" cy="292262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www.wpclipart.com/dl.php?img=/page_frames/weather/cold/snow_scene_pa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7" name="Picture 3" descr="D:\Documents\Downloads\snow_scene_page.jpg"/>
          <p:cNvPicPr>
            <a:picLocks noChangeAspect="1" noChangeArrowheads="1"/>
          </p:cNvPicPr>
          <p:nvPr/>
        </p:nvPicPr>
        <p:blipFill>
          <a:blip r:embed="rId2"/>
          <a:srcRect/>
          <a:stretch>
            <a:fillRect/>
          </a:stretch>
        </p:blipFill>
        <p:spPr bwMode="auto">
          <a:xfrm>
            <a:off x="0" y="0"/>
            <a:ext cx="6858000" cy="9144000"/>
          </a:xfrm>
          <a:prstGeom prst="rect">
            <a:avLst/>
          </a:prstGeom>
          <a:noFill/>
        </p:spPr>
      </p:pic>
      <p:sp>
        <p:nvSpPr>
          <p:cNvPr id="7169" name="Rectangle 1"/>
          <p:cNvSpPr>
            <a:spLocks noChangeArrowheads="1"/>
          </p:cNvSpPr>
          <p:nvPr/>
        </p:nvSpPr>
        <p:spPr bwMode="auto">
          <a:xfrm>
            <a:off x="285728" y="642910"/>
            <a:ext cx="6357982" cy="35702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ru-RU"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Чем подкармливать птиц</a:t>
            </a:r>
            <a:r>
              <a:rPr kumimoji="0" lang="ru-RU"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зимой?</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sym typeface="Symbol" pitchFamily="18" charset="2"/>
              </a:rPr>
              <a:t></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400" b="1"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sym typeface="Symbol" pitchFamily="18" charset="2"/>
              </a:rPr>
              <a:t>Можно:</a:t>
            </a:r>
            <a:endParaRPr kumimoji="0" lang="ru-RU" sz="14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tab pos="457200" algn="l"/>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sym typeface="Symbol" pitchFamily="18" charset="2"/>
              </a:rPr>
              <a:t> семена подсолнечника, тыквы, арбуза, дыни</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tab pos="457200" algn="l"/>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sym typeface="Symbol" pitchFamily="18" charset="2"/>
              </a:rPr>
              <a:t> просо, овес, льняное и конопляное семя - семена трав и сорняков</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tab pos="457200" algn="l"/>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sym typeface="Symbol" pitchFamily="18" charset="2"/>
              </a:rPr>
              <a:t> арахис (нежирный, несоленый)</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tab pos="457200" algn="l"/>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sym typeface="Symbol" pitchFamily="18" charset="2"/>
              </a:rPr>
              <a:t> фрукты и ягоды</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tab pos="457200" algn="l"/>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sym typeface="Symbol" pitchFamily="18" charset="2"/>
              </a:rPr>
              <a:t> несоленое свиное сало</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tab pos="457200" algn="l"/>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sym typeface="Symbol" pitchFamily="18" charset="2"/>
              </a:rPr>
              <a:t> творог средней жирности, </a:t>
            </a:r>
            <a:r>
              <a:rPr lang="ru-RU" sz="1400" dirty="0" smtClean="0">
                <a:latin typeface="Times New Roman" pitchFamily="18" charset="0"/>
                <a:ea typeface="Times New Roman" pitchFamily="18" charset="0"/>
                <a:cs typeface="Times New Roman" pitchFamily="18" charset="0"/>
                <a:sym typeface="Symbol" pitchFamily="18" charset="2"/>
              </a:rPr>
              <a:t> </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sym typeface="Symbol" pitchFamily="18" charset="2"/>
              </a:rPr>
              <a:t>смешанный с белыми панировочными сухарями</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tab pos="457200" algn="l"/>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sym typeface="Symbol" pitchFamily="18" charset="2"/>
              </a:rPr>
              <a:t> натертое яйцо, сваренное вкрутую.</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lang="ru-RU" sz="1400" b="1" i="1" dirty="0" smtClean="0">
                <a:solidFill>
                  <a:srgbClr val="000000"/>
                </a:solidFill>
                <a:latin typeface="Times New Roman" pitchFamily="18" charset="0"/>
                <a:ea typeface="Times New Roman" pitchFamily="18" charset="0"/>
                <a:cs typeface="Times New Roman" pitchFamily="18" charset="0"/>
                <a:sym typeface="Symbol" pitchFamily="18" charset="2"/>
              </a:rPr>
              <a:t>    </a:t>
            </a:r>
            <a:r>
              <a:rPr kumimoji="0" lang="ru-RU" sz="14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Symbol" pitchFamily="18" charset="2"/>
              </a:rPr>
              <a:t>Нельзя</a:t>
            </a:r>
            <a:endPar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tab pos="457200" algn="l"/>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sym typeface="Symbol" pitchFamily="18" charset="2"/>
              </a:rPr>
              <a:t> жареное, соленое (жареные и соленые семечки, соленое сало)</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tab pos="457200" algn="l"/>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sym typeface="Symbol" pitchFamily="18" charset="2"/>
              </a:rPr>
              <a:t> испорченную и заплесневелую пищу</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tab pos="457200" algn="l"/>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sym typeface="Symbol" pitchFamily="18" charset="2"/>
              </a:rPr>
              <a:t> черный хлеб</a:t>
            </a: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endParaRPr>
          </a:p>
        </p:txBody>
      </p:sp>
      <p:pic>
        <p:nvPicPr>
          <p:cNvPr id="5" name="Рисунок 4" descr="D:\Documents\Downloads\1681375304_papik-pro-p-pravila-kormleniya-ptits-zimoi-plakat-45.jpg"/>
          <p:cNvPicPr/>
          <p:nvPr/>
        </p:nvPicPr>
        <p:blipFill>
          <a:blip r:embed="rId3"/>
          <a:srcRect/>
          <a:stretch>
            <a:fillRect/>
          </a:stretch>
        </p:blipFill>
        <p:spPr bwMode="auto">
          <a:xfrm>
            <a:off x="785794" y="4214810"/>
            <a:ext cx="5027584" cy="39483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www.wpclipart.com/dl.php?img=/page_frames/weather/cold/snow_scene_pa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7" name="Picture 3" descr="D:\Documents\Downloads\snow_scene_page.jpg"/>
          <p:cNvPicPr>
            <a:picLocks noChangeAspect="1" noChangeArrowheads="1"/>
          </p:cNvPicPr>
          <p:nvPr/>
        </p:nvPicPr>
        <p:blipFill>
          <a:blip r:embed="rId2"/>
          <a:srcRect/>
          <a:stretch>
            <a:fillRect/>
          </a:stretch>
        </p:blipFill>
        <p:spPr bwMode="auto">
          <a:xfrm>
            <a:off x="0" y="0"/>
            <a:ext cx="6858000" cy="9144000"/>
          </a:xfrm>
          <a:prstGeom prst="rect">
            <a:avLst/>
          </a:prstGeom>
          <a:noFill/>
        </p:spPr>
      </p:pic>
      <p:sp>
        <p:nvSpPr>
          <p:cNvPr id="5" name="TextBox 4"/>
          <p:cNvSpPr txBox="1"/>
          <p:nvPr/>
        </p:nvSpPr>
        <p:spPr>
          <a:xfrm>
            <a:off x="214290" y="785786"/>
            <a:ext cx="6429420" cy="3139321"/>
          </a:xfrm>
          <a:prstGeom prst="rect">
            <a:avLst/>
          </a:prstGeom>
          <a:noFill/>
        </p:spPr>
        <p:txBody>
          <a:bodyPr wrap="square" rtlCol="0">
            <a:spAutoFit/>
          </a:bodyPr>
          <a:lstStyle/>
          <a:p>
            <a:pPr algn="ctr"/>
            <a:r>
              <a:rPr lang="ru-RU" b="1" i="1" dirty="0" smtClean="0">
                <a:solidFill>
                  <a:srgbClr val="FF0000"/>
                </a:solidFill>
                <a:latin typeface="Times New Roman" pitchFamily="18" charset="0"/>
                <a:cs typeface="Times New Roman" pitchFamily="18" charset="0"/>
              </a:rPr>
              <a:t>Чтобы правильно подкармливать птиц, нужно придерживаться следующих простых правил:</a:t>
            </a:r>
            <a:endParaRPr lang="ru-RU" i="1" dirty="0" smtClean="0">
              <a:solidFill>
                <a:srgbClr val="FF0000"/>
              </a:solidFill>
              <a:latin typeface="Times New Roman" pitchFamily="18" charset="0"/>
              <a:cs typeface="Times New Roman" pitchFamily="18" charset="0"/>
            </a:endParaRPr>
          </a:p>
          <a:p>
            <a:pPr>
              <a:buFont typeface="Wingdings" pitchFamily="2" charset="2"/>
              <a:buChar char="Ø"/>
            </a:pPr>
            <a:r>
              <a:rPr lang="ru-RU" dirty="0" smtClean="0">
                <a:latin typeface="Times New Roman" pitchFamily="18" charset="0"/>
                <a:cs typeface="Times New Roman" pitchFamily="18" charset="0"/>
              </a:rPr>
              <a:t> подкармливать ежедневно, и желательно в одно и то же время;</a:t>
            </a:r>
          </a:p>
          <a:p>
            <a:pPr>
              <a:buFont typeface="Wingdings" pitchFamily="2" charset="2"/>
              <a:buChar char="Ø"/>
            </a:pPr>
            <a:r>
              <a:rPr lang="ru-RU" dirty="0" smtClean="0">
                <a:latin typeface="Times New Roman" pitchFamily="18" charset="0"/>
                <a:cs typeface="Times New Roman" pitchFamily="18" charset="0"/>
              </a:rPr>
              <a:t> корма класть немного, чтобы не перекормить;</a:t>
            </a:r>
          </a:p>
          <a:p>
            <a:pPr>
              <a:buFont typeface="Wingdings" pitchFamily="2" charset="2"/>
              <a:buChar char="Ø"/>
            </a:pPr>
            <a:r>
              <a:rPr lang="ru-RU" dirty="0" smtClean="0">
                <a:latin typeface="Times New Roman" pitchFamily="18" charset="0"/>
                <a:cs typeface="Times New Roman" pitchFamily="18" charset="0"/>
              </a:rPr>
              <a:t> нельзя давать птицам испорченные и плесневелые продукты;</a:t>
            </a:r>
          </a:p>
          <a:p>
            <a:pPr>
              <a:buFont typeface="Wingdings" pitchFamily="2" charset="2"/>
              <a:buChar char="Ø"/>
            </a:pPr>
            <a:r>
              <a:rPr lang="ru-RU" dirty="0" smtClean="0">
                <a:latin typeface="Times New Roman" pitchFamily="18" charset="0"/>
                <a:cs typeface="Times New Roman" pitchFamily="18" charset="0"/>
              </a:rPr>
              <a:t> во время подкормки не сорить, не оставлять пакеты на улице;</a:t>
            </a:r>
          </a:p>
          <a:p>
            <a:pPr>
              <a:buFont typeface="Wingdings" pitchFamily="2" charset="2"/>
              <a:buChar char="Ø"/>
            </a:pPr>
            <a:r>
              <a:rPr lang="ru-RU" dirty="0" smtClean="0">
                <a:latin typeface="Times New Roman" pitchFamily="18" charset="0"/>
                <a:cs typeface="Times New Roman" pitchFamily="18" charset="0"/>
              </a:rPr>
              <a:t> кормушку нужно регулярно чистить, убирать замерзшую пищу и следить чтобы в ней не было снега;</a:t>
            </a:r>
          </a:p>
          <a:p>
            <a:pPr>
              <a:buFont typeface="Wingdings" pitchFamily="2" charset="2"/>
              <a:buChar char="Ø"/>
            </a:pPr>
            <a:r>
              <a:rPr lang="ru-RU" dirty="0" smtClean="0">
                <a:latin typeface="Times New Roman" pitchFamily="18" charset="0"/>
                <a:cs typeface="Times New Roman" pitchFamily="18" charset="0"/>
              </a:rPr>
              <a:t> следить, чтобы корм в кормушке был постоянно.</a:t>
            </a:r>
            <a:endParaRPr lang="ru-RU" dirty="0">
              <a:latin typeface="Times New Roman" pitchFamily="18" charset="0"/>
              <a:cs typeface="Times New Roman" pitchFamily="18" charset="0"/>
            </a:endParaRPr>
          </a:p>
        </p:txBody>
      </p:sp>
      <p:pic>
        <p:nvPicPr>
          <p:cNvPr id="7" name="Рисунок 6" descr="https://papik.pro/izobr/uploads/posts/2023-03/1679439706_papik-pro-p-kartina-deti-kormyat-ptits-18.jpg"/>
          <p:cNvPicPr/>
          <p:nvPr/>
        </p:nvPicPr>
        <p:blipFill>
          <a:blip r:embed="rId3"/>
          <a:srcRect/>
          <a:stretch>
            <a:fillRect/>
          </a:stretch>
        </p:blipFill>
        <p:spPr bwMode="auto">
          <a:xfrm>
            <a:off x="785794" y="4286248"/>
            <a:ext cx="5429288" cy="35719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www.wpclipart.com/dl.php?img=/page_frames/weather/cold/snow_scene_pa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7" name="Picture 3" descr="D:\Documents\Downloads\snow_scene_page.jpg"/>
          <p:cNvPicPr>
            <a:picLocks noChangeAspect="1" noChangeArrowheads="1"/>
          </p:cNvPicPr>
          <p:nvPr/>
        </p:nvPicPr>
        <p:blipFill>
          <a:blip r:embed="rId2"/>
          <a:srcRect/>
          <a:stretch>
            <a:fillRect/>
          </a:stretch>
        </p:blipFill>
        <p:spPr bwMode="auto">
          <a:xfrm>
            <a:off x="0" y="0"/>
            <a:ext cx="6858000" cy="9144000"/>
          </a:xfrm>
          <a:prstGeom prst="rect">
            <a:avLst/>
          </a:prstGeom>
          <a:noFill/>
        </p:spPr>
      </p:pic>
      <p:sp>
        <p:nvSpPr>
          <p:cNvPr id="5121" name="Rectangle 1"/>
          <p:cNvSpPr>
            <a:spLocks noChangeArrowheads="1"/>
          </p:cNvSpPr>
          <p:nvPr/>
        </p:nvSpPr>
        <p:spPr bwMode="auto">
          <a:xfrm>
            <a:off x="357166" y="285720"/>
            <a:ext cx="5929354" cy="65039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Виды кормушек для птиц</a:t>
            </a: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Для изготовления кормушек можно использовать разные материалы - дерево, пластик, картон и их различные сочетания.</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Самые простые варианты – это кормушки из пластиковых бутылок, пакетов из под молока или сока. </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Следует предостеречь, что очень нежелательны те кормушки, где предусмотрена непрерывная (постоянная) подсыпка корма сверх нормы. Как уже говорилось выше птиц надо подкармливать, а не перекармливать. Перекормленная птица меньше двигается, из-за чего у нее в организме замедляются обмен веществ, уменьшается сопротивляемость болезням и они гибнут.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6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При изготовлении кормушек для птиц необходимо соблюдать несколько простых рекомендаций:</a:t>
            </a:r>
            <a:endParaRPr kumimoji="0" lang="ru-RU" sz="1600" b="1" i="1"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Размеры кормушки должны быть рассчитаны на тех птиц, которых Вы решили подкармливать. Всем известно, что там, где появляются вороны и голуби другим птицам места нет. </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Кормушка обязательно должна иметь крышу (навес) для защиты корма от атмосферных осадков (дождь, снег). Намокший корм быстро портится, а выпавший снег значительно затрудняет доступ к пище. </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Птичий корм желательно насыпать в какие-либо небольшие емкости, что позволяет более экономно расходовать корм, т.к. он меньше разбрасывается и теряется, а также не перекармливать птиц.</a:t>
            </a:r>
          </a:p>
          <a:p>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ru-RU" sz="1400" b="1" dirty="0" smtClean="0"/>
              <a:t> </a:t>
            </a:r>
            <a:r>
              <a:rPr lang="ru-RU" sz="1400" b="1" dirty="0" smtClean="0">
                <a:latin typeface="Times New Roman" pitchFamily="18" charset="0"/>
                <a:cs typeface="Times New Roman" pitchFamily="18" charset="0"/>
              </a:rPr>
              <a:t>4. Если кормушка закрытого типа, то отверстия для птиц должны быть такими, что бы пернатые могли свободно попасть внутрь, но увлекаться большими размерами не стоит, т.к. через них может высыпаться корм, особенно при сильном ветре. </a:t>
            </a:r>
          </a:p>
          <a:p>
            <a:r>
              <a:rPr lang="ru-RU" sz="1400" b="1" dirty="0" smtClean="0">
                <a:latin typeface="Times New Roman" pitchFamily="18" charset="0"/>
                <a:cs typeface="Times New Roman" pitchFamily="18" charset="0"/>
              </a:rPr>
              <a:t>5. Заранее предусмотреть способ крепления кормушки. На подвеске, к стене, столбу или дереву.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Рисунок 4" descr="https://bee-master.ru/wp-content/uploads/f/3/f/f3f558c35711441df0ee32fd6f44f35d.jpeg"/>
          <p:cNvPicPr/>
          <p:nvPr/>
        </p:nvPicPr>
        <p:blipFill>
          <a:blip r:embed="rId3"/>
          <a:srcRect l="2861" t="19653" r="2602" b="10694"/>
          <a:stretch>
            <a:fillRect/>
          </a:stretch>
        </p:blipFill>
        <p:spPr bwMode="auto">
          <a:xfrm>
            <a:off x="1357298" y="6500826"/>
            <a:ext cx="3929090" cy="2428892"/>
          </a:xfrm>
          <a:prstGeom prst="rect">
            <a:avLst/>
          </a:prstGeom>
          <a:noFill/>
          <a:ln w="9525">
            <a:solidFill>
              <a:schemeClr val="accent1"/>
            </a:solid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TotalTime>
  <Words>394</Words>
  <PresentationFormat>Экран (4:3)</PresentationFormat>
  <Paragraphs>56</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Тема Office</vt:lpstr>
      <vt:lpstr>Слайд 1</vt:lpstr>
      <vt:lpstr>Слайд 2</vt:lpstr>
      <vt:lpstr>Слайд 3</vt:lpstr>
      <vt:lpstr>Слайд 4</vt:lpstr>
      <vt:lpstr>Слайд 5</vt:lpstr>
      <vt:lpstr>Слайд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uzer</dc:creator>
  <cp:lastModifiedBy>Пользователь Windows</cp:lastModifiedBy>
  <cp:revision>28</cp:revision>
  <dcterms:created xsi:type="dcterms:W3CDTF">2023-11-20T09:29:02Z</dcterms:created>
  <dcterms:modified xsi:type="dcterms:W3CDTF">2023-12-01T14:49:54Z</dcterms:modified>
</cp:coreProperties>
</file>