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2" r:id="rId2"/>
    <p:sldId id="263" r:id="rId3"/>
    <p:sldId id="266" r:id="rId4"/>
    <p:sldId id="269" r:id="rId5"/>
    <p:sldId id="268" r:id="rId6"/>
    <p:sldId id="267" r:id="rId7"/>
    <p:sldId id="265" r:id="rId8"/>
    <p:sldId id="264" r:id="rId9"/>
    <p:sldId id="270" r:id="rId10"/>
    <p:sldId id="274" r:id="rId11"/>
    <p:sldId id="272"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F12F"/>
    <a:srgbClr val="5DE93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14.06.2022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hyperlink" Target="javascript:showDescription('0');"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kuhnimixx.ru/catalog/fratta_promo/images/vesna/bi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428728" y="500042"/>
            <a:ext cx="6929486"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4800" b="1" dirty="0" smtClean="0">
                <a:latin typeface="Times New Roman" pitchFamily="18" charset="0"/>
                <a:cs typeface="Times New Roman" pitchFamily="18" charset="0"/>
              </a:rPr>
              <a:t>«Укусы насекомых </a:t>
            </a:r>
          </a:p>
          <a:p>
            <a:pPr algn="ctr"/>
            <a:r>
              <a:rPr lang="ru-RU" sz="4800" b="1" dirty="0" smtClean="0">
                <a:latin typeface="Times New Roman" pitchFamily="18" charset="0"/>
                <a:cs typeface="Times New Roman" pitchFamily="18" charset="0"/>
              </a:rPr>
              <a:t>и защита от них»</a:t>
            </a:r>
            <a:endParaRPr lang="ru-RU" sz="4800" b="1" dirty="0">
              <a:latin typeface="Times New Roman" pitchFamily="18" charset="0"/>
              <a:cs typeface="Times New Roman" pitchFamily="18" charset="0"/>
            </a:endParaRPr>
          </a:p>
        </p:txBody>
      </p:sp>
      <p:pic>
        <p:nvPicPr>
          <p:cNvPr id="4" name="Picture 5" descr="https://avatars.mds.yandex.net/get-pdb/1366512/09160271-5f1e-421d-b80b-d03578cac342/s1200?webp=false"/>
          <p:cNvPicPr>
            <a:picLocks noChangeAspect="1" noChangeArrowheads="1"/>
          </p:cNvPicPr>
          <p:nvPr/>
        </p:nvPicPr>
        <p:blipFill>
          <a:blip r:embed="rId3" cstate="screen"/>
          <a:srcRect/>
          <a:stretch>
            <a:fillRect/>
          </a:stretch>
        </p:blipFill>
        <p:spPr bwMode="auto">
          <a:xfrm>
            <a:off x="2143108" y="2500306"/>
            <a:ext cx="5581664" cy="3733800"/>
          </a:xfrm>
          <a:prstGeom prst="rect">
            <a:avLst/>
          </a:prstGeom>
          <a:solidFill>
            <a:srgbClr val="FFFFFF">
              <a:shade val="85000"/>
            </a:srgbClr>
          </a:solidFill>
          <a:ln w="88900" cap="sq">
            <a:solidFill>
              <a:srgbClr val="46F12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kuhnimixx.ru/catalog/fratta_promo/images/vesna/bi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1571604" y="285728"/>
            <a:ext cx="6572296" cy="461665"/>
          </a:xfrm>
          <a:prstGeom prst="rect">
            <a:avLst/>
          </a:prstGeom>
        </p:spPr>
        <p:txBody>
          <a:bodyPr wrap="square">
            <a:spAutoFit/>
          </a:bodyPr>
          <a:lstStyle/>
          <a:p>
            <a:r>
              <a:rPr lang="ru-RU" sz="2400" b="1" dirty="0" smtClean="0">
                <a:solidFill>
                  <a:srgbClr val="FF0000"/>
                </a:solidFill>
                <a:latin typeface="Times New Roman" pitchFamily="18" charset="0"/>
                <a:cs typeface="Times New Roman" pitchFamily="18" charset="0"/>
              </a:rPr>
              <a:t>Как защититься от укусов комара и мошек?</a:t>
            </a:r>
            <a:endParaRPr lang="ru-RU" sz="2400" b="1" dirty="0">
              <a:solidFill>
                <a:srgbClr val="FF0000"/>
              </a:solidFill>
              <a:latin typeface="Times New Roman" pitchFamily="18" charset="0"/>
              <a:cs typeface="Times New Roman" pitchFamily="18" charset="0"/>
            </a:endParaRPr>
          </a:p>
        </p:txBody>
      </p:sp>
      <p:sp>
        <p:nvSpPr>
          <p:cNvPr id="4" name="Прямоугольник 3"/>
          <p:cNvSpPr/>
          <p:nvPr/>
        </p:nvSpPr>
        <p:spPr>
          <a:xfrm>
            <a:off x="357158" y="1214422"/>
            <a:ext cx="7929618"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ru-RU" b="1" dirty="0" smtClean="0">
                <a:latin typeface="Times New Roman" pitchFamily="18" charset="0"/>
                <a:cs typeface="Times New Roman" pitchFamily="18" charset="0"/>
              </a:rPr>
              <a:t>Если вы хотите защитить от комаров жилье, необходимо установить на двери и окна специальные сетки или марлевые рамки для ограничения доступа насекомых внутрь.</a:t>
            </a:r>
          </a:p>
          <a:p>
            <a:pPr>
              <a:defRPr/>
            </a:pPr>
            <a:r>
              <a:rPr lang="ru-RU" b="1" dirty="0" smtClean="0">
                <a:latin typeface="Times New Roman" pitchFamily="18" charset="0"/>
                <a:cs typeface="Times New Roman" pitchFamily="18" charset="0"/>
              </a:rPr>
              <a:t>Необходимо скатать небольшой ватный шарик и обильно смочить его маслом лаванды, эвкалипта, мяты, гвоздики или корицы. Аромат данных растений комары не переносят, а потому будут стараться находиться поодаль от подобных </a:t>
            </a:r>
            <a:r>
              <a:rPr lang="ru-RU" b="1" dirty="0" err="1" smtClean="0">
                <a:latin typeface="Times New Roman" pitchFamily="18" charset="0"/>
                <a:cs typeface="Times New Roman" pitchFamily="18" charset="0"/>
              </a:rPr>
              <a:t>отпугивателей</a:t>
            </a:r>
            <a:r>
              <a:rPr lang="ru-RU" b="1" dirty="0" smtClean="0">
                <a:latin typeface="Times New Roman" pitchFamily="18" charset="0"/>
                <a:cs typeface="Times New Roman" pitchFamily="18" charset="0"/>
              </a:rPr>
              <a:t>.</a:t>
            </a:r>
          </a:p>
          <a:p>
            <a:pPr>
              <a:defRPr/>
            </a:pPr>
            <a:r>
              <a:rPr lang="ru-RU" b="1" dirty="0" smtClean="0">
                <a:latin typeface="Times New Roman" pitchFamily="18" charset="0"/>
                <a:cs typeface="Times New Roman" pitchFamily="18" charset="0"/>
              </a:rPr>
              <a:t>Если вы хотите защититься от комаров на улице, например, во время ужина в беседке на даче, рекомендуется зажигать специальные свечи с </a:t>
            </a:r>
            <a:r>
              <a:rPr lang="ru-RU" b="1" dirty="0" err="1" smtClean="0">
                <a:latin typeface="Times New Roman" pitchFamily="18" charset="0"/>
                <a:cs typeface="Times New Roman" pitchFamily="18" charset="0"/>
              </a:rPr>
              <a:t>ароматизаторами</a:t>
            </a:r>
            <a:r>
              <a:rPr lang="ru-RU" b="1" dirty="0" smtClean="0">
                <a:latin typeface="Times New Roman" pitchFamily="18" charset="0"/>
                <a:cs typeface="Times New Roman" pitchFamily="18" charset="0"/>
              </a:rPr>
              <a:t>, которые отпугивают комаров (таблетки, пластинки, спирали).</a:t>
            </a:r>
          </a:p>
          <a:p>
            <a:pPr>
              <a:defRPr/>
            </a:pPr>
            <a:r>
              <a:rPr lang="ru-RU" b="1" dirty="0" smtClean="0">
                <a:latin typeface="Times New Roman" pitchFamily="18" charset="0"/>
                <a:cs typeface="Times New Roman" pitchFamily="18" charset="0"/>
              </a:rPr>
              <a:t>Старайтесь использовать наименьшее количество ароматизированных косметических средств, если ожидается вечерняя прогулка по </a:t>
            </a:r>
            <a:r>
              <a:rPr lang="ru-RU" b="1" dirty="0" smtClean="0">
                <a:latin typeface="Times New Roman" pitchFamily="18" charset="0"/>
                <a:cs typeface="Times New Roman" pitchFamily="18" charset="0"/>
              </a:rPr>
              <a:t>«территории насекомых».</a:t>
            </a:r>
            <a:endParaRPr lang="ru-RU" b="1" dirty="0" smtClean="0">
              <a:latin typeface="Times New Roman" pitchFamily="18" charset="0"/>
              <a:cs typeface="Times New Roman" pitchFamily="18" charset="0"/>
            </a:endParaRPr>
          </a:p>
          <a:p>
            <a:pPr>
              <a:defRPr/>
            </a:pPr>
            <a:r>
              <a:rPr lang="ru-RU" b="1" dirty="0" smtClean="0">
                <a:latin typeface="Times New Roman" pitchFamily="18" charset="0"/>
                <a:cs typeface="Times New Roman" pitchFamily="18" charset="0"/>
              </a:rPr>
              <a:t>Натирайте кожу или опрыскивайте себя специальными </a:t>
            </a:r>
          </a:p>
          <a:p>
            <a:pPr>
              <a:defRPr/>
            </a:pPr>
            <a:r>
              <a:rPr lang="ru-RU" b="1" dirty="0" smtClean="0">
                <a:latin typeface="Times New Roman" pitchFamily="18" charset="0"/>
                <a:cs typeface="Times New Roman" pitchFamily="18" charset="0"/>
              </a:rPr>
              <a:t>репеллентами</a:t>
            </a:r>
            <a:r>
              <a:rPr lang="ru-RU" b="1" dirty="0" smtClean="0">
                <a:latin typeface="Times New Roman" pitchFamily="18" charset="0"/>
                <a:cs typeface="Times New Roman" pitchFamily="18" charset="0"/>
              </a:rPr>
              <a:t>, особенно, если вы на рыбалке, на охоте, </a:t>
            </a:r>
            <a:r>
              <a:rPr lang="ru-RU" b="1" dirty="0" smtClean="0">
                <a:latin typeface="Times New Roman" pitchFamily="18" charset="0"/>
                <a:cs typeface="Times New Roman" pitchFamily="18" charset="0"/>
              </a:rPr>
              <a:t>на </a:t>
            </a:r>
            <a:r>
              <a:rPr lang="ru-RU" b="1" dirty="0" smtClean="0">
                <a:latin typeface="Times New Roman" pitchFamily="18" charset="0"/>
                <a:cs typeface="Times New Roman" pitchFamily="18" charset="0"/>
              </a:rPr>
              <a:t>пикнике.</a:t>
            </a:r>
            <a:endParaRPr lang="ru-RU" b="1"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kuhnimixx.ru/catalog/fratta_promo/images/vesna/bi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428728" y="2143116"/>
            <a:ext cx="6858048" cy="1015663"/>
          </a:xfrm>
          <a:prstGeom prst="rect">
            <a:avLst/>
          </a:prstGeom>
          <a:noFill/>
        </p:spPr>
        <p:txBody>
          <a:bodyPr wrap="square" rtlCol="0">
            <a:spAutoFit/>
          </a:bodyPr>
          <a:lstStyle/>
          <a:p>
            <a:pPr algn="ctr"/>
            <a:r>
              <a:rPr lang="ru-RU" sz="6000" b="1" i="1" dirty="0" smtClean="0">
                <a:solidFill>
                  <a:srgbClr val="FF0000"/>
                </a:solidFill>
                <a:latin typeface="Times New Roman" pitchFamily="18" charset="0"/>
                <a:cs typeface="Times New Roman" pitchFamily="18" charset="0"/>
              </a:rPr>
              <a:t>Будьте здоровы!</a:t>
            </a:r>
            <a:endParaRPr lang="ru-RU" sz="6000" b="1" i="1" dirty="0">
              <a:solidFill>
                <a:srgbClr val="FF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kuhnimixx.ru/catalog/fratta_promo/images/vesna/bi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Прямоугольник 3"/>
          <p:cNvSpPr/>
          <p:nvPr/>
        </p:nvSpPr>
        <p:spPr>
          <a:xfrm>
            <a:off x="928662" y="571480"/>
            <a:ext cx="7358114"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2400" b="1" i="1" dirty="0" smtClean="0">
                <a:latin typeface="Times New Roman" pitchFamily="18" charset="0"/>
                <a:cs typeface="Times New Roman" pitchFamily="18" charset="0"/>
              </a:rPr>
              <a:t>Лето- прекрасное время для отдыха на природе, однако нужно помнить, что в лесу, в парках, скверах могут подстерегать некоторые неприятности. Примером тому  являются различные насекомые – осы, шмели, пчелы, комары, мошки, слепни, клещи.</a:t>
            </a:r>
            <a:endParaRPr lang="ru-RU" sz="2400" dirty="0">
              <a:latin typeface="Times New Roman" pitchFamily="18" charset="0"/>
              <a:cs typeface="Times New Roman" pitchFamily="18" charset="0"/>
            </a:endParaRPr>
          </a:p>
        </p:txBody>
      </p:sp>
      <p:pic>
        <p:nvPicPr>
          <p:cNvPr id="48130" name="Picture 2" descr="https://1.bp.blogspot.com/-8_urHtId6Xg/XrlkXmYKtsI/AAAAAAAABqk/4NGMtfrPtZc-r1vIyBUOJA_DgtwiXV4UACLcBGAsYHQ/s1600/%25D0%25BF%25D0%25BE%25D0%25BD%25D0%25B0%25D0%25BB%25D0%25BD%25D0%25BF%25D0%25B3%25D0%25B4%25D0%25B3.jpg"/>
          <p:cNvPicPr>
            <a:picLocks noChangeAspect="1" noChangeArrowheads="1"/>
          </p:cNvPicPr>
          <p:nvPr/>
        </p:nvPicPr>
        <p:blipFill>
          <a:blip r:embed="rId3" cstate="print"/>
          <a:srcRect/>
          <a:stretch>
            <a:fillRect/>
          </a:stretch>
        </p:blipFill>
        <p:spPr bwMode="auto">
          <a:xfrm>
            <a:off x="2071670" y="3214686"/>
            <a:ext cx="4889832" cy="3197950"/>
          </a:xfrm>
          <a:prstGeom prst="rect">
            <a:avLst/>
          </a:prstGeom>
          <a:solidFill>
            <a:srgbClr val="FFFFFF">
              <a:shade val="85000"/>
            </a:srgbClr>
          </a:solidFill>
          <a:ln w="88900" cap="sq">
            <a:solidFill>
              <a:srgbClr val="46F12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kuhnimixx.ru/catalog/fratta_promo/images/vesna/bi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500298" y="500042"/>
            <a:ext cx="507209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4800" b="1" dirty="0" smtClean="0">
                <a:latin typeface="Times New Roman" pitchFamily="18" charset="0"/>
                <a:cs typeface="Times New Roman" pitchFamily="18" charset="0"/>
              </a:rPr>
              <a:t>Насекомые</a:t>
            </a:r>
          </a:p>
        </p:txBody>
      </p:sp>
      <p:pic>
        <p:nvPicPr>
          <p:cNvPr id="4" name="Рисунок 3" descr="https://clipart-best.com/img/bee/bee-clip-art-61.png"/>
          <p:cNvPicPr/>
          <p:nvPr/>
        </p:nvPicPr>
        <p:blipFill>
          <a:blip r:embed="rId3" cstate="print"/>
          <a:srcRect/>
          <a:stretch>
            <a:fillRect/>
          </a:stretch>
        </p:blipFill>
        <p:spPr bwMode="auto">
          <a:xfrm>
            <a:off x="500034" y="1643050"/>
            <a:ext cx="2000264" cy="1710488"/>
          </a:xfrm>
          <a:prstGeom prst="rect">
            <a:avLst/>
          </a:prstGeom>
          <a:noFill/>
          <a:ln w="9525">
            <a:noFill/>
            <a:miter lim="800000"/>
            <a:headEnd/>
            <a:tailEnd/>
          </a:ln>
        </p:spPr>
      </p:pic>
      <p:sp>
        <p:nvSpPr>
          <p:cNvPr id="5" name="TextBox 4"/>
          <p:cNvSpPr txBox="1"/>
          <p:nvPr/>
        </p:nvSpPr>
        <p:spPr>
          <a:xfrm>
            <a:off x="857224" y="3500438"/>
            <a:ext cx="2357454"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Пчела</a:t>
            </a:r>
            <a:endParaRPr lang="ru-RU" b="1" dirty="0">
              <a:latin typeface="Times New Roman" pitchFamily="18" charset="0"/>
              <a:cs typeface="Times New Roman" pitchFamily="18" charset="0"/>
            </a:endParaRPr>
          </a:p>
        </p:txBody>
      </p:sp>
      <p:pic>
        <p:nvPicPr>
          <p:cNvPr id="6" name="Рисунок 5" descr="https://cdn.goconqr.com/uploads/media/image/25696030/desktop_d72c84f3-3c63-462f-8f0f-e0d6cedce478.png"/>
          <p:cNvPicPr/>
          <p:nvPr/>
        </p:nvPicPr>
        <p:blipFill>
          <a:blip r:embed="rId4" cstate="print"/>
          <a:srcRect/>
          <a:stretch>
            <a:fillRect/>
          </a:stretch>
        </p:blipFill>
        <p:spPr bwMode="auto">
          <a:xfrm>
            <a:off x="6215074" y="2071678"/>
            <a:ext cx="2201098" cy="1091565"/>
          </a:xfrm>
          <a:prstGeom prst="rect">
            <a:avLst/>
          </a:prstGeom>
          <a:noFill/>
          <a:ln w="9525">
            <a:noFill/>
            <a:miter lim="800000"/>
            <a:headEnd/>
            <a:tailEnd/>
          </a:ln>
        </p:spPr>
      </p:pic>
      <p:pic>
        <p:nvPicPr>
          <p:cNvPr id="10" name="Рисунок 9" descr="https://3mu.ru/wp-content/uploads/2016/03/shmel-na-prozrachnom-fone.png"/>
          <p:cNvPicPr/>
          <p:nvPr/>
        </p:nvPicPr>
        <p:blipFill>
          <a:blip r:embed="rId5" cstate="print"/>
          <a:srcRect/>
          <a:stretch>
            <a:fillRect/>
          </a:stretch>
        </p:blipFill>
        <p:spPr bwMode="auto">
          <a:xfrm>
            <a:off x="6572264" y="4357694"/>
            <a:ext cx="1972509" cy="1418234"/>
          </a:xfrm>
          <a:prstGeom prst="rect">
            <a:avLst/>
          </a:prstGeom>
          <a:noFill/>
          <a:ln w="9525">
            <a:noFill/>
            <a:miter lim="800000"/>
            <a:headEnd/>
            <a:tailEnd/>
          </a:ln>
        </p:spPr>
      </p:pic>
      <p:pic>
        <p:nvPicPr>
          <p:cNvPr id="12" name="Рисунок 11" descr="https://pngimage.net/wp-content/uploads/2018/06/%D0%BE%D1%81%D0%B0-png-1.png"/>
          <p:cNvPicPr/>
          <p:nvPr/>
        </p:nvPicPr>
        <p:blipFill>
          <a:blip r:embed="rId6" cstate="print"/>
          <a:srcRect/>
          <a:stretch>
            <a:fillRect/>
          </a:stretch>
        </p:blipFill>
        <p:spPr bwMode="auto">
          <a:xfrm>
            <a:off x="428596" y="4214818"/>
            <a:ext cx="2333625" cy="1476747"/>
          </a:xfrm>
          <a:prstGeom prst="rect">
            <a:avLst/>
          </a:prstGeom>
          <a:noFill/>
          <a:ln w="9525">
            <a:noFill/>
            <a:miter lim="800000"/>
            <a:headEnd/>
            <a:tailEnd/>
          </a:ln>
        </p:spPr>
      </p:pic>
      <p:sp>
        <p:nvSpPr>
          <p:cNvPr id="13" name="TextBox 12"/>
          <p:cNvSpPr txBox="1"/>
          <p:nvPr/>
        </p:nvSpPr>
        <p:spPr>
          <a:xfrm>
            <a:off x="1071538" y="5286389"/>
            <a:ext cx="1285884" cy="646331"/>
          </a:xfrm>
          <a:prstGeom prst="rect">
            <a:avLst/>
          </a:prstGeom>
          <a:noFill/>
        </p:spPr>
        <p:txBody>
          <a:bodyPr wrap="square" rtlCol="0">
            <a:spAutoFit/>
          </a:bodyPr>
          <a:lstStyle/>
          <a:p>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Шершень     </a:t>
            </a:r>
            <a:endParaRPr lang="ru-RU" b="1" dirty="0">
              <a:latin typeface="Times New Roman" pitchFamily="18" charset="0"/>
              <a:cs typeface="Times New Roman" pitchFamily="18" charset="0"/>
            </a:endParaRPr>
          </a:p>
        </p:txBody>
      </p:sp>
      <p:sp>
        <p:nvSpPr>
          <p:cNvPr id="14" name="TextBox 13"/>
          <p:cNvSpPr txBox="1"/>
          <p:nvPr/>
        </p:nvSpPr>
        <p:spPr>
          <a:xfrm>
            <a:off x="6929454" y="5644993"/>
            <a:ext cx="1500198"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        Шмель</a:t>
            </a:r>
            <a:endParaRPr lang="ru-RU" b="1" dirty="0">
              <a:latin typeface="Times New Roman" pitchFamily="18" charset="0"/>
              <a:cs typeface="Times New Roman" pitchFamily="18" charset="0"/>
            </a:endParaRPr>
          </a:p>
        </p:txBody>
      </p:sp>
      <p:sp>
        <p:nvSpPr>
          <p:cNvPr id="15" name="TextBox 14"/>
          <p:cNvSpPr txBox="1"/>
          <p:nvPr/>
        </p:nvSpPr>
        <p:spPr>
          <a:xfrm>
            <a:off x="6357950" y="3286124"/>
            <a:ext cx="1357322"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       Оса</a:t>
            </a:r>
            <a:endParaRPr lang="ru-RU" b="1" dirty="0">
              <a:latin typeface="Times New Roman" pitchFamily="18" charset="0"/>
              <a:cs typeface="Times New Roman" pitchFamily="18" charset="0"/>
            </a:endParaRPr>
          </a:p>
        </p:txBody>
      </p:sp>
      <p:pic>
        <p:nvPicPr>
          <p:cNvPr id="16" name="Picture 5" descr="Комары">
            <a:hlinkClick r:id="rId7"/>
          </p:cNvPr>
          <p:cNvPicPr>
            <a:picLocks noChangeAspect="1" noChangeArrowheads="1"/>
          </p:cNvPicPr>
          <p:nvPr/>
        </p:nvPicPr>
        <p:blipFill>
          <a:blip r:embed="rId8" cstate="screen"/>
          <a:srcRect/>
          <a:stretch>
            <a:fillRect/>
          </a:stretch>
        </p:blipFill>
        <p:spPr bwMode="auto">
          <a:xfrm>
            <a:off x="3643306" y="2000240"/>
            <a:ext cx="1738310" cy="1738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p:cNvSpPr txBox="1"/>
          <p:nvPr/>
        </p:nvSpPr>
        <p:spPr>
          <a:xfrm>
            <a:off x="3929058" y="3857628"/>
            <a:ext cx="1143008"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   Комар</a:t>
            </a:r>
            <a:endParaRPr lang="ru-RU" b="1" dirty="0">
              <a:latin typeface="Times New Roman" pitchFamily="18" charset="0"/>
              <a:cs typeface="Times New Roman" pitchFamily="18" charset="0"/>
            </a:endParaRPr>
          </a:p>
        </p:txBody>
      </p:sp>
      <p:sp>
        <p:nvSpPr>
          <p:cNvPr id="9218" name="AutoShape 2" descr="https://stop-klopu.com/wp-content/uploads/8/3/8/8386067b726d78eb6e26c9db3fc5e0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0" name="AutoShape 4" descr="https://stop-klopu.com/wp-content/uploads/8/3/8/8386067b726d78eb6e26c9db3fc5e0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 name="Picture 13" descr="МОШКА ПОЛЗУЧАЯ"/>
          <p:cNvPicPr>
            <a:picLocks noChangeAspect="1" noChangeArrowheads="1"/>
          </p:cNvPicPr>
          <p:nvPr/>
        </p:nvPicPr>
        <p:blipFill>
          <a:blip r:embed="rId9" cstate="screen"/>
          <a:srcRect/>
          <a:stretch>
            <a:fillRect/>
          </a:stretch>
        </p:blipFill>
        <p:spPr bwMode="auto">
          <a:xfrm>
            <a:off x="3643306" y="4572008"/>
            <a:ext cx="2040729" cy="1360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p:cNvSpPr txBox="1"/>
          <p:nvPr/>
        </p:nvSpPr>
        <p:spPr>
          <a:xfrm>
            <a:off x="4000496" y="6143644"/>
            <a:ext cx="976742" cy="369332"/>
          </a:xfrm>
          <a:prstGeom prst="rect">
            <a:avLst/>
          </a:prstGeom>
          <a:noFill/>
        </p:spPr>
        <p:txBody>
          <a:bodyPr wrap="none" rtlCol="0">
            <a:spAutoFit/>
          </a:bodyPr>
          <a:lstStyle/>
          <a:p>
            <a:r>
              <a:rPr lang="ru-RU" b="1" dirty="0" smtClean="0">
                <a:latin typeface="Times New Roman" pitchFamily="18" charset="0"/>
                <a:cs typeface="Times New Roman" pitchFamily="18" charset="0"/>
              </a:rPr>
              <a:t>Мошки</a:t>
            </a:r>
            <a:endParaRPr lang="ru-RU" b="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kuhnimixx.ru/catalog/fratta_promo/images/vesna/bi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285720" y="214290"/>
            <a:ext cx="6572280"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b="1" i="1" dirty="0" smtClean="0">
                <a:solidFill>
                  <a:srgbClr val="FF0000"/>
                </a:solidFill>
                <a:latin typeface="Times New Roman" pitchFamily="18" charset="0"/>
                <a:cs typeface="Times New Roman" pitchFamily="18" charset="0"/>
              </a:rPr>
              <a:t>Кто нас кусает и как выглядят укусы насекомых?</a:t>
            </a:r>
          </a:p>
          <a:p>
            <a:r>
              <a:rPr lang="ru-RU" b="1" dirty="0" smtClean="0">
                <a:latin typeface="Times New Roman" pitchFamily="18" charset="0"/>
                <a:cs typeface="Times New Roman" pitchFamily="18" charset="0"/>
              </a:rPr>
              <a:t>Каждого из нас кусали насекомые, кто-то воспринимает их укусы болезненно, а кого-то они практически не беспокоят. По сути, укус – это разрыв или ранка, сделанная насекомым. Насекомые кусают, когда защищаются или испытывают голод, при этом они обычно впрыскивают в ранку муравьиную кислоту.</a:t>
            </a:r>
            <a:endParaRPr lang="ru-RU" b="1" dirty="0">
              <a:latin typeface="Times New Roman" pitchFamily="18" charset="0"/>
              <a:cs typeface="Times New Roman" pitchFamily="18" charset="0"/>
            </a:endParaRPr>
          </a:p>
        </p:txBody>
      </p:sp>
      <p:sp>
        <p:nvSpPr>
          <p:cNvPr id="4" name="Прямоугольник 3"/>
          <p:cNvSpPr/>
          <p:nvPr/>
        </p:nvSpPr>
        <p:spPr>
          <a:xfrm>
            <a:off x="285720" y="1928802"/>
            <a:ext cx="6572280"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b="1" dirty="0" smtClean="0">
                <a:latin typeface="Times New Roman" pitchFamily="18" charset="0"/>
                <a:cs typeface="Times New Roman" pitchFamily="18" charset="0"/>
              </a:rPr>
              <a:t>К жалящим насекомым относятся осы, пчелы, шершни и красные муравьи, чьи укусы не только болезненны, но и могут вызвать аллергическую реакцию, что очень опасно для людей склонных к аллергии, так как может повлечь за собой анафилактический шок. А вот укусы комаров, блох и клещей не являются такими болезненными, но часто вызывают сильный зуд.</a:t>
            </a:r>
          </a:p>
          <a:p>
            <a:r>
              <a:rPr lang="ru-RU" b="1" dirty="0" smtClean="0">
                <a:latin typeface="Times New Roman" pitchFamily="18" charset="0"/>
                <a:cs typeface="Times New Roman" pitchFamily="18" charset="0"/>
              </a:rPr>
              <a:t>В слюне кусающего насекомого содержится вещество, провоцирующее не только раздражение, но и воспаление. Реакция каждого человека на укус индивидуальна и может выразиться как в небольшой и быстро проходящей припухлости, так и в образовании волдырей, мелких прыщей, крапивницы. Более того, существует и опасность инфицирования места укуса при расчесывании ранки.</a:t>
            </a:r>
            <a:endParaRPr lang="ru-RU" b="1" dirty="0">
              <a:latin typeface="Times New Roman" pitchFamily="18" charset="0"/>
              <a:cs typeface="Times New Roman" pitchFamily="18" charset="0"/>
            </a:endParaRPr>
          </a:p>
        </p:txBody>
      </p:sp>
      <p:pic>
        <p:nvPicPr>
          <p:cNvPr id="5" name="Рисунок 4" descr="https://clipart-best.com/img/bee/bee-clip-art-61.png"/>
          <p:cNvPicPr/>
          <p:nvPr/>
        </p:nvPicPr>
        <p:blipFill>
          <a:blip r:embed="rId3" cstate="print"/>
          <a:srcRect/>
          <a:stretch>
            <a:fillRect/>
          </a:stretch>
        </p:blipFill>
        <p:spPr bwMode="auto">
          <a:xfrm>
            <a:off x="6929454" y="285728"/>
            <a:ext cx="2000264" cy="1710488"/>
          </a:xfrm>
          <a:prstGeom prst="rect">
            <a:avLst/>
          </a:prstGeom>
          <a:noFill/>
          <a:ln w="9525">
            <a:noFill/>
            <a:miter lim="800000"/>
            <a:headEnd/>
            <a:tailEnd/>
          </a:ln>
        </p:spPr>
      </p:pic>
      <p:pic>
        <p:nvPicPr>
          <p:cNvPr id="6" name="Рисунок 5" descr="https://cdn.goconqr.com/uploads/media/image/25696030/desktop_d72c84f3-3c63-462f-8f0f-e0d6cedce478.png"/>
          <p:cNvPicPr/>
          <p:nvPr/>
        </p:nvPicPr>
        <p:blipFill>
          <a:blip r:embed="rId4" cstate="print"/>
          <a:srcRect/>
          <a:stretch>
            <a:fillRect/>
          </a:stretch>
        </p:blipFill>
        <p:spPr bwMode="auto">
          <a:xfrm>
            <a:off x="7000892" y="2357430"/>
            <a:ext cx="1772470" cy="928694"/>
          </a:xfrm>
          <a:prstGeom prst="rect">
            <a:avLst/>
          </a:prstGeom>
          <a:noFill/>
          <a:ln w="9525">
            <a:noFill/>
            <a:miter lim="800000"/>
            <a:headEnd/>
            <a:tailEnd/>
          </a:ln>
        </p:spPr>
      </p:pic>
      <p:pic>
        <p:nvPicPr>
          <p:cNvPr id="7" name="Рисунок 6" descr="https://3mu.ru/wp-content/uploads/2016/03/shmel-na-prozrachnom-fone.png"/>
          <p:cNvPicPr/>
          <p:nvPr/>
        </p:nvPicPr>
        <p:blipFill>
          <a:blip r:embed="rId5" cstate="print"/>
          <a:srcRect/>
          <a:stretch>
            <a:fillRect/>
          </a:stretch>
        </p:blipFill>
        <p:spPr bwMode="auto">
          <a:xfrm>
            <a:off x="6929454" y="3429000"/>
            <a:ext cx="1972509" cy="1418234"/>
          </a:xfrm>
          <a:prstGeom prst="rect">
            <a:avLst/>
          </a:prstGeom>
          <a:noFill/>
          <a:ln w="9525">
            <a:noFill/>
            <a:miter lim="800000"/>
            <a:headEnd/>
            <a:tailEnd/>
          </a:ln>
        </p:spPr>
      </p:pic>
      <p:pic>
        <p:nvPicPr>
          <p:cNvPr id="8" name="Рисунок 7" descr="https://pngimage.net/wp-content/uploads/2018/06/%D0%BE%D1%81%D0%B0-png-1.png"/>
          <p:cNvPicPr/>
          <p:nvPr/>
        </p:nvPicPr>
        <p:blipFill>
          <a:blip r:embed="rId6" cstate="print"/>
          <a:srcRect/>
          <a:stretch>
            <a:fillRect/>
          </a:stretch>
        </p:blipFill>
        <p:spPr bwMode="auto">
          <a:xfrm>
            <a:off x="7143768" y="5072074"/>
            <a:ext cx="1619245" cy="104811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kuhnimixx.ru/catalog/fratta_promo/images/vesna/bi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357158" y="357166"/>
            <a:ext cx="7286676" cy="507831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b="1" dirty="0" smtClean="0">
                <a:solidFill>
                  <a:srgbClr val="FF0000"/>
                </a:solidFill>
                <a:latin typeface="Times New Roman" pitchFamily="18" charset="0"/>
                <a:cs typeface="Times New Roman" pitchFamily="18" charset="0"/>
              </a:rPr>
              <a:t>Реакции на укусы насекомых</a:t>
            </a:r>
          </a:p>
          <a:p>
            <a:r>
              <a:rPr lang="ru-RU" b="1" dirty="0" smtClean="0">
                <a:latin typeface="Times New Roman" pitchFamily="18" charset="0"/>
                <a:cs typeface="Times New Roman" pitchFamily="18" charset="0"/>
              </a:rPr>
              <a:t>Обычно после укуса насекомого на коже возникает припухлость, которая зудит. Часто можно разглядеть и сам укус – это небольшое отверстие. Иногда на месте укуса образовывается пузырь, который может быть заполнен жидкой субстанцией, вокруг него появляется припухлость.</a:t>
            </a:r>
          </a:p>
          <a:p>
            <a:r>
              <a:rPr lang="ru-RU" b="1" dirty="0" smtClean="0">
                <a:latin typeface="Times New Roman" pitchFamily="18" charset="0"/>
                <a:cs typeface="Times New Roman" pitchFamily="18" charset="0"/>
              </a:rPr>
              <a:t>При крепком иммунитете и отсутствии аллергических реакций организма, последствия укуса проходят без лечения через несколько дней. Но могут быть реакции, требующие немедленного вмешательства, к ним относятся:</a:t>
            </a:r>
          </a:p>
          <a:p>
            <a:r>
              <a:rPr lang="ru-RU" b="1" dirty="0" smtClean="0">
                <a:latin typeface="Times New Roman" pitchFamily="18" charset="0"/>
                <a:cs typeface="Times New Roman" pitchFamily="18" charset="0"/>
              </a:rPr>
              <a:t>сильный зуд; обильные высыпания;</a:t>
            </a:r>
          </a:p>
          <a:p>
            <a:r>
              <a:rPr lang="ru-RU" b="1" dirty="0" smtClean="0">
                <a:latin typeface="Times New Roman" pitchFamily="18" charset="0"/>
                <a:cs typeface="Times New Roman" pitchFamily="18" charset="0"/>
              </a:rPr>
              <a:t>тошнота; головокружение;</a:t>
            </a:r>
          </a:p>
          <a:p>
            <a:r>
              <a:rPr lang="ru-RU" b="1" dirty="0" smtClean="0">
                <a:latin typeface="Times New Roman" pitchFamily="18" charset="0"/>
                <a:cs typeface="Times New Roman" pitchFamily="18" charset="0"/>
              </a:rPr>
              <a:t>общая вялость; затрудненное или свистящее дыхание;</a:t>
            </a:r>
          </a:p>
          <a:p>
            <a:r>
              <a:rPr lang="ru-RU" b="1" dirty="0" smtClean="0">
                <a:latin typeface="Times New Roman" pitchFamily="18" charset="0"/>
                <a:cs typeface="Times New Roman" pitchFamily="18" charset="0"/>
              </a:rPr>
              <a:t>учащенное сердцебиение;</a:t>
            </a:r>
          </a:p>
          <a:p>
            <a:r>
              <a:rPr lang="ru-RU" b="1" dirty="0" smtClean="0">
                <a:latin typeface="Times New Roman" pitchFamily="18" charset="0"/>
                <a:cs typeface="Times New Roman" pitchFamily="18" charset="0"/>
              </a:rPr>
              <a:t>боли в груди;</a:t>
            </a:r>
          </a:p>
          <a:p>
            <a:r>
              <a:rPr lang="ru-RU" b="1" dirty="0" smtClean="0">
                <a:latin typeface="Times New Roman" pitchFamily="18" charset="0"/>
                <a:cs typeface="Times New Roman" pitchFamily="18" charset="0"/>
              </a:rPr>
              <a:t>распухание губ, языка;</a:t>
            </a:r>
          </a:p>
          <a:p>
            <a:r>
              <a:rPr lang="ru-RU" b="1" dirty="0" smtClean="0">
                <a:latin typeface="Times New Roman" pitchFamily="18" charset="0"/>
                <a:cs typeface="Times New Roman" pitchFamily="18" charset="0"/>
              </a:rPr>
              <a:t>судороги;</a:t>
            </a:r>
          </a:p>
          <a:p>
            <a:r>
              <a:rPr lang="ru-RU" b="1" dirty="0" smtClean="0">
                <a:latin typeface="Times New Roman" pitchFamily="18" charset="0"/>
                <a:cs typeface="Times New Roman" pitchFamily="18" charset="0"/>
              </a:rPr>
              <a:t>потеря сознания.</a:t>
            </a:r>
            <a:endParaRPr lang="ru-RU" b="1" dirty="0">
              <a:latin typeface="Times New Roman" pitchFamily="18" charset="0"/>
              <a:cs typeface="Times New Roman" pitchFamily="18" charset="0"/>
            </a:endParaRPr>
          </a:p>
        </p:txBody>
      </p:sp>
      <p:pic>
        <p:nvPicPr>
          <p:cNvPr id="4" name="Рисунок 3" descr="https://grizun-off.ru/wp-content/uploads/2/a/3/2a3cd2b41766bf6d1637deafcefc090d.jpeg"/>
          <p:cNvPicPr/>
          <p:nvPr/>
        </p:nvPicPr>
        <p:blipFill>
          <a:blip r:embed="rId3" cstate="print"/>
          <a:srcRect/>
          <a:stretch>
            <a:fillRect/>
          </a:stretch>
        </p:blipFill>
        <p:spPr bwMode="auto">
          <a:xfrm>
            <a:off x="4786314" y="4572008"/>
            <a:ext cx="4071966" cy="1914528"/>
          </a:xfrm>
          <a:prstGeom prst="rect">
            <a:avLst/>
          </a:prstGeom>
          <a:solidFill>
            <a:srgbClr val="FFFFFF">
              <a:shade val="85000"/>
            </a:srgbClr>
          </a:solidFill>
          <a:ln w="88900" cap="sq">
            <a:solidFill>
              <a:srgbClr val="46F12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kuhnimixx.ru/catalog/fratta_promo/images/vesna/bi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357158" y="285728"/>
            <a:ext cx="7643866"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b="1" dirty="0" smtClean="0">
                <a:latin typeface="Times New Roman" pitchFamily="18" charset="0"/>
                <a:cs typeface="Times New Roman" pitchFamily="18" charset="0"/>
              </a:rPr>
              <a:t>При наблюдении вышеописанных реакций следует немедленно обратиться за помощью в больницу.</a:t>
            </a:r>
          </a:p>
          <a:p>
            <a:r>
              <a:rPr lang="ru-RU" b="1" dirty="0" smtClean="0">
                <a:latin typeface="Times New Roman" pitchFamily="18" charset="0"/>
                <a:cs typeface="Times New Roman" pitchFamily="18" charset="0"/>
              </a:rPr>
              <a:t>Опасность может нести и обычный укус, если ранка была расчесана и в нее попала инфекция, в этом случае тревожными симптомами будут являться:</a:t>
            </a:r>
          </a:p>
          <a:p>
            <a:r>
              <a:rPr lang="ru-RU" b="1" dirty="0" smtClean="0">
                <a:latin typeface="Times New Roman" pitchFamily="18" charset="0"/>
                <a:cs typeface="Times New Roman" pitchFamily="18" charset="0"/>
              </a:rPr>
              <a:t>повышение температуры тела;</a:t>
            </a:r>
          </a:p>
          <a:p>
            <a:r>
              <a:rPr lang="ru-RU" b="1" dirty="0" smtClean="0">
                <a:latin typeface="Times New Roman" pitchFamily="18" charset="0"/>
                <a:cs typeface="Times New Roman" pitchFamily="18" charset="0"/>
              </a:rPr>
              <a:t>слабость, как при заболевании гриппом;</a:t>
            </a:r>
          </a:p>
          <a:p>
            <a:r>
              <a:rPr lang="ru-RU" b="1" dirty="0" smtClean="0">
                <a:latin typeface="Times New Roman" pitchFamily="18" charset="0"/>
                <a:cs typeface="Times New Roman" pitchFamily="18" charset="0"/>
              </a:rPr>
              <a:t>воспаление </a:t>
            </a:r>
            <a:r>
              <a:rPr lang="ru-RU" b="1" dirty="0" err="1" smtClean="0">
                <a:latin typeface="Times New Roman" pitchFamily="18" charset="0"/>
                <a:cs typeface="Times New Roman" pitchFamily="18" charset="0"/>
              </a:rPr>
              <a:t>лимфоузлов</a:t>
            </a:r>
            <a:r>
              <a:rPr lang="ru-RU" b="1" dirty="0" smtClean="0">
                <a:latin typeface="Times New Roman" pitchFamily="18" charset="0"/>
                <a:cs typeface="Times New Roman" pitchFamily="18" charset="0"/>
              </a:rPr>
              <a:t>;</a:t>
            </a:r>
          </a:p>
          <a:p>
            <a:r>
              <a:rPr lang="ru-RU" b="1" dirty="0" smtClean="0">
                <a:latin typeface="Times New Roman" pitchFamily="18" charset="0"/>
                <a:cs typeface="Times New Roman" pitchFamily="18" charset="0"/>
              </a:rPr>
              <a:t>покраснение и болезненная опухоль на месте укуса;</a:t>
            </a:r>
          </a:p>
          <a:p>
            <a:r>
              <a:rPr lang="ru-RU" b="1" dirty="0" smtClean="0">
                <a:latin typeface="Times New Roman" pitchFamily="18" charset="0"/>
                <a:cs typeface="Times New Roman" pitchFamily="18" charset="0"/>
              </a:rPr>
              <a:t>нагноения в ране и вокруг нее.</a:t>
            </a:r>
          </a:p>
          <a:p>
            <a:r>
              <a:rPr lang="ru-RU" b="1" dirty="0" smtClean="0">
                <a:latin typeface="Times New Roman" pitchFamily="18" charset="0"/>
                <a:cs typeface="Times New Roman" pitchFamily="18" charset="0"/>
              </a:rPr>
              <a:t>Организм здорового человека способен выработать иммунитет на укусы насекомых, если постоянно подвергается им.</a:t>
            </a:r>
          </a:p>
          <a:p>
            <a:r>
              <a:rPr lang="ru-RU" dirty="0" smtClean="0"/>
              <a:t/>
            </a:r>
            <a:br>
              <a:rPr lang="ru-RU" dirty="0" smtClean="0"/>
            </a:br>
            <a:endParaRPr lang="ru-RU" dirty="0"/>
          </a:p>
        </p:txBody>
      </p:sp>
      <p:pic>
        <p:nvPicPr>
          <p:cNvPr id="4" name="Рисунок 3" descr="https://grizun-off.ru/wp-content/uploads/5/3/d/53d44c8846838cc648e4f2e2dd3ecbd9.jpeg"/>
          <p:cNvPicPr/>
          <p:nvPr/>
        </p:nvPicPr>
        <p:blipFill>
          <a:blip r:embed="rId3" cstate="print"/>
          <a:srcRect/>
          <a:stretch>
            <a:fillRect/>
          </a:stretch>
        </p:blipFill>
        <p:spPr bwMode="auto">
          <a:xfrm>
            <a:off x="2214546" y="4357694"/>
            <a:ext cx="4643470" cy="2092239"/>
          </a:xfrm>
          <a:prstGeom prst="rect">
            <a:avLst/>
          </a:prstGeom>
          <a:solidFill>
            <a:srgbClr val="FFFFFF">
              <a:shade val="85000"/>
            </a:srgbClr>
          </a:solidFill>
          <a:ln w="88900" cap="sq">
            <a:solidFill>
              <a:srgbClr val="46F12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kuhnimixx.ru/catalog/fratta_promo/images/vesna/bi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123" name="Picture 3" descr="https://im0-tub-ru.yandex.net/i?id=68a80ecb035fc8dff8477ce8d61ef4e0-l&amp;ref=rim&amp;n=13&amp;w=1080&amp;h=1080"/>
          <p:cNvPicPr>
            <a:picLocks noChangeAspect="1" noChangeArrowheads="1"/>
          </p:cNvPicPr>
          <p:nvPr/>
        </p:nvPicPr>
        <p:blipFill>
          <a:blip r:embed="rId3" cstate="print"/>
          <a:srcRect/>
          <a:stretch>
            <a:fillRect/>
          </a:stretch>
        </p:blipFill>
        <p:spPr bwMode="auto">
          <a:xfrm>
            <a:off x="4643438" y="2500306"/>
            <a:ext cx="4079869" cy="4079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http://xn--80awb4co.xn--80aadkum9bf.xn--p1ai/wp-content/uploads/2018/06/3305f76ee43ce5847d7e6174493799a9.jpg"/>
          <p:cNvPicPr/>
          <p:nvPr/>
        </p:nvPicPr>
        <p:blipFill>
          <a:blip r:embed="rId4" cstate="print"/>
          <a:srcRect/>
          <a:stretch>
            <a:fillRect/>
          </a:stretch>
        </p:blipFill>
        <p:spPr bwMode="auto">
          <a:xfrm>
            <a:off x="285720" y="2786058"/>
            <a:ext cx="4071966" cy="3357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124" name="Rectangle 4"/>
          <p:cNvSpPr>
            <a:spLocks noChangeArrowheads="1"/>
          </p:cNvSpPr>
          <p:nvPr/>
        </p:nvSpPr>
        <p:spPr bwMode="auto">
          <a:xfrm>
            <a:off x="428596" y="120548"/>
            <a:ext cx="8286808" cy="224676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Укусы жалящих насекомых</a:t>
            </a:r>
            <a:endPar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Хотя пчелы, шмели, осы и шершни обычно не нападают первыми, Вы можете невольно вызвать их агрессию, если будете слишком активно отмахиваться или подойдете достаточно близко к рою.</a:t>
            </a:r>
            <a:endPar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Особую опасность такие укусы несут аллергикам и детям, которым сразу же следует принять противоаллергическое средство, например, «</a:t>
            </a:r>
            <a:r>
              <a:rPr kumimoji="0" lang="ru-RU"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Тавегил</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Супрастин</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Диазолин</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и т.п. После этого следует удалить жало, которое остается в месте укуса. Для этого удобнее всего использовать пинцет. Затем ранку нужно продезинфицировать и к месту укуса приложить холод, чтобы снять отек и боль.</a:t>
            </a:r>
            <a:endPar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Если вдруг реакция на укус жалящего насекомого проявляется в тяжелой форме, то следует немедля обратиться к врачу, чтобы предотвратить возможный отек дыхательных путей и гортани.</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kuhnimixx.ru/catalog/fratta_promo/images/vesna/bi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097" name="Rectangle 1"/>
          <p:cNvSpPr>
            <a:spLocks noChangeArrowheads="1"/>
          </p:cNvSpPr>
          <p:nvPr/>
        </p:nvSpPr>
        <p:spPr bwMode="auto">
          <a:xfrm>
            <a:off x="285720" y="219815"/>
            <a:ext cx="8358246" cy="338554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Профилактика укусов насекомых</a:t>
            </a:r>
            <a:endPar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Пострадать от укусов насекомых можно и дома, поэтому следует максимально обезопасить дом от их проникновения, повесив москитные сетки на окна.</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Выезжая на природу, даже отправляясь на прогулку в парк, обработайте одежду репеллентом. Не забывайте читать инструкцию, так как многие средства не должны попадать на кожу, как детей, так и взрослых. Если Вы планируете поход в лес, то подберите одежду с длинным рукавом и брюки, которые лучше всего заправить в носки. Не забудьте и о головном уборе.</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Помните о том, что в стоячей воде прекрасно развиваются личинки комаров, поэтому даже миски для домашних питомцев могут стать настоящим рассадником этих насекомых. Важно также держать закрытыми и мусорные ведра.</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Полезно знать, что яркая одежда, а также сильно пахнущая парфюмерия привлекают внимание насекомых. Для них также очень притягательны сладости, особенно сладкие напитки.</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Не стоит забывать и о том, что насекомых привлекает свет, поэтому в вечернее время они особенно активно кружат у фонарей и стремятся к открытым окнам. </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https://annamama.ru/wp-content/uploads/2018/05/ef4b1868f7f199203e53fec8b6df7504.jpg"/>
          <p:cNvPicPr/>
          <p:nvPr/>
        </p:nvPicPr>
        <p:blipFill>
          <a:blip r:embed="rId3" cstate="print"/>
          <a:srcRect b="12126"/>
          <a:stretch>
            <a:fillRect/>
          </a:stretch>
        </p:blipFill>
        <p:spPr bwMode="auto">
          <a:xfrm>
            <a:off x="2857488" y="3571876"/>
            <a:ext cx="3486150" cy="30650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kuhnimixx.ru/catalog/fratta_promo/images/vesna/big-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Picture 4" descr="Клещ"/>
          <p:cNvPicPr>
            <a:picLocks noChangeAspect="1" noChangeArrowheads="1"/>
          </p:cNvPicPr>
          <p:nvPr/>
        </p:nvPicPr>
        <p:blipFill>
          <a:blip r:embed="rId3" cstate="screen"/>
          <a:srcRect/>
          <a:stretch>
            <a:fillRect/>
          </a:stretch>
        </p:blipFill>
        <p:spPr>
          <a:xfrm>
            <a:off x="2571736" y="357166"/>
            <a:ext cx="3722218" cy="3143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642910" y="4214818"/>
            <a:ext cx="7572428"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Bef>
                <a:spcPct val="50000"/>
              </a:spcBef>
            </a:pPr>
            <a:r>
              <a:rPr lang="ru-RU" b="1" dirty="0" smtClean="0">
                <a:latin typeface="Times New Roman" pitchFamily="18" charset="0"/>
                <a:cs typeface="Times New Roman" pitchFamily="18" charset="0"/>
              </a:rPr>
              <a:t>Клещи являются переносчиками тяжёлого заболевания- </a:t>
            </a:r>
            <a:r>
              <a:rPr lang="ru-RU" b="1" dirty="0" smtClean="0">
                <a:latin typeface="Times New Roman" pitchFamily="18" charset="0"/>
                <a:cs typeface="Times New Roman" pitchFamily="18" charset="0"/>
              </a:rPr>
              <a:t>энцефалита. Период </a:t>
            </a:r>
            <a:r>
              <a:rPr lang="ru-RU" b="1" dirty="0" smtClean="0">
                <a:latin typeface="Times New Roman" pitchFamily="18" charset="0"/>
                <a:cs typeface="Times New Roman" pitchFamily="18" charset="0"/>
              </a:rPr>
              <a:t>наибольшей активности клещей приходится на весну и первую половину лета</a:t>
            </a:r>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Меры безопасности: чтобы уберечься от клещей, знатоки советуют надевать закрытую одежду, так как чтобы «присосаться», эти насекомые ищут незащищенные участки тела. Если же на улице слишком тепло, то по крайней мере периодически осматривайте свое тело.</a:t>
            </a:r>
            <a:endParaRPr lang="ru-RU" b="1" dirty="0">
              <a:latin typeface="Times New Roman" pitchFamily="18" charset="0"/>
              <a:cs typeface="Times New Roman" pitchFamily="18" charset="0"/>
            </a:endParaRPr>
          </a:p>
        </p:txBody>
      </p:sp>
      <p:sp>
        <p:nvSpPr>
          <p:cNvPr id="6" name="TextBox 5"/>
          <p:cNvSpPr txBox="1"/>
          <p:nvPr/>
        </p:nvSpPr>
        <p:spPr>
          <a:xfrm>
            <a:off x="3286116" y="3714752"/>
            <a:ext cx="235745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Клещи</a:t>
            </a:r>
            <a:endParaRPr lang="ru-RU" b="1" dirty="0">
              <a:solidFill>
                <a:srgbClr val="FF0000"/>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TotalTime>
  <Words>960</Words>
  <Application>Microsoft Office PowerPoint</Application>
  <PresentationFormat>Экран (4:3)</PresentationFormat>
  <Paragraphs>54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z</dc:creator>
  <cp:lastModifiedBy>Пользователь Windows</cp:lastModifiedBy>
  <cp:revision>13</cp:revision>
  <dcterms:created xsi:type="dcterms:W3CDTF">2021-07-27T14:42:08Z</dcterms:created>
  <dcterms:modified xsi:type="dcterms:W3CDTF">2022-06-14T05:13:44Z</dcterms:modified>
</cp:coreProperties>
</file>