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9144000" cy="9537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70012" y="1070783"/>
            <a:ext cx="7315201" cy="232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3" tIns="45713" rIns="45713" bIns="45713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103812" y="3391182"/>
            <a:ext cx="3581401" cy="6146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3" tIns="45713" rIns="45713" bIns="45713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91" y="8973023"/>
            <a:ext cx="258611" cy="248292"/>
          </a:xfrm>
          <a:prstGeom prst="rect">
            <a:avLst/>
          </a:prstGeom>
          <a:ln w="12700">
            <a:miter lim="400000"/>
          </a:ln>
        </p:spPr>
        <p:txBody>
          <a:bodyPr wrap="none" lIns="45713" tIns="45713" rIns="45713" bIns="45713" anchor="ctr">
            <a:spAutoFit/>
          </a:bodyPr>
          <a:lstStyle>
            <a:lvl1pPr algn="r" defTabSz="912812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1311" marR="0" indent="-34131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1957" marR="0" indent="-32475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7082" marR="0" indent="-302682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4820" marR="0" indent="-36321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2376" marR="0" indent="-40357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traccezerosei.netboard.me/traccezerosei" TargetMode="External"/><Relationship Id="rId3" Type="http://schemas.openxmlformats.org/officeDocument/2006/relationships/hyperlink" Target="https://arasaac.org/aac-users/it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rasaac.org/aac-users/it" TargetMode="External"/><Relationship Id="rId3" Type="http://schemas.openxmlformats.org/officeDocument/2006/relationships/hyperlink" Target="https://traccezerosei.netboard.me/traccezerosei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4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5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6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7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tif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3.tif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9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0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4.tif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1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2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5.tif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tif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3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IT “AUTISM-FRIENDLY SCHOOLS”…"/>
          <p:cNvSpPr txBox="1"/>
          <p:nvPr/>
        </p:nvSpPr>
        <p:spPr>
          <a:xfrm>
            <a:off x="686573" y="824231"/>
            <a:ext cx="7770854" cy="66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800"/>
            </a:pPr>
            <a:r>
              <a:t>KIT “AUTISM-FRIENDLY SCHOOLS”</a:t>
            </a:r>
          </a:p>
          <a:p>
            <a:pPr algn="just">
              <a:defRPr sz="2100"/>
            </a:pPr>
          </a:p>
          <a:p>
            <a:pPr algn="just" defTabSz="457200">
              <a:defRPr sz="21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algn="just" defTabSz="457200">
              <a:defRPr sz="21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Realizzato dalla Direzione Didattica Statale di Vignola nell’ambito del progetto “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Tracce di Continuità</a:t>
            </a:r>
            <a:r>
              <a:t>” 2021-2022.</a:t>
            </a:r>
          </a:p>
          <a:p>
            <a:pPr algn="just" defTabSz="457200">
              <a:defRPr sz="21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Le s</a:t>
            </a:r>
            <a:r>
              <a:t>cuole dell’Infanzia e primaria dell’Ambito Territoriale 0011 della Regione Emilia Romagna che hanno sottoscritto l'Accordo di Rete per l</a:t>
            </a:r>
            <a:r>
              <a:t>'aa.ss. </a:t>
            </a:r>
            <a:r>
              <a:t>2021-2022e aderito al progetto sono:</a:t>
            </a:r>
          </a:p>
          <a:p>
            <a:pPr algn="just" defTabSz="457200">
              <a:defRPr sz="21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marL="457200" indent="-317500" algn="just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Roman"/>
              <a:buAutoNum type="arabicPeriod" startAt="1"/>
              <a:defRPr b="1" i="1" sz="21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Istituto Comprensivo Statale di Spilamberto</a:t>
            </a:r>
            <a:endParaRPr b="0" i="0"/>
          </a:p>
          <a:p>
            <a:pPr marL="457200" indent="-317500" algn="just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Roman"/>
              <a:buAutoNum type="arabicPeriod" startAt="1"/>
              <a:defRPr b="1" i="1" sz="21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Istituto Comprensivo Statale di Savignano Sul Panaro</a:t>
            </a:r>
            <a:endParaRPr b="0" i="0"/>
          </a:p>
          <a:p>
            <a:pPr marL="457200" indent="-317500" algn="just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Roman"/>
              <a:buAutoNum type="arabicPeriod" startAt="1"/>
              <a:defRPr b="1" i="1" sz="21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Istituto Comprensivo Statale di Zocca</a:t>
            </a:r>
            <a:endParaRPr b="0" i="0"/>
          </a:p>
          <a:p>
            <a:pPr marL="457200" indent="-317500" algn="just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Roman"/>
              <a:buAutoNum type="arabicPeriod" startAt="1"/>
              <a:defRPr b="1" i="1" sz="21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Istituto Comprensivo Statale di Sestola</a:t>
            </a:r>
            <a:endParaRPr b="0" i="0"/>
          </a:p>
          <a:p>
            <a:pPr marL="457200" indent="-317500" algn="just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Roman"/>
              <a:buAutoNum type="arabicPeriod" startAt="1"/>
              <a:defRPr b="1" i="1" sz="21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Istituto Comprensivo Statale di Lama Mocogno</a:t>
            </a:r>
            <a:endParaRPr b="0" i="0"/>
          </a:p>
          <a:p>
            <a:pPr marL="457200" indent="-317500" algn="just" defTabSz="457200">
              <a:spcBef>
                <a:spcPts val="500"/>
              </a:spcBef>
              <a:buClr>
                <a:srgbClr val="000000"/>
              </a:buClr>
              <a:buSzPct val="100000"/>
              <a:buFont typeface="Times Roman"/>
              <a:buAutoNum type="arabicPeriod" startAt="1"/>
              <a:defRPr b="1" i="1" sz="21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Istituto Comprensivo Statale di Pievepelago</a:t>
            </a:r>
            <a:endParaRPr b="0" i="0"/>
          </a:p>
          <a:p>
            <a:pPr algn="just" defTabSz="457200">
              <a:defRPr sz="21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algn="just" defTabSz="457200">
              <a:defRPr sz="21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Hanno inoltre aderito anche le s</a:t>
            </a:r>
            <a:r>
              <a:t>cuole FISM dei territori di: Castelnuovo Rangone, Castelvetro di Modena, Fiumalbo, Fiumalbo, Levizzano Rangone, Montale Rangone, Sestola, Spilamberto, Zocca.</a:t>
            </a:r>
          </a:p>
        </p:txBody>
      </p:sp>
      <p:pic>
        <p:nvPicPr>
          <p:cNvPr id="21" name="http://aulaabierta.arasaac.org/wp-content/uploads/2020/03/logo_ARASAAC_texto_color_fondo_blanco.png" descr="http://aulaabierta.arasaac.org/wp-content/uploads/2020/03/logo_ARASAAC_texto_color_fondo_blanco.pn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54500" y="8797925"/>
            <a:ext cx="2647951" cy="6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TRACCE (1).jpg" descr="TRACCE (1).jp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78670" y="8302556"/>
            <a:ext cx="1164994" cy="1164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6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ABBIERE"/>
          <p:cNvSpPr txBox="1"/>
          <p:nvPr/>
        </p:nvSpPr>
        <p:spPr>
          <a:xfrm>
            <a:off x="45720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SABBIERE</a:t>
            </a:r>
          </a:p>
        </p:txBody>
      </p:sp>
      <p:pic>
        <p:nvPicPr>
          <p:cNvPr id="6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4717" t="11301" r="4717" b="5715"/>
          <a:stretch>
            <a:fillRect/>
          </a:stretch>
        </p:blipFill>
        <p:spPr>
          <a:xfrm>
            <a:off x="1091364" y="510494"/>
            <a:ext cx="6996298" cy="6410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1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ALTALENA"/>
          <p:cNvSpPr txBox="1"/>
          <p:nvPr/>
        </p:nvSpPr>
        <p:spPr>
          <a:xfrm>
            <a:off x="45720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ALTALENA</a:t>
            </a:r>
          </a:p>
        </p:txBody>
      </p:sp>
      <p:pic>
        <p:nvPicPr>
          <p:cNvPr id="7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469900"/>
            <a:ext cx="7273925" cy="7272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6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AREA SCAVI"/>
          <p:cNvSpPr txBox="1"/>
          <p:nvPr/>
        </p:nvSpPr>
        <p:spPr>
          <a:xfrm>
            <a:off x="45720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AREA SCAVI</a:t>
            </a:r>
          </a:p>
        </p:txBody>
      </p:sp>
      <p:pic>
        <p:nvPicPr>
          <p:cNvPr id="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0849" y="776228"/>
            <a:ext cx="6350002" cy="6350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1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RICREAZIONE"/>
          <p:cNvSpPr txBox="1"/>
          <p:nvPr/>
        </p:nvSpPr>
        <p:spPr>
          <a:xfrm>
            <a:off x="-135255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RICREAZIONE</a:t>
            </a:r>
          </a:p>
        </p:txBody>
      </p:sp>
      <p:pic>
        <p:nvPicPr>
          <p:cNvPr id="8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4775" y="762000"/>
            <a:ext cx="6732630" cy="6548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6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AULA"/>
          <p:cNvSpPr txBox="1"/>
          <p:nvPr/>
        </p:nvSpPr>
        <p:spPr>
          <a:xfrm>
            <a:off x="-278130" y="7435851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AULA</a:t>
            </a:r>
          </a:p>
        </p:txBody>
      </p:sp>
      <p:pic>
        <p:nvPicPr>
          <p:cNvPr id="8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7748" t="8470" r="8918" b="7231"/>
          <a:stretch>
            <a:fillRect/>
          </a:stretch>
        </p:blipFill>
        <p:spPr>
          <a:xfrm>
            <a:off x="1300162" y="771523"/>
            <a:ext cx="6578601" cy="6654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1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AULA"/>
          <p:cNvSpPr txBox="1"/>
          <p:nvPr/>
        </p:nvSpPr>
        <p:spPr>
          <a:xfrm>
            <a:off x="-260668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AULA</a:t>
            </a:r>
          </a:p>
        </p:txBody>
      </p:sp>
      <p:pic>
        <p:nvPicPr>
          <p:cNvPr id="9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7200" y="700087"/>
            <a:ext cx="6337300" cy="6473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6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915" y="475102"/>
            <a:ext cx="8049336" cy="8049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0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DIDATTICA SPECIALE"/>
          <p:cNvSpPr txBox="1"/>
          <p:nvPr/>
        </p:nvSpPr>
        <p:spPr>
          <a:xfrm>
            <a:off x="-260668" y="7434262"/>
            <a:ext cx="9700260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DIDATTICA SPECIALE</a:t>
            </a:r>
          </a:p>
        </p:txBody>
      </p:sp>
      <p:pic>
        <p:nvPicPr>
          <p:cNvPr id="10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3350" y="657225"/>
            <a:ext cx="6697664" cy="6696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5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LABORATORIO  SCIENTIFICO-MATEMATICO"/>
          <p:cNvSpPr txBox="1"/>
          <p:nvPr/>
        </p:nvSpPr>
        <p:spPr>
          <a:xfrm>
            <a:off x="-278130" y="7117227"/>
            <a:ext cx="9700260" cy="1339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2812">
              <a:defRPr b="1" sz="4400">
                <a:latin typeface="Calibri"/>
                <a:ea typeface="Calibri"/>
                <a:cs typeface="Calibri"/>
                <a:sym typeface="Calibri"/>
              </a:defRPr>
            </a:pPr>
            <a:r>
              <a:t>LABORATORIO </a:t>
            </a:r>
            <a:br/>
            <a:r>
              <a:t>SCIENTIFICO-MATEMATICO</a:t>
            </a:r>
          </a:p>
        </p:txBody>
      </p:sp>
      <p:pic>
        <p:nvPicPr>
          <p:cNvPr id="10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282" t="4467" r="5282" b="4467"/>
          <a:stretch>
            <a:fillRect/>
          </a:stretch>
        </p:blipFill>
        <p:spPr>
          <a:xfrm>
            <a:off x="1375948" y="576008"/>
            <a:ext cx="6392118" cy="6508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10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AULA DI MUSICA"/>
          <p:cNvSpPr txBox="1"/>
          <p:nvPr/>
        </p:nvSpPr>
        <p:spPr>
          <a:xfrm>
            <a:off x="-260668" y="7434262"/>
            <a:ext cx="9700260" cy="65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AULA DI MUSICA</a:t>
            </a:r>
          </a:p>
        </p:txBody>
      </p:sp>
      <p:pic>
        <p:nvPicPr>
          <p:cNvPr id="11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4575" t="11995" r="4575" b="4838"/>
          <a:stretch>
            <a:fillRect/>
          </a:stretch>
        </p:blipFill>
        <p:spPr>
          <a:xfrm>
            <a:off x="921940" y="510340"/>
            <a:ext cx="7334974" cy="6714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 seguenti simboli sono pensati per agevolare gli alunni delle scuole dell’infanzia e primaria negli spostamenti e nell’identificazione degli spazi scolastici.…"/>
          <p:cNvSpPr txBox="1"/>
          <p:nvPr/>
        </p:nvSpPr>
        <p:spPr>
          <a:xfrm>
            <a:off x="830707" y="421670"/>
            <a:ext cx="7482586" cy="7702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I seguenti simboli sono pensati per agevolare gli alunni delle scuole dell’infanzia e primaria negli spostamenti e nell’identificazione degli spazi scolastici.</a:t>
            </a:r>
          </a:p>
          <a:p>
            <a:pPr algn="just"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L’utilizzo della medesima segnaletica sia all’infanzia che alla primaria può facilitare gli alunni nel riconoscimento dei luoghi rendendo più semplice la transizione da un ordine all’altro di scuola.</a:t>
            </a:r>
          </a:p>
          <a:p>
            <a:pPr algn="just">
              <a:defRPr sz="21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Questo kit ha l’obiettivo di rendere le scuole “Autism-friendly” in modo omogeneo.</a:t>
            </a:r>
          </a:p>
          <a:p>
            <a:pPr algn="just"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Al suo interno è stata inclusa segnaletica da utilizzare sia all’interno che all’esterno ed è stato realizzato volutamente in bianco e nero per aumentare l’inclusività dello strumento.</a:t>
            </a:r>
          </a:p>
          <a:p>
            <a:pPr algn="just">
              <a:defRPr sz="21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Contiene il logo del sito ARASAAC che è un sito da cui sono scaricabili i vari pittogrammi e alcuni riferimenti su come usare la CAA.</a:t>
            </a:r>
          </a:p>
          <a:p>
            <a:pPr algn="just">
              <a:defRPr sz="21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L’utilizzo della Comunicazione Aumentativa Alternativa e dei supporti visivi può aiutare “chiunque  abbia difficoltà con il linguaggio espressivo a causa di ragioni diverse (autismo, disabilità cognitiva, mancanza di linguaggio, anziani, ecc.). o che semplicemente non capiscono la lingua (persone straniere, migranti…).” </a:t>
            </a:r>
          </a:p>
          <a:p>
            <a:pPr algn="just"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t>(Fonte: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https://arasaac.org/aac-users/it</a:t>
            </a:r>
            <a:r>
              <a:t>).</a:t>
            </a:r>
          </a:p>
        </p:txBody>
      </p:sp>
      <p:pic>
        <p:nvPicPr>
          <p:cNvPr id="25" name="TRACCE (1).jpg" descr="TRACCE (1).jp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28536" y="8507658"/>
            <a:ext cx="1010693" cy="1010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http://aulaabierta.arasaac.org/wp-content/uploads/2020/03/logo_ARASAAC_texto_color_fondo_blanco.png" descr="http://aulaabierta.arasaac.org/wp-content/uploads/2020/03/logo_ARASAAC_texto_color_fondo_blanco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7433" y="8699472"/>
            <a:ext cx="2647951" cy="627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15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LABORATORIO"/>
          <p:cNvSpPr txBox="1"/>
          <p:nvPr/>
        </p:nvSpPr>
        <p:spPr>
          <a:xfrm>
            <a:off x="-135255" y="7434262"/>
            <a:ext cx="9700260" cy="70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LABORATORIO</a:t>
            </a:r>
          </a:p>
        </p:txBody>
      </p:sp>
      <p:pic>
        <p:nvPicPr>
          <p:cNvPr id="11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4756" t="10743" r="4756" b="1692"/>
          <a:stretch>
            <a:fillRect/>
          </a:stretch>
        </p:blipFill>
        <p:spPr>
          <a:xfrm>
            <a:off x="1268808" y="547266"/>
            <a:ext cx="6606340" cy="6392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0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CAPPELLA"/>
          <p:cNvSpPr txBox="1"/>
          <p:nvPr/>
        </p:nvSpPr>
        <p:spPr>
          <a:xfrm>
            <a:off x="-135255" y="7434262"/>
            <a:ext cx="9700260" cy="70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CAPPELLA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015" t="10935" r="5015" b="3412"/>
          <a:stretch>
            <a:fillRect/>
          </a:stretch>
        </p:blipFill>
        <p:spPr>
          <a:xfrm>
            <a:off x="1340444" y="802139"/>
            <a:ext cx="6748739" cy="6424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5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LUOGO DI PREGHIERA"/>
          <p:cNvSpPr txBox="1"/>
          <p:nvPr/>
        </p:nvSpPr>
        <p:spPr>
          <a:xfrm>
            <a:off x="-135255" y="7434262"/>
            <a:ext cx="9700260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LUOGO DI PREGHIERA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015" t="10935" r="5015" b="3412"/>
          <a:stretch>
            <a:fillRect/>
          </a:stretch>
        </p:blipFill>
        <p:spPr>
          <a:xfrm>
            <a:off x="1340444" y="802139"/>
            <a:ext cx="6748739" cy="6424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0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DIRIGENTE SCOLASTICO"/>
          <p:cNvSpPr txBox="1"/>
          <p:nvPr/>
        </p:nvSpPr>
        <p:spPr>
          <a:xfrm>
            <a:off x="-260668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DIRIGENTE SCOLASTICO</a:t>
            </a:r>
          </a:p>
        </p:txBody>
      </p:sp>
      <p:pic>
        <p:nvPicPr>
          <p:cNvPr id="13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2850" y="714375"/>
            <a:ext cx="6753225" cy="6754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5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VICEPRESIDENZA"/>
          <p:cNvSpPr txBox="1"/>
          <p:nvPr/>
        </p:nvSpPr>
        <p:spPr>
          <a:xfrm>
            <a:off x="-260668" y="7434262"/>
            <a:ext cx="9700260" cy="70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VICEPRESIDENZA</a:t>
            </a:r>
          </a:p>
        </p:txBody>
      </p:sp>
      <p:pic>
        <p:nvPicPr>
          <p:cNvPr id="13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6350" y="593725"/>
            <a:ext cx="6626225" cy="6624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0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EGRETERIA"/>
          <p:cNvSpPr txBox="1"/>
          <p:nvPr/>
        </p:nvSpPr>
        <p:spPr>
          <a:xfrm>
            <a:off x="-62230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SEGRETERIA</a:t>
            </a:r>
          </a:p>
        </p:txBody>
      </p:sp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3487" y="666750"/>
            <a:ext cx="6769101" cy="6767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"/>
          <p:cNvGrpSpPr/>
          <p:nvPr/>
        </p:nvGrpSpPr>
        <p:grpSpPr>
          <a:xfrm>
            <a:off x="45719" y="481789"/>
            <a:ext cx="9622366" cy="8994001"/>
            <a:chOff x="0" y="0"/>
            <a:chExt cx="9622365" cy="8993999"/>
          </a:xfrm>
        </p:grpSpPr>
        <p:pic>
          <p:nvPicPr>
            <p:cNvPr id="144" name="http://aulaabierta.arasaac.org/wp-content/uploads/2020/03/logo_ARASAAC_texto_color_fondo_blanco.png" descr="http://aulaabierta.arasaac.org/wp-content/uploads/2020/03/logo_ARASAAC_texto_color_fondo_blanco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42379" y="8366935"/>
              <a:ext cx="2647952" cy="6270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Square"/>
            <p:cNvSpPr/>
            <p:nvPr/>
          </p:nvSpPr>
          <p:spPr>
            <a:xfrm>
              <a:off x="490062" y="0"/>
              <a:ext cx="8034385" cy="8035961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defTabSz="912812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6" name="PORTINERIA"/>
            <p:cNvSpPr txBox="1"/>
            <p:nvPr/>
          </p:nvSpPr>
          <p:spPr>
            <a:xfrm>
              <a:off x="-1" y="6928908"/>
              <a:ext cx="9622366" cy="850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 defTabSz="912812">
                <a:defRPr b="1" sz="6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PORTINERIA</a:t>
              </a:r>
            </a:p>
          </p:txBody>
        </p:sp>
        <p:pic>
          <p:nvPicPr>
            <p:cNvPr id="147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20739" y="644073"/>
              <a:ext cx="6218698" cy="61431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34929" y="4465814"/>
              <a:ext cx="1635217" cy="1615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2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INFERMERIA"/>
          <p:cNvSpPr txBox="1"/>
          <p:nvPr/>
        </p:nvSpPr>
        <p:spPr>
          <a:xfrm>
            <a:off x="-260668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INFERMERIA</a:t>
            </a:r>
          </a:p>
        </p:txBody>
      </p:sp>
      <p:pic>
        <p:nvPicPr>
          <p:cNvPr id="15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9812" y="593725"/>
            <a:ext cx="7099301" cy="7021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7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UFFICIO"/>
          <p:cNvSpPr txBox="1"/>
          <p:nvPr/>
        </p:nvSpPr>
        <p:spPr>
          <a:xfrm>
            <a:off x="-260668" y="740251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UFFICIO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660" t="10870" r="1660" b="2058"/>
          <a:stretch>
            <a:fillRect/>
          </a:stretch>
        </p:blipFill>
        <p:spPr>
          <a:xfrm>
            <a:off x="816877" y="476359"/>
            <a:ext cx="7545121" cy="6795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187" y="385761"/>
            <a:ext cx="6940551" cy="694055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63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BIBLIOTECA"/>
          <p:cNvSpPr txBox="1"/>
          <p:nvPr/>
        </p:nvSpPr>
        <p:spPr>
          <a:xfrm>
            <a:off x="-260668" y="740251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BIBLIOTECA</a:t>
            </a:r>
          </a:p>
        </p:txBody>
      </p:sp>
      <p:pic>
        <p:nvPicPr>
          <p:cNvPr id="165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9886" y="1751011"/>
            <a:ext cx="5899153" cy="5899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9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1400" y="466725"/>
            <a:ext cx="7096125" cy="709612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CUOLA"/>
          <p:cNvSpPr txBox="1"/>
          <p:nvPr/>
        </p:nvSpPr>
        <p:spPr>
          <a:xfrm>
            <a:off x="-260668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SCUOLA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68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BIBLIOTECA"/>
          <p:cNvSpPr txBox="1"/>
          <p:nvPr/>
        </p:nvSpPr>
        <p:spPr>
          <a:xfrm>
            <a:off x="-260668" y="740251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BIBLIOTECA</a:t>
            </a:r>
          </a:p>
        </p:txBody>
      </p:sp>
      <p:pic>
        <p:nvPicPr>
          <p:cNvPr id="17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8537" y="666750"/>
            <a:ext cx="7129464" cy="7127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3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EATRO"/>
          <p:cNvSpPr txBox="1"/>
          <p:nvPr/>
        </p:nvSpPr>
        <p:spPr>
          <a:xfrm>
            <a:off x="-260668" y="740251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TEATRO</a:t>
            </a:r>
          </a:p>
        </p:txBody>
      </p:sp>
      <p:pic>
        <p:nvPicPr>
          <p:cNvPr id="17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2050" y="679450"/>
            <a:ext cx="6813550" cy="6751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8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ATRO"/>
          <p:cNvSpPr txBox="1"/>
          <p:nvPr/>
        </p:nvSpPr>
        <p:spPr>
          <a:xfrm>
            <a:off x="-260668" y="740251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TEATRO</a:t>
            </a:r>
          </a:p>
        </p:txBody>
      </p:sp>
      <p:pic>
        <p:nvPicPr>
          <p:cNvPr id="18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5687" y="603250"/>
            <a:ext cx="6883401" cy="6904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3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PSICOMOTRICITA’"/>
          <p:cNvSpPr txBox="1"/>
          <p:nvPr/>
        </p:nvSpPr>
        <p:spPr>
          <a:xfrm>
            <a:off x="-103505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PSICOMOTRICITA’</a:t>
            </a:r>
          </a:p>
        </p:txBody>
      </p:sp>
      <p:pic>
        <p:nvPicPr>
          <p:cNvPr id="185" name="D:\Downloads\aula de psicomotricidad (1).png" descr="D:\Downloads\aula de psicomotricidad (1).png"/>
          <p:cNvPicPr>
            <a:picLocks noChangeAspect="1"/>
          </p:cNvPicPr>
          <p:nvPr/>
        </p:nvPicPr>
        <p:blipFill>
          <a:blip r:embed="rId3">
            <a:extLst/>
          </a:blip>
          <a:srcRect l="8334" t="8378" r="7489" b="8323"/>
          <a:stretch>
            <a:fillRect/>
          </a:stretch>
        </p:blipFill>
        <p:spPr>
          <a:xfrm>
            <a:off x="1116012" y="666748"/>
            <a:ext cx="6838951" cy="6767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88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AULA ATTIVITA’"/>
          <p:cNvSpPr txBox="1"/>
          <p:nvPr/>
        </p:nvSpPr>
        <p:spPr>
          <a:xfrm>
            <a:off x="-232093" y="7434262"/>
            <a:ext cx="9700260" cy="70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AULA ATTIVITA’</a:t>
            </a:r>
          </a:p>
        </p:txBody>
      </p:sp>
      <p:pic>
        <p:nvPicPr>
          <p:cNvPr id="19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3337" y="666750"/>
            <a:ext cx="6434138" cy="6586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93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MAGAZZINO"/>
          <p:cNvSpPr txBox="1"/>
          <p:nvPr/>
        </p:nvSpPr>
        <p:spPr>
          <a:xfrm>
            <a:off x="585469" y="7434262"/>
            <a:ext cx="7973060" cy="79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MAGAZZINO</a:t>
            </a:r>
          </a:p>
        </p:txBody>
      </p:sp>
      <p:pic>
        <p:nvPicPr>
          <p:cNvPr id="19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2687" y="633412"/>
            <a:ext cx="6813551" cy="6829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98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MENSA"/>
          <p:cNvSpPr txBox="1"/>
          <p:nvPr/>
        </p:nvSpPr>
        <p:spPr>
          <a:xfrm>
            <a:off x="585469" y="7434262"/>
            <a:ext cx="79730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MENSA</a:t>
            </a:r>
          </a:p>
        </p:txBody>
      </p:sp>
      <p:pic>
        <p:nvPicPr>
          <p:cNvPr id="20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7522" t="8250" r="8482" b="9091"/>
          <a:stretch>
            <a:fillRect/>
          </a:stretch>
        </p:blipFill>
        <p:spPr>
          <a:xfrm>
            <a:off x="803273" y="558798"/>
            <a:ext cx="7537452" cy="7416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03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MENSA"/>
          <p:cNvSpPr txBox="1"/>
          <p:nvPr/>
        </p:nvSpPr>
        <p:spPr>
          <a:xfrm>
            <a:off x="585469" y="7434262"/>
            <a:ext cx="79730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MENSA</a:t>
            </a:r>
          </a:p>
        </p:txBody>
      </p:sp>
      <p:pic>
        <p:nvPicPr>
          <p:cNvPr id="205" name="D:\Downloads\comedor (1).png" descr="D:\Downloads\comedor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212" y="593725"/>
            <a:ext cx="7739064" cy="6840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08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TANZA DELLE PULIZIE"/>
          <p:cNvSpPr txBox="1"/>
          <p:nvPr/>
        </p:nvSpPr>
        <p:spPr>
          <a:xfrm>
            <a:off x="585469" y="7434262"/>
            <a:ext cx="79730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STANZA DELLE PULIZIE</a:t>
            </a:r>
          </a:p>
        </p:txBody>
      </p:sp>
      <p:pic>
        <p:nvPicPr>
          <p:cNvPr id="210" name="D:\Downloads\almacén de limpieza (1).png" descr="D:\Downloads\almacén de limpieza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7450" y="595312"/>
            <a:ext cx="6773864" cy="6838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13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BAGNO"/>
          <p:cNvSpPr txBox="1"/>
          <p:nvPr/>
        </p:nvSpPr>
        <p:spPr>
          <a:xfrm>
            <a:off x="585469" y="7434262"/>
            <a:ext cx="79730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BAGNO</a:t>
            </a:r>
          </a:p>
        </p:txBody>
      </p:sp>
      <p:pic>
        <p:nvPicPr>
          <p:cNvPr id="215" name="D:\Downloads\aseo (3).png" descr="D:\Downloads\aseo (3).png"/>
          <p:cNvPicPr>
            <a:picLocks noChangeAspect="1"/>
          </p:cNvPicPr>
          <p:nvPr/>
        </p:nvPicPr>
        <p:blipFill>
          <a:blip r:embed="rId3">
            <a:extLst/>
          </a:blip>
          <a:srcRect l="7501" t="7501" r="7490" b="7490"/>
          <a:stretch>
            <a:fillRect/>
          </a:stretch>
        </p:blipFill>
        <p:spPr>
          <a:xfrm>
            <a:off x="1189037" y="666749"/>
            <a:ext cx="6838951" cy="6840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4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CUOLA"/>
          <p:cNvSpPr txBox="1"/>
          <p:nvPr/>
        </p:nvSpPr>
        <p:spPr>
          <a:xfrm>
            <a:off x="-260668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SCUOLA</a:t>
            </a:r>
          </a:p>
        </p:txBody>
      </p:sp>
      <p:pic>
        <p:nvPicPr>
          <p:cNvPr id="3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737" y="449262"/>
            <a:ext cx="7029451" cy="702786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CUOLA PRIMARIA"/>
          <p:cNvSpPr txBox="1"/>
          <p:nvPr/>
        </p:nvSpPr>
        <p:spPr>
          <a:xfrm rot="21480000">
            <a:off x="4732061" y="1756931"/>
            <a:ext cx="2071789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SCUOLA PRIMARIA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18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BAGNO ALUNNE"/>
          <p:cNvSpPr txBox="1"/>
          <p:nvPr/>
        </p:nvSpPr>
        <p:spPr>
          <a:xfrm>
            <a:off x="585469" y="7651182"/>
            <a:ext cx="7973060" cy="850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BAGNO ALUNNE</a:t>
            </a:r>
          </a:p>
        </p:txBody>
      </p:sp>
      <p:grpSp>
        <p:nvGrpSpPr>
          <p:cNvPr id="223" name="Group"/>
          <p:cNvGrpSpPr/>
          <p:nvPr/>
        </p:nvGrpSpPr>
        <p:grpSpPr>
          <a:xfrm>
            <a:off x="1042987" y="593725"/>
            <a:ext cx="6913565" cy="7042151"/>
            <a:chOff x="0" y="0"/>
            <a:chExt cx="6913565" cy="7042151"/>
          </a:xfrm>
        </p:grpSpPr>
        <p:pic>
          <p:nvPicPr>
            <p:cNvPr id="220" name="D:\Downloads\retrete.png" descr="D:\Downloads\retre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049193" cy="4199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D:\Downloads\niña (2).png" descr="D:\Downloads\niña (2)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717" t="0" r="24276" b="0"/>
            <a:stretch>
              <a:fillRect/>
            </a:stretch>
          </p:blipFill>
          <p:spPr>
            <a:xfrm>
              <a:off x="4652117" y="2519848"/>
              <a:ext cx="2261449" cy="45223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D:\Downloads\niña (3).png" descr="D:\Downloads\niña (3)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2860" t="0" r="25706" b="0"/>
            <a:stretch>
              <a:fillRect/>
            </a:stretch>
          </p:blipFill>
          <p:spPr>
            <a:xfrm>
              <a:off x="2326058" y="2519848"/>
              <a:ext cx="2326061" cy="45223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26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BAGNO ALUNNI"/>
          <p:cNvSpPr txBox="1"/>
          <p:nvPr/>
        </p:nvSpPr>
        <p:spPr>
          <a:xfrm>
            <a:off x="585469" y="7584438"/>
            <a:ext cx="79730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BAGNO ALUNNI</a:t>
            </a:r>
          </a:p>
        </p:txBody>
      </p:sp>
      <p:grpSp>
        <p:nvGrpSpPr>
          <p:cNvPr id="231" name="Group"/>
          <p:cNvGrpSpPr/>
          <p:nvPr/>
        </p:nvGrpSpPr>
        <p:grpSpPr>
          <a:xfrm>
            <a:off x="1042987" y="522286"/>
            <a:ext cx="6973890" cy="7038977"/>
            <a:chOff x="0" y="0"/>
            <a:chExt cx="6973889" cy="7038975"/>
          </a:xfrm>
        </p:grpSpPr>
        <p:pic>
          <p:nvPicPr>
            <p:cNvPr id="228" name="D:\Downloads\retrete.png" descr="D:\Downloads\retret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075799" cy="4236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D:\Downloads\niño (2).png" descr="D:\Downloads\niño (2)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704" t="0" r="25718" b="0"/>
            <a:stretch>
              <a:fillRect/>
            </a:stretch>
          </p:blipFill>
          <p:spPr>
            <a:xfrm>
              <a:off x="4757886" y="2477183"/>
              <a:ext cx="2216004" cy="45617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D:\Downloads\niño (3).png" descr="D:\Downloads\niño (3)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4287" t="0" r="25706" b="0"/>
            <a:stretch>
              <a:fillRect/>
            </a:stretch>
          </p:blipFill>
          <p:spPr>
            <a:xfrm>
              <a:off x="2476707" y="2476640"/>
              <a:ext cx="2281182" cy="45617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34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BAGNO ADATTATO"/>
          <p:cNvSpPr txBox="1"/>
          <p:nvPr/>
        </p:nvSpPr>
        <p:spPr>
          <a:xfrm>
            <a:off x="585469" y="7434262"/>
            <a:ext cx="79730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BAGNO ADATTATO</a:t>
            </a:r>
          </a:p>
        </p:txBody>
      </p:sp>
      <p:pic>
        <p:nvPicPr>
          <p:cNvPr id="236" name="D:\Downloads\aseo (2).png" descr="D:\Downloads\aseo (2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125" y="738187"/>
            <a:ext cx="7642225" cy="6821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39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AGNO PROFESSORI"/>
          <p:cNvSpPr txBox="1"/>
          <p:nvPr/>
        </p:nvSpPr>
        <p:spPr>
          <a:xfrm>
            <a:off x="567213" y="7584438"/>
            <a:ext cx="8044499" cy="798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BAGNO PROFESSORI</a:t>
            </a:r>
          </a:p>
        </p:txBody>
      </p:sp>
      <p:pic>
        <p:nvPicPr>
          <p:cNvPr id="241" name="D:\Downloads\cuarto de aseo.png" descr="D:\Downloads\cuarto de ase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7450" y="595312"/>
            <a:ext cx="6769100" cy="6838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44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ALA PROFESSORI"/>
          <p:cNvSpPr txBox="1"/>
          <p:nvPr/>
        </p:nvSpPr>
        <p:spPr>
          <a:xfrm>
            <a:off x="585469" y="7434262"/>
            <a:ext cx="8044499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SALA PROFESSORI</a:t>
            </a:r>
          </a:p>
        </p:txBody>
      </p:sp>
      <p:pic>
        <p:nvPicPr>
          <p:cNvPr id="246" name="D:\Downloads\sala de profesores (1).png" descr="D:\Downloads\sala de profesores (1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8887" y="595312"/>
            <a:ext cx="6653214" cy="6838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49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ALA RIUNIONI"/>
          <p:cNvSpPr txBox="1"/>
          <p:nvPr/>
        </p:nvSpPr>
        <p:spPr>
          <a:xfrm>
            <a:off x="585469" y="7561262"/>
            <a:ext cx="8044499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SALA RIUNIONI</a:t>
            </a:r>
          </a:p>
        </p:txBody>
      </p:sp>
      <p:pic>
        <p:nvPicPr>
          <p:cNvPr id="251" name="D:\Downloads\reunión.png" descr="D:\Downloads\reunió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087" y="522287"/>
            <a:ext cx="7561264" cy="7559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54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PALESTRA"/>
          <p:cNvSpPr txBox="1"/>
          <p:nvPr/>
        </p:nvSpPr>
        <p:spPr>
          <a:xfrm>
            <a:off x="567213" y="7567752"/>
            <a:ext cx="8044499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PALESTRA</a:t>
            </a:r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4614" t="10419" r="4614" b="5648"/>
          <a:stretch>
            <a:fillRect/>
          </a:stretch>
        </p:blipFill>
        <p:spPr>
          <a:xfrm>
            <a:off x="1813469" y="1035941"/>
            <a:ext cx="6397383" cy="5915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59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MAGAZZINO ATTREZZI"/>
          <p:cNvSpPr txBox="1"/>
          <p:nvPr/>
        </p:nvSpPr>
        <p:spPr>
          <a:xfrm>
            <a:off x="585469" y="7434262"/>
            <a:ext cx="8044499" cy="79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MAGAZZINO ATTREZZI</a:t>
            </a:r>
          </a:p>
        </p:txBody>
      </p:sp>
      <p:pic>
        <p:nvPicPr>
          <p:cNvPr id="261" name="D:\Downloads\almacen_educación_fisica.png" descr="D:\Downloads\almacen_educación_fisic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6012" y="522287"/>
            <a:ext cx="6838951" cy="6838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64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AULA MORBIDA"/>
          <p:cNvSpPr txBox="1"/>
          <p:nvPr/>
        </p:nvSpPr>
        <p:spPr>
          <a:xfrm>
            <a:off x="585469" y="7434262"/>
            <a:ext cx="8044499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AULA MORBIDA</a:t>
            </a:r>
          </a:p>
        </p:txBody>
      </p:sp>
      <p:pic>
        <p:nvPicPr>
          <p:cNvPr id="26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4317" t="10864" r="4317" b="2001"/>
          <a:stretch>
            <a:fillRect/>
          </a:stretch>
        </p:blipFill>
        <p:spPr>
          <a:xfrm>
            <a:off x="1167605" y="673853"/>
            <a:ext cx="6808774" cy="6493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69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FOTOCOPIATRICE"/>
          <p:cNvSpPr txBox="1"/>
          <p:nvPr/>
        </p:nvSpPr>
        <p:spPr>
          <a:xfrm>
            <a:off x="585469" y="7434262"/>
            <a:ext cx="8044499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FOTOCOPIATRICE</a:t>
            </a:r>
          </a:p>
        </p:txBody>
      </p:sp>
      <p:pic>
        <p:nvPicPr>
          <p:cNvPr id="271" name="D:\Downloads\fotocopiadora.png" descr="D:\Downloads\fotocopiadora.png"/>
          <p:cNvPicPr>
            <a:picLocks noChangeAspect="1"/>
          </p:cNvPicPr>
          <p:nvPr/>
        </p:nvPicPr>
        <p:blipFill>
          <a:blip r:embed="rId3">
            <a:extLst/>
          </a:blip>
          <a:srcRect l="0" t="12045" r="0" b="10673"/>
          <a:stretch>
            <a:fillRect/>
          </a:stretch>
        </p:blipFill>
        <p:spPr>
          <a:xfrm>
            <a:off x="612775" y="954087"/>
            <a:ext cx="7920039" cy="6119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0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CUOLA"/>
          <p:cNvSpPr txBox="1"/>
          <p:nvPr/>
        </p:nvSpPr>
        <p:spPr>
          <a:xfrm>
            <a:off x="-260668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SCUOLA</a:t>
            </a:r>
          </a:p>
        </p:txBody>
      </p:sp>
      <p:pic>
        <p:nvPicPr>
          <p:cNvPr id="4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737" y="449262"/>
            <a:ext cx="7029451" cy="70278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CUOLA DELL’INFANZIA"/>
          <p:cNvSpPr txBox="1"/>
          <p:nvPr/>
        </p:nvSpPr>
        <p:spPr>
          <a:xfrm rot="21480000">
            <a:off x="4615562" y="1751347"/>
            <a:ext cx="2391815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SCUOLA DELL’INFANZIA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4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ALA COMPUTER"/>
          <p:cNvSpPr txBox="1"/>
          <p:nvPr/>
        </p:nvSpPr>
        <p:spPr>
          <a:xfrm>
            <a:off x="585469" y="7434262"/>
            <a:ext cx="8044499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SALA COMPUTER</a:t>
            </a:r>
          </a:p>
        </p:txBody>
      </p:sp>
      <p:pic>
        <p:nvPicPr>
          <p:cNvPr id="276" name="D:\Downloads\ordenador (2).png" descr="D:\Downloads\ordenador (2).png"/>
          <p:cNvPicPr>
            <a:picLocks noChangeAspect="1"/>
          </p:cNvPicPr>
          <p:nvPr/>
        </p:nvPicPr>
        <p:blipFill>
          <a:blip r:embed="rId3">
            <a:extLst/>
          </a:blip>
          <a:srcRect l="0" t="9092" r="0" b="8171"/>
          <a:stretch>
            <a:fillRect/>
          </a:stretch>
        </p:blipFill>
        <p:spPr>
          <a:xfrm>
            <a:off x="788987" y="809623"/>
            <a:ext cx="7527926" cy="6227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9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LABORATORIO MANUALE"/>
          <p:cNvSpPr txBox="1"/>
          <p:nvPr/>
        </p:nvSpPr>
        <p:spPr>
          <a:xfrm>
            <a:off x="585469" y="7612062"/>
            <a:ext cx="8044499" cy="70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LABORATORIO MANUALE</a:t>
            </a:r>
          </a:p>
        </p:txBody>
      </p:sp>
      <p:pic>
        <p:nvPicPr>
          <p:cNvPr id="281" name="D:\Downloads\manualidades.png" descr="D:\Downloads\manualidad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9037" y="666750"/>
            <a:ext cx="6838951" cy="6840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84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LABORATORIO CRETA"/>
          <p:cNvSpPr txBox="1"/>
          <p:nvPr/>
        </p:nvSpPr>
        <p:spPr>
          <a:xfrm>
            <a:off x="585469" y="7612062"/>
            <a:ext cx="8044499" cy="706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LABORATORIO CRETA</a:t>
            </a:r>
          </a:p>
        </p:txBody>
      </p:sp>
      <p:pic>
        <p:nvPicPr>
          <p:cNvPr id="28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836" t="10451" r="4340" b="1786"/>
          <a:stretch>
            <a:fillRect/>
          </a:stretch>
        </p:blipFill>
        <p:spPr>
          <a:xfrm>
            <a:off x="1207888" y="908130"/>
            <a:ext cx="6728417" cy="6293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89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LABORATORIO INFORMATICO"/>
          <p:cNvSpPr txBox="1"/>
          <p:nvPr/>
        </p:nvSpPr>
        <p:spPr>
          <a:xfrm>
            <a:off x="-37468" y="7810062"/>
            <a:ext cx="9253861" cy="73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LABORATORIO INFORMATICO</a:t>
            </a:r>
          </a:p>
        </p:txBody>
      </p:sp>
      <p:pic>
        <p:nvPicPr>
          <p:cNvPr id="291" name="D:\Downloads\aula de tecnología (1).png" descr="D:\Downloads\aula de tecnología (1).png"/>
          <p:cNvPicPr>
            <a:picLocks noChangeAspect="1"/>
          </p:cNvPicPr>
          <p:nvPr/>
        </p:nvPicPr>
        <p:blipFill>
          <a:blip r:embed="rId3">
            <a:extLst/>
          </a:blip>
          <a:srcRect l="7501" t="7501" r="7490" b="7490"/>
          <a:stretch>
            <a:fillRect/>
          </a:stretch>
        </p:blipFill>
        <p:spPr>
          <a:xfrm>
            <a:off x="1116012" y="666749"/>
            <a:ext cx="6838951" cy="6840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94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AULA SPECIALE"/>
          <p:cNvSpPr txBox="1"/>
          <p:nvPr/>
        </p:nvSpPr>
        <p:spPr>
          <a:xfrm>
            <a:off x="585469" y="7561262"/>
            <a:ext cx="8044499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AULA SPECIALE</a:t>
            </a:r>
          </a:p>
        </p:txBody>
      </p:sp>
      <p:pic>
        <p:nvPicPr>
          <p:cNvPr id="296" name="D:\Downloads\aula de TVA (1).png" descr="D:\Downloads\aula de TVA (1).png"/>
          <p:cNvPicPr>
            <a:picLocks noChangeAspect="1"/>
          </p:cNvPicPr>
          <p:nvPr/>
        </p:nvPicPr>
        <p:blipFill>
          <a:blip r:embed="rId3">
            <a:extLst/>
          </a:blip>
          <a:srcRect l="7501" t="7501" r="7490" b="7490"/>
          <a:stretch>
            <a:fillRect/>
          </a:stretch>
        </p:blipFill>
        <p:spPr>
          <a:xfrm>
            <a:off x="1189037" y="738187"/>
            <a:ext cx="6838951" cy="6840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99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ORTO"/>
          <p:cNvSpPr txBox="1"/>
          <p:nvPr/>
        </p:nvSpPr>
        <p:spPr>
          <a:xfrm>
            <a:off x="585469" y="7561262"/>
            <a:ext cx="8044499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ORTO</a:t>
            </a:r>
          </a:p>
        </p:txBody>
      </p:sp>
      <p:pic>
        <p:nvPicPr>
          <p:cNvPr id="30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618" t="11026" r="2618" b="1616"/>
          <a:stretch>
            <a:fillRect/>
          </a:stretch>
        </p:blipFill>
        <p:spPr>
          <a:xfrm>
            <a:off x="1064620" y="880121"/>
            <a:ext cx="7014955" cy="6466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04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LABORATORIO"/>
          <p:cNvSpPr txBox="1"/>
          <p:nvPr/>
        </p:nvSpPr>
        <p:spPr>
          <a:xfrm>
            <a:off x="585469" y="7561262"/>
            <a:ext cx="8044499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LABORATORIO</a:t>
            </a:r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4092" t="10025" r="4092" b="2862"/>
          <a:stretch>
            <a:fillRect/>
          </a:stretch>
        </p:blipFill>
        <p:spPr>
          <a:xfrm>
            <a:off x="1345689" y="592890"/>
            <a:ext cx="6828770" cy="6478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09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CALE"/>
          <p:cNvSpPr txBox="1"/>
          <p:nvPr/>
        </p:nvSpPr>
        <p:spPr>
          <a:xfrm>
            <a:off x="585469" y="7561262"/>
            <a:ext cx="8044499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SCALE</a:t>
            </a:r>
          </a:p>
        </p:txBody>
      </p:sp>
      <p:pic>
        <p:nvPicPr>
          <p:cNvPr id="311" name="D:\Downloads\escalera.png" descr="D:\Downloads\escaler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3137" y="522287"/>
            <a:ext cx="7199314" cy="7199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14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ASCENSORE"/>
          <p:cNvSpPr txBox="1"/>
          <p:nvPr/>
        </p:nvSpPr>
        <p:spPr>
          <a:xfrm>
            <a:off x="585469" y="7561262"/>
            <a:ext cx="8044499" cy="798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5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ASCENSORE</a:t>
            </a:r>
          </a:p>
        </p:txBody>
      </p:sp>
      <p:pic>
        <p:nvPicPr>
          <p:cNvPr id="316" name="D:\Downloads\ascensor.png" descr="D:\Downloads\ascens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3137" y="522287"/>
            <a:ext cx="7199314" cy="720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46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IO ASPETTO QUI"/>
          <p:cNvSpPr txBox="1"/>
          <p:nvPr/>
        </p:nvSpPr>
        <p:spPr>
          <a:xfrm>
            <a:off x="-238443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IO ASPETTO QUI</a:t>
            </a:r>
          </a:p>
        </p:txBody>
      </p:sp>
      <p:pic>
        <p:nvPicPr>
          <p:cNvPr id="4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4161" t="12322" r="4161" b="7061"/>
          <a:stretch>
            <a:fillRect/>
          </a:stretch>
        </p:blipFill>
        <p:spPr>
          <a:xfrm>
            <a:off x="1211612" y="801790"/>
            <a:ext cx="7112022" cy="6253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1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RICREAZIONE"/>
          <p:cNvSpPr txBox="1"/>
          <p:nvPr/>
        </p:nvSpPr>
        <p:spPr>
          <a:xfrm>
            <a:off x="-238443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RICREAZIONE</a:t>
            </a:r>
          </a:p>
        </p:txBody>
      </p:sp>
      <p:pic>
        <p:nvPicPr>
          <p:cNvPr id="5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1400" y="596900"/>
            <a:ext cx="7140575" cy="6840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6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GIARDINO"/>
          <p:cNvSpPr txBox="1"/>
          <p:nvPr/>
        </p:nvSpPr>
        <p:spPr>
          <a:xfrm>
            <a:off x="-238443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GIARDINO</a:t>
            </a:r>
          </a:p>
        </p:txBody>
      </p:sp>
      <p:pic>
        <p:nvPicPr>
          <p:cNvPr id="5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4007" t="11040" r="4007" b="2171"/>
          <a:stretch>
            <a:fillRect/>
          </a:stretch>
        </p:blipFill>
        <p:spPr>
          <a:xfrm>
            <a:off x="1057599" y="880779"/>
            <a:ext cx="6542164" cy="6172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quare"/>
          <p:cNvSpPr/>
          <p:nvPr/>
        </p:nvSpPr>
        <p:spPr>
          <a:xfrm>
            <a:off x="539750" y="449261"/>
            <a:ext cx="8099425" cy="810101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 lIns="45718" tIns="45718" rIns="45718" bIns="45718" anchor="ctr"/>
          <a:lstStyle/>
          <a:p>
            <a:pPr algn="ctr" defTabSz="912812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61" name="http://aulaabierta.arasaac.org/wp-content/uploads/2020/03/logo_ARASAAC_texto_color_fondo_blanco.png" descr="http://aulaabierta.arasaac.org/wp-content/uploads/2020/03/logo_ARASAAC_texto_color_fondo_blanc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8100" y="8848725"/>
            <a:ext cx="2647950" cy="62706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BICICLETTE"/>
          <p:cNvSpPr txBox="1"/>
          <p:nvPr/>
        </p:nvSpPr>
        <p:spPr>
          <a:xfrm>
            <a:off x="45720" y="7434262"/>
            <a:ext cx="9700260" cy="850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2812"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BICICLETTE</a:t>
            </a:r>
          </a:p>
        </p:txBody>
      </p:sp>
      <p:pic>
        <p:nvPicPr>
          <p:cNvPr id="6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4136" t="13591" r="4136" b="4458"/>
          <a:stretch>
            <a:fillRect/>
          </a:stretch>
        </p:blipFill>
        <p:spPr>
          <a:xfrm>
            <a:off x="1511682" y="1329731"/>
            <a:ext cx="6426847" cy="57417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