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2" r:id="rId6"/>
    <p:sldId id="259" r:id="rId7"/>
    <p:sldId id="263" r:id="rId8"/>
    <p:sldId id="267" r:id="rId9"/>
    <p:sldId id="266" r:id="rId10"/>
    <p:sldId id="264" r:id="rId11"/>
    <p:sldId id="265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5886-3870-42F6-883B-138277D964D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1EAB-C4D5-4557-AB42-952135BA178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https://i.ytimg.com/vi/rBuhFaP1vMY/maxresdefaul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32000" cy="4799250"/>
          </a:xfrm>
          <a:prstGeom prst="rect">
            <a:avLst/>
          </a:prstGeom>
          <a:noFill/>
        </p:spPr>
      </p:pic>
      <p:pic>
        <p:nvPicPr>
          <p:cNvPr id="8" name="Picture 2" descr="https://i.ytimg.com/vi/rBuhFaP1vMY/maxresdefault.jpg"/>
          <p:cNvPicPr>
            <a:picLocks noChangeAspect="1" noChangeArrowheads="1"/>
          </p:cNvPicPr>
          <p:nvPr userDrawn="1"/>
        </p:nvPicPr>
        <p:blipFill>
          <a:blip r:embed="rId2" cstate="print"/>
          <a:srcRect t="87886"/>
          <a:stretch>
            <a:fillRect/>
          </a:stretch>
        </p:blipFill>
        <p:spPr bwMode="auto">
          <a:xfrm>
            <a:off x="323528" y="5085184"/>
            <a:ext cx="8532000" cy="1504252"/>
          </a:xfrm>
          <a:prstGeom prst="rect">
            <a:avLst/>
          </a:prstGeom>
          <a:noFill/>
        </p:spPr>
      </p:pic>
      <p:pic>
        <p:nvPicPr>
          <p:cNvPr id="11" name="Picture 4" descr="https://www.hobobo.ru/assets/uploads/images/diafilmy/31-morozko.jpg"/>
          <p:cNvPicPr>
            <a:picLocks noChangeAspect="1" noChangeArrowheads="1"/>
          </p:cNvPicPr>
          <p:nvPr userDrawn="1"/>
        </p:nvPicPr>
        <p:blipFill>
          <a:blip r:embed="rId3" cstate="print"/>
          <a:srcRect l="5357" t="4762" r="30357" b="11905"/>
          <a:stretch>
            <a:fillRect/>
          </a:stretch>
        </p:blipFill>
        <p:spPr bwMode="auto">
          <a:xfrm rot="20406875">
            <a:off x="262754" y="4496747"/>
            <a:ext cx="2147896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5886-3870-42F6-883B-138277D964D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1EAB-C4D5-4557-AB42-952135BA1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5886-3870-42F6-883B-138277D964D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1EAB-C4D5-4557-AB42-952135BA1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5886-3870-42F6-883B-138277D964D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1EAB-C4D5-4557-AB42-952135BA1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5886-3870-42F6-883B-138277D964D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1EAB-C4D5-4557-AB42-952135BA1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5886-3870-42F6-883B-138277D964D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1EAB-C4D5-4557-AB42-952135BA1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5886-3870-42F6-883B-138277D964D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1EAB-C4D5-4557-AB42-952135BA1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5886-3870-42F6-883B-138277D964D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1EAB-C4D5-4557-AB42-952135BA1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5886-3870-42F6-883B-138277D964D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1EAB-C4D5-4557-AB42-952135BA1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5886-3870-42F6-883B-138277D964D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1EAB-C4D5-4557-AB42-952135BA1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5886-3870-42F6-883B-138277D964D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1EAB-C4D5-4557-AB42-952135BA1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D5886-3870-42F6-883B-138277D964D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01EAB-C4D5-4557-AB42-952135BA178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314" name="Picture 2" descr="https://s1.slide-share.ru/s_slide/5952f5cdf719cd908c9149b24e237773/2e95c3c2-3050-42b4-9605-e374955c92a0.jpe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323528" y="6309320"/>
            <a:ext cx="1116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avatars.mds.yandex.net/i?id=fd5ce09deff98de11da220271d150a572e798792-6994605-images-thumbs&amp;n=13" TargetMode="External"/><Relationship Id="rId3" Type="http://schemas.openxmlformats.org/officeDocument/2006/relationships/hyperlink" Target="https://luckclub.ru/images/luckclub/2022/08/ipkrukeca.jpg" TargetMode="External"/><Relationship Id="rId7" Type="http://schemas.openxmlformats.org/officeDocument/2006/relationships/hyperlink" Target="https://i.ytimg.com/vi/rBuhFaP1vMY/maxresdefault.jpg" TargetMode="External"/><Relationship Id="rId2" Type="http://schemas.openxmlformats.org/officeDocument/2006/relationships/hyperlink" Target="https://s1.slide-share.ru/s_slide/5952f5cdf719cd908c9149b24e237773/2e95c3c2-3050-42b4-9605-e374955c92a0.jpe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tvet.imgsmail.ru/download/12850878_65bef745b6587b3595441134defcd177_800.png" TargetMode="External"/><Relationship Id="rId5" Type="http://schemas.openxmlformats.org/officeDocument/2006/relationships/hyperlink" Target="https://gas-kvas.com/uploads/posts/2023-01/1673458297_gas-kvas-com-p-risunok-detskii-zayats-23.png" TargetMode="External"/><Relationship Id="rId10" Type="http://schemas.openxmlformats.org/officeDocument/2006/relationships/hyperlink" Target="https://avatars.dzeninfra.ru/get-zen_doc/3524431/pub_5ff5d09baf142f0b17d2dac4_5ff5d2f7af142f0b17d6b594/smart_crop_516x290" TargetMode="External"/><Relationship Id="rId4" Type="http://schemas.openxmlformats.org/officeDocument/2006/relationships/hyperlink" Target="https://fs.znanio.ru/methodology/images/83/fa/83fa24b9793470d92d219f3a42748f4bf4df8cb8.jpg" TargetMode="External"/><Relationship Id="rId9" Type="http://schemas.openxmlformats.org/officeDocument/2006/relationships/hyperlink" Target="https://sun9-3.userapi.com/impg/R2b8JSmEs0ld0z1p-yb8KSTWsZbR5fTTcjWXhQ/6Bx8ixccdGQ.jpg?size=500x340&amp;quality=96&amp;sign=bf1fbcb1282d4366d4a7a5dc44581ff4&amp;c_uniq_tag=-kOo9QxLk1pEaxhH-UBjSnVbGHm4vDVuqcP9R8Eclbg&amp;type=albu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5589240"/>
            <a:ext cx="2808312" cy="108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Работу выполнила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учитель начальных классов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МОУ  </a:t>
            </a:r>
            <a:r>
              <a:rPr lang="ru-RU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Новкинская</a:t>
            </a: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ООШ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Владимирской области</a:t>
            </a:r>
          </a:p>
          <a:p>
            <a:pPr algn="ctr"/>
            <a:r>
              <a:rPr lang="ru-RU" sz="1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Курова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Татьяна Владимировна </a:t>
            </a: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2292" name="Picture 4" descr="https://x-lines.ru/letters/i/cyrillicfancy/0573/26c9cf/40/1/4n1pdy6ozzemiwcg4nhpbxsozzembwf54ggpbxqosdea6egosxeabwfo4n6pbxstomem5wf64gy7dysttoonycjy4n7pbq6osdeadwc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296" y="404664"/>
            <a:ext cx="5412000" cy="288000"/>
          </a:xfrm>
          <a:prstGeom prst="rect">
            <a:avLst/>
          </a:prstGeom>
          <a:noFill/>
        </p:spPr>
      </p:pic>
      <p:pic>
        <p:nvPicPr>
          <p:cNvPr id="6" name="Picture 4" descr="https://x-lines.ru/letters/i/cyrillicfancy/0691/864d1d/40/1/4ne7bq6oz5emwebyryonbwf84nhpdysosdeafwfi4n77ddgto8emiwfo4g81bwfu4gypbcgozuem7wcn4n67bxsto8eafwcc.png"/>
          <p:cNvPicPr>
            <a:picLocks noChangeAspect="1" noChangeArrowheads="1"/>
          </p:cNvPicPr>
          <p:nvPr/>
        </p:nvPicPr>
        <p:blipFill>
          <a:blip r:embed="rId3" cstate="print"/>
          <a:srcRect l="23997"/>
          <a:stretch>
            <a:fillRect/>
          </a:stretch>
        </p:blipFill>
        <p:spPr bwMode="auto">
          <a:xfrm>
            <a:off x="2699792" y="1376808"/>
            <a:ext cx="3648953" cy="324000"/>
          </a:xfrm>
          <a:prstGeom prst="rect">
            <a:avLst/>
          </a:prstGeom>
          <a:noFill/>
        </p:spPr>
      </p:pic>
      <p:pic>
        <p:nvPicPr>
          <p:cNvPr id="7" name="Picture 4" descr="https://x-lines.ru/letters/i/cyrillicfancy/0691/864d1d/40/1/4ne7bq6oz5emwebyryonbwf84nhpdysosdeafwfi4n77ddgto8emiwfo4g81bwfu4gypbcgozuem7wcn4n67bxsto8eafwcc.png"/>
          <p:cNvPicPr>
            <a:picLocks noChangeAspect="1" noChangeArrowheads="1"/>
          </p:cNvPicPr>
          <p:nvPr/>
        </p:nvPicPr>
        <p:blipFill>
          <a:blip r:embed="rId3" cstate="print"/>
          <a:srcRect r="83502"/>
          <a:stretch>
            <a:fillRect/>
          </a:stretch>
        </p:blipFill>
        <p:spPr bwMode="auto">
          <a:xfrm>
            <a:off x="4139952" y="872752"/>
            <a:ext cx="792088" cy="324000"/>
          </a:xfrm>
          <a:prstGeom prst="rect">
            <a:avLst/>
          </a:prstGeom>
          <a:noFill/>
        </p:spPr>
      </p:pic>
      <p:pic>
        <p:nvPicPr>
          <p:cNvPr id="12294" name="Picture 6" descr="https://x-lines.ru/letters/i/cyrillicfancy/0739/5484ed/30/1/4nm7bcgozzea9wcn4nhpbpjygeonyeburyonypy.png"/>
          <p:cNvPicPr>
            <a:picLocks noChangeAspect="1" noChangeArrowheads="1"/>
          </p:cNvPicPr>
          <p:nvPr/>
        </p:nvPicPr>
        <p:blipFill>
          <a:blip r:embed="rId4" cstate="print"/>
          <a:srcRect r="29549"/>
          <a:stretch>
            <a:fillRect/>
          </a:stretch>
        </p:blipFill>
        <p:spPr bwMode="auto">
          <a:xfrm>
            <a:off x="3635896" y="2553469"/>
            <a:ext cx="1872208" cy="371475"/>
          </a:xfrm>
          <a:prstGeom prst="rect">
            <a:avLst/>
          </a:prstGeom>
          <a:noFill/>
        </p:spPr>
      </p:pic>
      <p:pic>
        <p:nvPicPr>
          <p:cNvPr id="12298" name="Picture 10" descr="https://x-lines.ru/letters/i/cyrillicfancy/0536/7a92e7/30/1/4nopdy6to8eadwf44napdd3y4n67bcgtodem7wfw4n67bcgtthopdyqozmembwfz4n7pbc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661" y="3177016"/>
            <a:ext cx="4016563" cy="396000"/>
          </a:xfrm>
          <a:prstGeom prst="rect">
            <a:avLst/>
          </a:prstGeom>
          <a:noFill/>
        </p:spPr>
      </p:pic>
      <p:pic>
        <p:nvPicPr>
          <p:cNvPr id="12300" name="Picture 12" descr="https://x-lines.ru/letters/i/cyrillicfancy/0620/5484ed/40/0/rdej3wf64gypbxsoshopbqby4n57bcgtt9ea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4005064"/>
            <a:ext cx="3857787" cy="61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3717032"/>
            <a:ext cx="8352928" cy="2585323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Зайцы готовятся к зиме осенью – меняют свою шубку. На белом снегу серая шубка зайца будет выглядеть тёмным пятном, а у зайца нет другой защиты, как быстрые ноги и умение прятаться.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Оказывается, с наступлением холодов не все зайцы меняют свою окраску. Но у всех меняется длина и густота меха.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Заяц-беляк постепенно меняет серую шубку на белую. На снегу белый мех зайца хорошо маскирует его.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Заяц-русак не меняет свою окраску, а только лишь светлеет. Снежно-белым он никогда не бывает.</a:t>
            </a:r>
          </a:p>
        </p:txBody>
      </p:sp>
      <p:pic>
        <p:nvPicPr>
          <p:cNvPr id="3076" name="Picture 4" descr="https://otvet.imgsmail.ru/download/12850878_65bef745b6587b3595441134defcd177_80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813" b="55433"/>
          <a:stretch>
            <a:fillRect/>
          </a:stretch>
        </p:blipFill>
        <p:spPr bwMode="auto">
          <a:xfrm flipH="1">
            <a:off x="5148064" y="1196752"/>
            <a:ext cx="3559832" cy="17657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79912" y="33265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Comic Sans MS" pitchFamily="66" charset="0"/>
              </a:rPr>
              <a:t>Задание 6</a:t>
            </a:r>
            <a:endParaRPr lang="ru-RU" sz="2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2924944"/>
            <a:ext cx="108012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летом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2924944"/>
            <a:ext cx="108012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зимой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2924944"/>
            <a:ext cx="108012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зимой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80312" y="2924944"/>
            <a:ext cx="108012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летом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76470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Рассмотри рисунки. Прочитай научно-познавательный текст.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15616" y="3284984"/>
            <a:ext cx="2087896" cy="324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Заяц-беляк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12160" y="3284984"/>
            <a:ext cx="2087896" cy="324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Заяц-русак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5" name="Picture 2" descr="https://otvet.imgsmail.ru/download/12850878_65bef745b6587b3595441134defcd177_80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519" r="59225" b="4263"/>
          <a:stretch>
            <a:fillRect/>
          </a:stretch>
        </p:blipFill>
        <p:spPr bwMode="auto">
          <a:xfrm>
            <a:off x="2123728" y="1052736"/>
            <a:ext cx="1800200" cy="1980000"/>
          </a:xfrm>
          <a:prstGeom prst="rect">
            <a:avLst/>
          </a:prstGeom>
          <a:noFill/>
        </p:spPr>
      </p:pic>
      <p:pic>
        <p:nvPicPr>
          <p:cNvPr id="16" name="Picture 2" descr="https://otvet.imgsmail.ru/download/12850878_65bef745b6587b3595441134defcd177_80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775" t="52881" r="19916" b="6779"/>
          <a:stretch>
            <a:fillRect/>
          </a:stretch>
        </p:blipFill>
        <p:spPr bwMode="auto">
          <a:xfrm>
            <a:off x="611560" y="1268760"/>
            <a:ext cx="1735514" cy="172819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347864" y="630932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Подпиши рисунки.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8" name="Стрелка вправо 17">
            <a:hlinkClick r:id="" action="ppaction://hlinkshowjump?jump=nextslide"/>
          </p:cNvPr>
          <p:cNvSpPr/>
          <p:nvPr/>
        </p:nvSpPr>
        <p:spPr>
          <a:xfrm>
            <a:off x="8172400" y="6309320"/>
            <a:ext cx="504000" cy="21600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67544" y="3284984"/>
            <a:ext cx="5760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Клик!</a:t>
            </a:r>
            <a:endParaRPr lang="ru-RU" sz="105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35796" y="76470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Выбери верные утверждения.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9848" y="1907704"/>
            <a:ext cx="468000" cy="4680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709848" y="1295688"/>
            <a:ext cx="468000" cy="4680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59632" y="1295688"/>
            <a:ext cx="6624736" cy="46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Все зайцы зимой становятся белыми.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3" name="Рисунок 12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1856" y="1916832"/>
            <a:ext cx="360040" cy="360040"/>
          </a:xfrm>
          <a:prstGeom prst="rect">
            <a:avLst/>
          </a:prstGeom>
          <a:ln>
            <a:noFill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1259632" y="1916832"/>
            <a:ext cx="6624736" cy="46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 всех зайцев зимой шубка более длинная и густая.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3568" y="2519824"/>
            <a:ext cx="468000" cy="4680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5576" y="2528952"/>
            <a:ext cx="360040" cy="360040"/>
          </a:xfrm>
          <a:prstGeom prst="rect">
            <a:avLst/>
          </a:prstGeom>
          <a:ln>
            <a:noFill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1233352" y="2528952"/>
            <a:ext cx="6624736" cy="46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Белая шубка помогает зайцам маскироваться от врагов.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11660" y="357301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Подчеркни в тексте сказки слова на тему «Зима».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5556" y="465313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Устно ответь на вопрос: «Чему можно научиться у зайца из сказки «Мороз и заяц»?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79912" y="33265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Comic Sans MS" pitchFamily="66" charset="0"/>
              </a:rPr>
              <a:t>Задание 7</a:t>
            </a:r>
            <a:endParaRPr lang="ru-RU" sz="2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79912" y="314096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Comic Sans MS" pitchFamily="66" charset="0"/>
              </a:rPr>
              <a:t>Задание 8</a:t>
            </a:r>
            <a:endParaRPr lang="ru-RU" sz="2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79912" y="407707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Comic Sans MS" pitchFamily="66" charset="0"/>
              </a:rPr>
              <a:t>Задание 9</a:t>
            </a:r>
            <a:endParaRPr lang="ru-RU" sz="2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91680" y="5373216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                         Объясни смысл </a:t>
            </a: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пословиц: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Силен мороз, а воробья (зайца) не осилит.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Тому мороз не страшен, кто ловок и отважен.</a:t>
            </a:r>
            <a:r>
              <a:rPr lang="ru-RU" dirty="0" smtClean="0"/>
              <a:t>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Что проворному в мороз деется – бежит да греется.   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4" name="Стрелка вправо 23">
            <a:hlinkClick r:id="" action="ppaction://hlinkshowjump?jump=endshow"/>
          </p:cNvPr>
          <p:cNvSpPr/>
          <p:nvPr/>
        </p:nvSpPr>
        <p:spPr>
          <a:xfrm>
            <a:off x="8172400" y="6309320"/>
            <a:ext cx="504000" cy="21600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83568" y="980728"/>
            <a:ext cx="5760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Клик!</a:t>
            </a:r>
            <a:endParaRPr lang="ru-RU" sz="105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849694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2"/>
              </a:rPr>
              <a:t>https://s1.slide-share.ru/s_slide/5952f5cdf719cd908c9149b24e237773/2e95c3c2-3050-42b4-9605-e374955c92a0.jpeg</a:t>
            </a:r>
            <a:r>
              <a:rPr lang="ru-RU" sz="1400" dirty="0" smtClean="0"/>
              <a:t> - фон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r>
              <a:rPr lang="en-US" sz="1400" dirty="0" smtClean="0">
                <a:hlinkClick r:id="rId3"/>
              </a:rPr>
              <a:t>https://luckclub.ru/images/luckclub/2022/08/ipkrukeca.jpg</a:t>
            </a:r>
            <a:r>
              <a:rPr lang="ru-RU" sz="1400" dirty="0" smtClean="0"/>
              <a:t> - деревья</a:t>
            </a:r>
            <a:r>
              <a:rPr lang="en-US" sz="1400" dirty="0" smtClean="0"/>
              <a:t> </a:t>
            </a:r>
            <a:r>
              <a:rPr lang="en-US" sz="1400" dirty="0" smtClean="0">
                <a:hlinkClick r:id="rId4"/>
              </a:rPr>
              <a:t>https://fs.znanio.ru/methodology/images/83/fa/83fa24b9793470d92d219f3a42748f4bf4df8cb8.jpg</a:t>
            </a:r>
            <a:r>
              <a:rPr lang="ru-RU" sz="1400" dirty="0" smtClean="0"/>
              <a:t> - заяц-беляк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r>
              <a:rPr lang="en-US" sz="1400" dirty="0" smtClean="0">
                <a:hlinkClick r:id="rId5"/>
              </a:rPr>
              <a:t>https://gas-kvas.com/uploads/posts/2023-01/1673458297_gas-kvas-com-p-risunok-detskii-zayats-23.png</a:t>
            </a:r>
            <a:r>
              <a:rPr lang="ru-RU" sz="1400" dirty="0" smtClean="0"/>
              <a:t> - заяц</a:t>
            </a:r>
            <a:r>
              <a:rPr lang="en-US" sz="1400" dirty="0" smtClean="0"/>
              <a:t> </a:t>
            </a:r>
            <a:r>
              <a:rPr lang="en-US" sz="1400" dirty="0" smtClean="0">
                <a:hlinkClick r:id="rId6"/>
              </a:rPr>
              <a:t>https://otvet.imgsmail.ru/download/12850878_65bef745b6587b3595441134defcd177_800.png</a:t>
            </a:r>
            <a:r>
              <a:rPr lang="ru-RU" sz="1400" dirty="0" smtClean="0"/>
              <a:t> </a:t>
            </a:r>
            <a:r>
              <a:rPr lang="en-US" sz="1400" dirty="0" smtClean="0">
                <a:hlinkClick r:id="rId7"/>
              </a:rPr>
              <a:t>https://i.ytimg.com/vi/rBuhFaP1vMY/maxresdefault.jpg</a:t>
            </a:r>
            <a:r>
              <a:rPr lang="en-US" sz="1400" dirty="0" smtClean="0"/>
              <a:t> </a:t>
            </a:r>
            <a:r>
              <a:rPr lang="en-US" sz="1400" dirty="0" smtClean="0">
                <a:hlinkClick r:id="rId8"/>
              </a:rPr>
              <a:t>https://avatars.mds.yandex.net/i?id=fd5ce09deff98de11da220271d150a572e798792-6994605-images-thumbs&amp;n=13</a:t>
            </a:r>
            <a:r>
              <a:rPr lang="ru-RU" sz="1400" dirty="0" smtClean="0"/>
              <a:t> </a:t>
            </a:r>
          </a:p>
          <a:p>
            <a:r>
              <a:rPr lang="en-US" sz="1400" dirty="0" smtClean="0">
                <a:hlinkClick r:id="rId9"/>
              </a:rPr>
              <a:t>https://sun9-3.userapi.com/impg/R2b8JSmEs0ld0z1p-yb8KSTWsZbR5fTTcjWXhQ/6Bx8ixccdGQ.jpg?size=500x340&amp;quality=96&amp;sign=bf1fbcb1282d4366d4a7a5dc44581ff4&amp;c_uniq_tag=-kOo9QxLk1pEaxhH-UBjSnVbGHm4vDVuqcP9R8Eclbg&amp;type=album</a:t>
            </a:r>
            <a:r>
              <a:rPr lang="ru-RU" sz="1400" dirty="0" smtClean="0"/>
              <a:t> </a:t>
            </a:r>
            <a:r>
              <a:rPr lang="en-US" sz="1400" dirty="0" smtClean="0">
                <a:hlinkClick r:id="rId10"/>
              </a:rPr>
              <a:t>https://avatars.dzeninfra.ru/get-zen_doc/3524431/pub_5ff5d09baf142f0b17d2dac4_5ff5d2f7af142f0b17d6b594/smart_crop_516x290</a:t>
            </a:r>
            <a:r>
              <a:rPr lang="ru-RU" sz="1400" dirty="0" smtClean="0"/>
              <a:t>  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92696" y="38624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Ссылки на интернет-ресурсы: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5877272"/>
            <a:ext cx="55801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Литература: </a:t>
            </a:r>
          </a:p>
          <a:p>
            <a:r>
              <a:rPr lang="ru-RU" sz="1200" b="1" dirty="0" smtClean="0"/>
              <a:t>Функциональная грамотность. 1 класс.</a:t>
            </a:r>
            <a:r>
              <a:rPr lang="ru-RU" sz="1200" dirty="0" smtClean="0"/>
              <a:t> Тренажер для школьников/ М.В. Буряк, С.А. Шейкина. – М.: Планета, 2022. – 88 с. – (Учение с увлечением). </a:t>
            </a:r>
            <a:endParaRPr lang="ru-RU" sz="1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52736"/>
            <a:ext cx="75517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                       Дорогой друг!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     Для того чтобы быть успешным в обучении, ты должен прежде всего уметь работать с информацией: находить её, отделять нужное от ненужного, проверять факты, анализировать, обобщать и – что очень важно – перекладывать на собственный опыт. 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     Функциональная грамотность – это способность применять знания, полученные в школе, для решения повседневных задач.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      Раздел «Читательская грамотность»  научит тебя быть вдумчивым читателем, понимать чувства героев прочитанных произведений, рассуждать о том, чему могут научить сказки.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                        Желаю удачи!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172400" y="6309320"/>
            <a:ext cx="504000" cy="21600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620688"/>
            <a:ext cx="84969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Повстречались как-то в лесу Мороз и заяц.</a:t>
            </a:r>
          </a:p>
          <a:p>
            <a:r>
              <a:rPr lang="ru-RU" dirty="0" smtClean="0"/>
              <a:t>Мороз расхвастался:</a:t>
            </a:r>
          </a:p>
          <a:p>
            <a:r>
              <a:rPr lang="ru-RU" dirty="0" smtClean="0"/>
              <a:t>—Я самый сильный в лесу. Любого одолею, заморожу, в сосульку превращу.</a:t>
            </a:r>
          </a:p>
          <a:p>
            <a:r>
              <a:rPr lang="ru-RU" dirty="0" smtClean="0"/>
              <a:t>—Не хвастай, Мороз, не одолеешь! — говорит заяц.</a:t>
            </a:r>
          </a:p>
          <a:p>
            <a:r>
              <a:rPr lang="ru-RU" dirty="0" smtClean="0"/>
              <a:t>—Нет, одолею!</a:t>
            </a:r>
          </a:p>
          <a:p>
            <a:r>
              <a:rPr lang="ru-RU" dirty="0" smtClean="0"/>
              <a:t>—Нет, не одолеешь! — стоит на своем заяц.</a:t>
            </a:r>
          </a:p>
          <a:p>
            <a:r>
              <a:rPr lang="ru-RU" dirty="0" smtClean="0"/>
              <a:t>Спорили они, спорили, и надумал Мороз заморозить зайца. И говорит:</a:t>
            </a:r>
          </a:p>
          <a:p>
            <a:r>
              <a:rPr lang="ru-RU" dirty="0" smtClean="0"/>
              <a:t>—Давай, заяц, об заклад биться, что я тебя одолею.</a:t>
            </a:r>
          </a:p>
          <a:p>
            <a:r>
              <a:rPr lang="ru-RU" dirty="0" smtClean="0"/>
              <a:t>—Давай, — согласился заяц.</a:t>
            </a:r>
          </a:p>
          <a:p>
            <a:r>
              <a:rPr lang="ru-RU" dirty="0" smtClean="0"/>
              <a:t>    Принялся тут Мороз зайца морозить. Стужу-холод напустил, ледяным ветром закружил. А заяц во всю прыть бегать да скакать взялся. На бегу-то не холодно. А то катается по снегу, да приговаривает:</a:t>
            </a:r>
          </a:p>
          <a:p>
            <a:r>
              <a:rPr lang="ru-RU" dirty="0" smtClean="0"/>
              <a:t>— Зайцу тепло, зайцу жарко! Греет, горит — Солнышко ярко!</a:t>
            </a:r>
          </a:p>
          <a:p>
            <a:r>
              <a:rPr lang="ru-RU" dirty="0" smtClean="0"/>
              <a:t>    Уставать стал Мороз, думает: «До чего ж </a:t>
            </a:r>
            <a:r>
              <a:rPr lang="ru-RU" b="1" dirty="0" smtClean="0"/>
              <a:t>крепкий</a:t>
            </a:r>
            <a:r>
              <a:rPr lang="ru-RU" dirty="0" smtClean="0"/>
              <a:t> заяц!» А сам еще сильнее лютует, такого холода напустил, что кора на деревьях лопается, пни трещат. А зайцу все нипочем — то на гору бегом, то с горы кувырком, то чертогоном по лугу носится.</a:t>
            </a:r>
          </a:p>
          <a:p>
            <a:r>
              <a:rPr lang="ru-RU" dirty="0" smtClean="0"/>
              <a:t>    Совсем Мороз из сил выбился, а заяц и не думает замерзать.</a:t>
            </a:r>
          </a:p>
          <a:p>
            <a:r>
              <a:rPr lang="ru-RU" dirty="0" smtClean="0"/>
              <a:t>Отступился Мороз от зайца:</a:t>
            </a:r>
          </a:p>
          <a:p>
            <a:r>
              <a:rPr lang="ru-RU" dirty="0" smtClean="0"/>
              <a:t>— Разве тебя, косой, заморозишь — ловок да прыток ты больно!</a:t>
            </a:r>
          </a:p>
          <a:p>
            <a:r>
              <a:rPr lang="ru-RU" dirty="0" smtClean="0"/>
              <a:t>    Подарил Мороз зайцу белую шубку. С той поры все зайцы зимой ходят в белых шубках.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71900" y="33265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Мороз и заяц</a:t>
            </a:r>
            <a:endParaRPr lang="ru-RU" sz="2000" b="1" dirty="0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172400" y="6309320"/>
            <a:ext cx="504000" cy="21600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33265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Comic Sans MS" pitchFamily="66" charset="0"/>
              </a:rPr>
              <a:t>Задание 1</a:t>
            </a:r>
            <a:endParaRPr lang="ru-RU" sz="2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83671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Прочитанное произведение – это  …  Отметь свой ответ так     .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2195736"/>
            <a:ext cx="468000" cy="4680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539552" y="1583720"/>
            <a:ext cx="468000" cy="4680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89336" y="1583720"/>
            <a:ext cx="3960000" cy="4680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грузинская народная сказка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1560" y="2204864"/>
            <a:ext cx="360040" cy="360040"/>
          </a:xfrm>
          <a:prstGeom prst="rect">
            <a:avLst/>
          </a:prstGeom>
          <a:ln>
            <a:noFill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1089336" y="2852936"/>
            <a:ext cx="3960000" cy="4680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у</a:t>
            </a:r>
            <a:r>
              <a:rPr lang="ru-RU" b="1" dirty="0" smtClean="0">
                <a:solidFill>
                  <a:schemeClr val="tx1"/>
                </a:solidFill>
              </a:rPr>
              <a:t>краинская народная сказка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89336" y="2204864"/>
            <a:ext cx="3960000" cy="4680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русская народная сказка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565832" y="2843808"/>
            <a:ext cx="468000" cy="4680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364502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Объясни, как ты узнал ответ на этот вопрос.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414908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Comic Sans MS" pitchFamily="66" charset="0"/>
              </a:rPr>
              <a:t>Задание 2</a:t>
            </a:r>
            <a:endParaRPr lang="ru-RU" sz="2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458112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Ответь на вопросы по содержанию сказки. Отметь свои ответы так    .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5013176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Где встретились Мороз и заяц? Найди подтверждение своего ответа в тексте. Прочитай.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63888" y="5832192"/>
            <a:ext cx="468000" cy="4680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755576" y="5832192"/>
            <a:ext cx="468000" cy="4680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05360" y="5832192"/>
            <a:ext cx="1466440" cy="46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 поле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9" name="Рисунок 18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5896" y="5877272"/>
            <a:ext cx="360040" cy="36004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6921984" y="5841320"/>
            <a:ext cx="1466440" cy="46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 зоопарке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185680" y="5841320"/>
            <a:ext cx="1466440" cy="46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 лесу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6372200" y="5832192"/>
            <a:ext cx="468000" cy="4680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3" name="Рисунок 22" descr="galka001.png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68344" y="836712"/>
            <a:ext cx="360040" cy="360040"/>
          </a:xfrm>
          <a:prstGeom prst="rect">
            <a:avLst/>
          </a:prstGeom>
        </p:spPr>
      </p:pic>
      <p:pic>
        <p:nvPicPr>
          <p:cNvPr id="24" name="Рисунок 23" descr="galka001.png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8424" y="4581128"/>
            <a:ext cx="360040" cy="360040"/>
          </a:xfrm>
          <a:prstGeom prst="rect">
            <a:avLst/>
          </a:prstGeom>
        </p:spPr>
      </p:pic>
      <p:sp>
        <p:nvSpPr>
          <p:cNvPr id="25" name="Стрелка вправо 24">
            <a:hlinkClick r:id="" action="ppaction://hlinkshowjump?jump=nextslide"/>
          </p:cNvPr>
          <p:cNvSpPr/>
          <p:nvPr/>
        </p:nvSpPr>
        <p:spPr>
          <a:xfrm>
            <a:off x="8172400" y="6309320"/>
            <a:ext cx="504000" cy="21600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ttps://avatars.dzeninfra.ru/get-zen_doc/3524431/pub_5ff5d09baf142f0b17d2dac4_5ff5d2f7af142f0b17d6b594/smart_crop_516x29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556792"/>
            <a:ext cx="3335079" cy="187220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467544" y="1268760"/>
            <a:ext cx="5760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Клик!</a:t>
            </a:r>
            <a:endParaRPr lang="ru-RU" sz="105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3668" y="4046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 какое время года происходят события сказки?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5362" name="Picture 2" descr="https://luckclub.ru/images/luckclub/2022/08/ipkrukeca.jpg"/>
          <p:cNvPicPr>
            <a:picLocks noChangeAspect="1" noChangeArrowheads="1"/>
          </p:cNvPicPr>
          <p:nvPr/>
        </p:nvPicPr>
        <p:blipFill>
          <a:blip r:embed="rId3" cstate="print"/>
          <a:srcRect l="50759" b="49651"/>
          <a:stretch>
            <a:fillRect/>
          </a:stretch>
        </p:blipFill>
        <p:spPr bwMode="auto">
          <a:xfrm>
            <a:off x="2627784" y="980728"/>
            <a:ext cx="1936433" cy="2052008"/>
          </a:xfrm>
          <a:prstGeom prst="rect">
            <a:avLst/>
          </a:prstGeom>
          <a:noFill/>
        </p:spPr>
      </p:pic>
      <p:pic>
        <p:nvPicPr>
          <p:cNvPr id="15364" name="Picture 4" descr="https://luckclub.ru/images/luckclub/2022/08/ipkrukeca.jpg"/>
          <p:cNvPicPr>
            <a:picLocks noChangeAspect="1" noChangeArrowheads="1"/>
          </p:cNvPicPr>
          <p:nvPr/>
        </p:nvPicPr>
        <p:blipFill>
          <a:blip r:embed="rId3" cstate="print"/>
          <a:srcRect r="49241" b="49651"/>
          <a:stretch>
            <a:fillRect/>
          </a:stretch>
        </p:blipFill>
        <p:spPr bwMode="auto">
          <a:xfrm>
            <a:off x="467544" y="1052736"/>
            <a:ext cx="1996150" cy="1980000"/>
          </a:xfrm>
          <a:prstGeom prst="rect">
            <a:avLst/>
          </a:prstGeom>
          <a:noFill/>
        </p:spPr>
      </p:pic>
      <p:pic>
        <p:nvPicPr>
          <p:cNvPr id="7" name="Picture 2" descr="https://luckclub.ru/images/luckclub/2022/08/ipkrukeca.jpg"/>
          <p:cNvPicPr>
            <a:picLocks noChangeAspect="1" noChangeArrowheads="1"/>
          </p:cNvPicPr>
          <p:nvPr/>
        </p:nvPicPr>
        <p:blipFill>
          <a:blip r:embed="rId3" cstate="print"/>
          <a:srcRect l="50759" t="49651"/>
          <a:stretch>
            <a:fillRect/>
          </a:stretch>
        </p:blipFill>
        <p:spPr bwMode="auto">
          <a:xfrm>
            <a:off x="4716016" y="1016952"/>
            <a:ext cx="1936432" cy="1980000"/>
          </a:xfrm>
          <a:prstGeom prst="rect">
            <a:avLst/>
          </a:prstGeom>
          <a:noFill/>
        </p:spPr>
      </p:pic>
      <p:pic>
        <p:nvPicPr>
          <p:cNvPr id="8" name="Picture 4" descr="https://luckclub.ru/images/luckclub/2022/08/ipkrukeca.jpg"/>
          <p:cNvPicPr>
            <a:picLocks noChangeAspect="1" noChangeArrowheads="1"/>
          </p:cNvPicPr>
          <p:nvPr/>
        </p:nvPicPr>
        <p:blipFill>
          <a:blip r:embed="rId3" cstate="print"/>
          <a:srcRect t="49679" r="49241"/>
          <a:stretch>
            <a:fillRect/>
          </a:stretch>
        </p:blipFill>
        <p:spPr bwMode="auto">
          <a:xfrm>
            <a:off x="6732240" y="1016952"/>
            <a:ext cx="1997259" cy="1980000"/>
          </a:xfrm>
          <a:prstGeom prst="rect">
            <a:avLst/>
          </a:prstGeom>
          <a:noFill/>
        </p:spPr>
      </p:pic>
      <p:sp>
        <p:nvSpPr>
          <p:cNvPr id="9" name="Скругленный прямоугольник 8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1331640" y="3068960"/>
            <a:ext cx="468000" cy="4680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3491880" y="3068960"/>
            <a:ext cx="468000" cy="4680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5580112" y="3068960"/>
            <a:ext cx="468000" cy="4680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40352" y="3068960"/>
            <a:ext cx="468000" cy="4680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3" name="Рисунок 12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12360" y="3140968"/>
            <a:ext cx="360040" cy="3600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27784" y="386104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О чём спорили Мороз и заяц?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3824" y="5760184"/>
            <a:ext cx="468000" cy="4680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493824" y="5148168"/>
            <a:ext cx="468000" cy="4680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89336" y="5148168"/>
            <a:ext cx="3960000" cy="4680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 том, кто быстрее.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8" name="Рисунок 17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9552" y="5805264"/>
            <a:ext cx="360040" cy="360040"/>
          </a:xfrm>
          <a:prstGeom prst="rect">
            <a:avLst/>
          </a:prstGeom>
          <a:ln>
            <a:noFill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1089336" y="5769312"/>
            <a:ext cx="3960000" cy="4680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 том, что Мороз заморозит зайца.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493824" y="4509120"/>
            <a:ext cx="468000" cy="4680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89336" y="4509120"/>
            <a:ext cx="3960000" cy="4680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 том, кто сильнее.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s://sun9-3.userapi.com/impg/R2b8JSmEs0ld0z1p-yb8KSTWsZbR5fTTcjWXhQ/6Bx8ixccdGQ.jpg?size=500x340&amp;quality=96&amp;sign=bf1fbcb1282d4366d4a7a5dc44581ff4&amp;c_uniq_tag=-kOo9QxLk1pEaxhH-UBjSnVbGHm4vDVuqcP9R8Eclbg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365104"/>
            <a:ext cx="3168352" cy="215448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21" name="Стрелка вправо 20">
            <a:hlinkClick r:id="" action="ppaction://hlinkshowjump?jump=nextslide"/>
          </p:cNvPr>
          <p:cNvSpPr/>
          <p:nvPr/>
        </p:nvSpPr>
        <p:spPr>
          <a:xfrm>
            <a:off x="8172400" y="6309320"/>
            <a:ext cx="504000" cy="21600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67544" y="4221088"/>
            <a:ext cx="5760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Клик!</a:t>
            </a:r>
            <a:endParaRPr lang="ru-RU" sz="105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9912" y="33265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Comic Sans MS" pitchFamily="66" charset="0"/>
              </a:rPr>
              <a:t>Задание </a:t>
            </a:r>
            <a:r>
              <a:rPr lang="ru-RU" sz="2000" b="1" dirty="0">
                <a:solidFill>
                  <a:srgbClr val="00B0F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76470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Выбери слова, которыми можно охарактеризовать зайца. Проведи линии от слов-характеристик к герою сказки.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>
            <a:hlinkClick r:id="" action="ppaction://noaction">
              <a:snd r:embed="rId2" name="hammer.wav"/>
            </a:hlinkClick>
          </p:cNvPr>
          <p:cNvSpPr/>
          <p:nvPr/>
        </p:nvSpPr>
        <p:spPr>
          <a:xfrm>
            <a:off x="683568" y="2276872"/>
            <a:ext cx="2448000" cy="46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трусливый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s://gas-kvas.com/uploads/posts/2023-01/1673458297_gas-kvas-com-p-risunok-detskii-zayats-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412776"/>
            <a:ext cx="1423599" cy="2160240"/>
          </a:xfrm>
          <a:prstGeom prst="rect">
            <a:avLst/>
          </a:prstGeom>
          <a:noFill/>
        </p:spPr>
      </p:pic>
      <p:sp>
        <p:nvSpPr>
          <p:cNvPr id="15" name="Скругленный прямоугольник 14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683568" y="1700808"/>
            <a:ext cx="2448000" cy="46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находчивый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/>
          <p:cNvCxnSpPr>
            <a:stCxn id="15" idx="3"/>
          </p:cNvCxnSpPr>
          <p:nvPr/>
        </p:nvCxnSpPr>
        <p:spPr>
          <a:xfrm>
            <a:off x="3131568" y="1934808"/>
            <a:ext cx="720352" cy="558088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6012160" y="1700808"/>
            <a:ext cx="2448000" cy="46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выносливый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3" name="Прямая со стрелкой 22"/>
          <p:cNvCxnSpPr>
            <a:stCxn id="21" idx="1"/>
            <a:endCxn id="5122" idx="3"/>
          </p:cNvCxnSpPr>
          <p:nvPr/>
        </p:nvCxnSpPr>
        <p:spPr>
          <a:xfrm flipH="1">
            <a:off x="5275519" y="1934808"/>
            <a:ext cx="736641" cy="558088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6012160" y="2276872"/>
            <a:ext cx="2448000" cy="46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ловкий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7" name="Прямая со стрелкой 26"/>
          <p:cNvCxnSpPr>
            <a:stCxn id="25" idx="1"/>
            <a:endCxn id="5122" idx="3"/>
          </p:cNvCxnSpPr>
          <p:nvPr/>
        </p:nvCxnSpPr>
        <p:spPr>
          <a:xfrm flipH="1" flipV="1">
            <a:off x="5275519" y="2492896"/>
            <a:ext cx="736641" cy="17976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6012160" y="2852936"/>
            <a:ext cx="2448000" cy="46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настойчивый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33" name="Прямая со стрелкой 32"/>
          <p:cNvCxnSpPr>
            <a:stCxn id="32" idx="1"/>
          </p:cNvCxnSpPr>
          <p:nvPr/>
        </p:nvCxnSpPr>
        <p:spPr>
          <a:xfrm flipH="1" flipV="1">
            <a:off x="5275519" y="2492896"/>
            <a:ext cx="736641" cy="59404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683568" y="2852936"/>
            <a:ext cx="2448000" cy="46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прыткий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35" name="Прямая со стрелкой 34"/>
          <p:cNvCxnSpPr>
            <a:stCxn id="34" idx="3"/>
          </p:cNvCxnSpPr>
          <p:nvPr/>
        </p:nvCxnSpPr>
        <p:spPr>
          <a:xfrm flipV="1">
            <a:off x="3131568" y="2492896"/>
            <a:ext cx="720352" cy="59404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259632" y="400506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Какие из выбранных тобой слов встретились в сказке?</a:t>
            </a:r>
            <a:endParaRPr lang="ru-RU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3568" y="508518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Найди в тексте выделенное слово. Замени его одним из слов, выбранных тобой (похожим  по смыслу).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475656" y="4581128"/>
            <a:ext cx="2087896" cy="324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ловкий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572336" y="4581128"/>
            <a:ext cx="2087896" cy="324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прыткий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475656" y="5949280"/>
            <a:ext cx="2087896" cy="324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крепкий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644344" y="5949280"/>
            <a:ext cx="2087896" cy="324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выносливый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Стрелка вправо 21">
            <a:hlinkClick r:id="" action="ppaction://hlinkshowjump?jump=nextslide"/>
          </p:cNvPr>
          <p:cNvSpPr/>
          <p:nvPr/>
        </p:nvSpPr>
        <p:spPr>
          <a:xfrm>
            <a:off x="8172400" y="6309320"/>
            <a:ext cx="504000" cy="21600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547664" y="1412776"/>
            <a:ext cx="5760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Клик!</a:t>
            </a:r>
            <a:endParaRPr lang="ru-RU" sz="105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33265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Comic Sans MS" pitchFamily="66" charset="0"/>
              </a:rPr>
              <a:t>Задание 4</a:t>
            </a:r>
            <a:endParaRPr lang="ru-RU" sz="2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76470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Раздели текст на части в соответствии с планом.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3668" y="1556792"/>
            <a:ext cx="59766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План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Встреча и спор Мороза и зайца.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Испытание для зайца.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Подарок за победу в споре.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 l="7434"/>
          <a:stretch>
            <a:fillRect/>
          </a:stretch>
        </p:blipFill>
        <p:spPr bwMode="auto">
          <a:xfrm>
            <a:off x="467543" y="4077072"/>
            <a:ext cx="2787840" cy="2052000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/>
          <a:srcRect l="8512"/>
          <a:stretch>
            <a:fillRect/>
          </a:stretch>
        </p:blipFill>
        <p:spPr bwMode="auto">
          <a:xfrm>
            <a:off x="3347863" y="4077072"/>
            <a:ext cx="2406366" cy="2052000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/>
          <a:srcRect l="7356"/>
          <a:stretch>
            <a:fillRect/>
          </a:stretch>
        </p:blipFill>
        <p:spPr bwMode="auto">
          <a:xfrm>
            <a:off x="5868144" y="4077072"/>
            <a:ext cx="2819474" cy="2052000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172400" y="6309320"/>
            <a:ext cx="504000" cy="21600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992884"/>
            <a:ext cx="8496944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 Принялся тут Мороз зайца морозить. Стужу-холод напустил, ледяным ветром закружил. А заяц во всю прыть бегать да скакать взялся. На бегу-то не холодно. А то катается по снегу, да приговаривает:</a:t>
            </a:r>
          </a:p>
          <a:p>
            <a:r>
              <a:rPr lang="ru-RU" dirty="0" smtClean="0"/>
              <a:t>— Зайцу тепло, зайцу жарко! Греет, горит — Солнышко ярко!</a:t>
            </a:r>
          </a:p>
          <a:p>
            <a:r>
              <a:rPr lang="ru-RU" dirty="0" smtClean="0"/>
              <a:t>    Уставать стал Мороз, думает: «До чего ж </a:t>
            </a:r>
            <a:r>
              <a:rPr lang="ru-RU" b="1" dirty="0" smtClean="0"/>
              <a:t>крепкий</a:t>
            </a:r>
            <a:r>
              <a:rPr lang="ru-RU" dirty="0" smtClean="0"/>
              <a:t> заяц!» А сам еще сильнее лютует, такого холода напустил, что кора на деревьях лопается, пни трещат. А зайцу все нипочем — то на гору бегом, то с горы кувырком, то чертогоном по лугу носится.</a:t>
            </a:r>
          </a:p>
          <a:p>
            <a:r>
              <a:rPr lang="ru-RU" dirty="0" smtClean="0"/>
              <a:t>    Совсем Мороз из сил выбился, а заяц и не думает замерзать.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373216"/>
            <a:ext cx="8496944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Отступился Мороз от зайца:</a:t>
            </a:r>
          </a:p>
          <a:p>
            <a:r>
              <a:rPr lang="ru-RU" dirty="0" smtClean="0"/>
              <a:t>— Разве тебя, косой, заморозишь — ловок да прыток ты больно!</a:t>
            </a:r>
          </a:p>
          <a:p>
            <a:r>
              <a:rPr lang="ru-RU" dirty="0" smtClean="0"/>
              <a:t>    Подарил Мороз зайцу белую шубку. С той поры все зайцы зимой ходят в белых шубках.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32656"/>
            <a:ext cx="8496000" cy="2585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 Повстречались как-то в лесу Мороз и заяц.</a:t>
            </a:r>
          </a:p>
          <a:p>
            <a:r>
              <a:rPr lang="ru-RU" dirty="0" smtClean="0"/>
              <a:t>Мороз расхвастался:</a:t>
            </a:r>
          </a:p>
          <a:p>
            <a:r>
              <a:rPr lang="ru-RU" dirty="0" smtClean="0"/>
              <a:t>—Я самый сильный в лесу. Любого одолею, заморожу, в сосульку превращу.</a:t>
            </a:r>
          </a:p>
          <a:p>
            <a:r>
              <a:rPr lang="ru-RU" dirty="0" smtClean="0"/>
              <a:t>—Не хвастай, Мороз, не одолеешь! — говорит заяц.</a:t>
            </a:r>
          </a:p>
          <a:p>
            <a:r>
              <a:rPr lang="ru-RU" dirty="0" smtClean="0"/>
              <a:t>—Нет, одолею!</a:t>
            </a:r>
          </a:p>
          <a:p>
            <a:r>
              <a:rPr lang="ru-RU" dirty="0" smtClean="0"/>
              <a:t>—Нет, не одолеешь! — стоит на своем заяц.</a:t>
            </a:r>
          </a:p>
          <a:p>
            <a:r>
              <a:rPr lang="ru-RU" dirty="0" smtClean="0"/>
              <a:t>Спорили они, спорили, и надумал Мороз заморозить зайца. И говорит:</a:t>
            </a:r>
          </a:p>
          <a:p>
            <a:r>
              <a:rPr lang="ru-RU" dirty="0" smtClean="0"/>
              <a:t>—Давай, заяц, об заклад биться, что я тебя одолею.</a:t>
            </a:r>
          </a:p>
          <a:p>
            <a:r>
              <a:rPr lang="ru-RU" dirty="0" smtClean="0"/>
              <a:t>—Давай, — согласился заяц.</a:t>
            </a:r>
            <a:endParaRPr lang="ru-RU" dirty="0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172400" y="6309320"/>
            <a:ext cx="504000" cy="21600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9912" y="33265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Comic Sans MS" pitchFamily="66" charset="0"/>
              </a:rPr>
              <a:t>Задание 5</a:t>
            </a:r>
            <a:endParaRPr lang="ru-RU" sz="2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692696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Устно восстанови предложения из текста. Замени пропущенные в предложениях выражения одним (похожим по смыслу) словом. Впиши в предложения эти слова.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916832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—Давай, заяц, об заклад биться, что я тебя одолею.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852936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Совсем Мороз из сил выбился, а заяц и не думает замерзать.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2060848"/>
            <a:ext cx="2232248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11760" y="2924944"/>
            <a:ext cx="2052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172400" y="6309320"/>
            <a:ext cx="504000" cy="21600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27584" y="4725144"/>
            <a:ext cx="1224136" cy="28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спорить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92280" y="4725144"/>
            <a:ext cx="1224136" cy="28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устал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1" y="3573016"/>
            <a:ext cx="4320479" cy="302822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923928" y="3356992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Клик 2 раза!</a:t>
            </a:r>
            <a:endParaRPr lang="ru-RU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3131840" y="1772816"/>
            <a:ext cx="5760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Клик!</a:t>
            </a:r>
            <a:endParaRPr lang="ru-RU" sz="105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1143</Words>
  <Application>Microsoft Office PowerPoint</Application>
  <PresentationFormat>Экран (4:3)</PresentationFormat>
  <Paragraphs>128</Paragraphs>
  <Slides>12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Артём</cp:lastModifiedBy>
  <cp:revision>5</cp:revision>
  <dcterms:created xsi:type="dcterms:W3CDTF">2023-02-19T22:30:47Z</dcterms:created>
  <dcterms:modified xsi:type="dcterms:W3CDTF">2023-02-20T21:18:11Z</dcterms:modified>
</cp:coreProperties>
</file>