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9" r:id="rId4"/>
    <p:sldId id="260" r:id="rId5"/>
    <p:sldId id="261" r:id="rId6"/>
    <p:sldId id="258" r:id="rId7"/>
    <p:sldId id="263" r:id="rId8"/>
    <p:sldId id="266" r:id="rId9"/>
    <p:sldId id="264" r:id="rId10"/>
    <p:sldId id="25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2E15"/>
    <a:srgbClr val="642F0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80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51E-B3B0-4B7C-8183-CAAC119965F8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972-22F3-4E5F-A123-4A8F0D9AAB4A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s://lh6.googleusercontent.com/-Cv-_bM2XU_I/T-yKoj9mxCI/AAAAAAAAC1A/g0PR8Pju0bc/s1194/Belka_i_zapasy.jpg"/>
          <p:cNvPicPr>
            <a:picLocks noChangeAspect="1" noChangeArrowheads="1"/>
          </p:cNvPicPr>
          <p:nvPr userDrawn="1"/>
        </p:nvPicPr>
        <p:blipFill>
          <a:blip r:embed="rId2" cstate="print"/>
          <a:srcRect r="6173"/>
          <a:stretch>
            <a:fillRect/>
          </a:stretch>
        </p:blipFill>
        <p:spPr bwMode="auto">
          <a:xfrm>
            <a:off x="-2" y="-2"/>
            <a:ext cx="9144000" cy="6858002"/>
          </a:xfrm>
          <a:prstGeom prst="rect">
            <a:avLst/>
          </a:prstGeom>
          <a:noFill/>
        </p:spPr>
      </p:pic>
      <p:pic>
        <p:nvPicPr>
          <p:cNvPr id="8" name="Picture 4" descr="https://i.pinimg.com/originals/62/73/e0/6273e018d768dcf6ee9b948ddd47eb4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6416" y="3068960"/>
            <a:ext cx="448182" cy="360040"/>
          </a:xfrm>
          <a:prstGeom prst="rect">
            <a:avLst/>
          </a:prstGeom>
          <a:noFill/>
        </p:spPr>
      </p:pic>
      <p:pic>
        <p:nvPicPr>
          <p:cNvPr id="9" name="Picture 4" descr="https://i.pinimg.com/originals/62/73/e0/6273e018d768dcf6ee9b948ddd47eb4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2996952"/>
            <a:ext cx="448182" cy="360040"/>
          </a:xfrm>
          <a:prstGeom prst="rect">
            <a:avLst/>
          </a:prstGeom>
          <a:noFill/>
        </p:spPr>
      </p:pic>
      <p:pic>
        <p:nvPicPr>
          <p:cNvPr id="10" name="Picture 4" descr="https://i.pinimg.com/originals/62/73/e0/6273e018d768dcf6ee9b948ddd47eb4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3356992"/>
            <a:ext cx="448182" cy="360040"/>
          </a:xfrm>
          <a:prstGeom prst="rect">
            <a:avLst/>
          </a:prstGeom>
          <a:noFill/>
        </p:spPr>
      </p:pic>
      <p:pic>
        <p:nvPicPr>
          <p:cNvPr id="11" name="Picture 4" descr="https://i.pinimg.com/originals/62/73/e0/6273e018d768dcf6ee9b948ddd47eb4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3068960"/>
            <a:ext cx="448182" cy="360040"/>
          </a:xfrm>
          <a:prstGeom prst="rect">
            <a:avLst/>
          </a:prstGeom>
          <a:noFill/>
        </p:spPr>
      </p:pic>
      <p:pic>
        <p:nvPicPr>
          <p:cNvPr id="12" name="Picture 4" descr="https://i.pinimg.com/originals/62/73/e0/6273e018d768dcf6ee9b948ddd47eb46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440" y="3356992"/>
            <a:ext cx="448182" cy="360040"/>
          </a:xfrm>
          <a:prstGeom prst="rect">
            <a:avLst/>
          </a:prstGeom>
          <a:noFill/>
        </p:spPr>
      </p:pic>
      <p:sp>
        <p:nvSpPr>
          <p:cNvPr id="12290" name="AutoShape 2" descr="https://www.avtovikup34.com/content-https-phonoteka.org/uploads/posts/2021-03/1616362042_49-p-svetlo-zelenii-fon-dlya-prezentatsii-52.jp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51E-B3B0-4B7C-8183-CAAC119965F8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972-22F3-4E5F-A123-4A8F0D9AA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51E-B3B0-4B7C-8183-CAAC119965F8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972-22F3-4E5F-A123-4A8F0D9AA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51E-B3B0-4B7C-8183-CAAC119965F8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972-22F3-4E5F-A123-4A8F0D9AA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51E-B3B0-4B7C-8183-CAAC119965F8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972-22F3-4E5F-A123-4A8F0D9AA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51E-B3B0-4B7C-8183-CAAC119965F8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972-22F3-4E5F-A123-4A8F0D9AA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51E-B3B0-4B7C-8183-CAAC119965F8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972-22F3-4E5F-A123-4A8F0D9AA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51E-B3B0-4B7C-8183-CAAC119965F8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972-22F3-4E5F-A123-4A8F0D9AA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51E-B3B0-4B7C-8183-CAAC119965F8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972-22F3-4E5F-A123-4A8F0D9AA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51E-B3B0-4B7C-8183-CAAC119965F8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972-22F3-4E5F-A123-4A8F0D9AA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51E-B3B0-4B7C-8183-CAAC119965F8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36972-22F3-4E5F-A123-4A8F0D9AA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https://data.ac-illust.com/data/thumbnails/53/531f9927c1841c2335c769013c537280_t.jpe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2957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051E-B3B0-4B7C-8183-CAAC119965F8}" type="datetimeFigureOut">
              <a:rPr lang="ru-RU" smtClean="0"/>
              <a:pPr/>
              <a:t>01.05.2023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36972-22F3-4E5F-A123-4A8F0D9AAB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gidpodelok.ru/wp-content/uploads/2021/05/kak-narisovat-sosnu-70.jpg" TargetMode="External"/><Relationship Id="rId3" Type="http://schemas.openxmlformats.org/officeDocument/2006/relationships/hyperlink" Target="https://flomaster.club/uploads/posts/2022-08/1660729438_16-flomaster-club-p-zhelud-kartinki-dlya-detei-krasivo-34.png" TargetMode="External"/><Relationship Id="rId7" Type="http://schemas.openxmlformats.org/officeDocument/2006/relationships/hyperlink" Target="https://img.freepik.com/premium-vector/cartoon-squirrel-funny-forest-wild-animals-running-standing-and-jumping-squirrel-clip-art-collection_80590-7590.jpg" TargetMode="External"/><Relationship Id="rId2" Type="http://schemas.openxmlformats.org/officeDocument/2006/relationships/hyperlink" Target="https://data.ac-illust.com/data/thumbnails/53/531f9927c1841c2335c769013c537280_t.jpe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ikiwiki.com/uploads/posts/2022-02/1644989495_23-fikiwiki-com-p-kartinki-dlya-detei-belii-grib-25.png" TargetMode="External"/><Relationship Id="rId11" Type="http://schemas.openxmlformats.org/officeDocument/2006/relationships/hyperlink" Target="https://img.freepik.com/free-vector/cute-squirrel-cartoon-mascot_102902-2320.jpg" TargetMode="External"/><Relationship Id="rId5" Type="http://schemas.openxmlformats.org/officeDocument/2006/relationships/hyperlink" Target="https://st39.stpulscen.ru/images/product/134/325/416_big.png" TargetMode="External"/><Relationship Id="rId10" Type="http://schemas.openxmlformats.org/officeDocument/2006/relationships/hyperlink" Target="https://almode.ru/uploads/posts/2021-12/1638982712_52-almode-ru-p-yelka-dlya-detei-59.png" TargetMode="External"/><Relationship Id="rId4" Type="http://schemas.openxmlformats.org/officeDocument/2006/relationships/hyperlink" Target="https://sweetarthouse.ru/wa-data/public/site/icons/%D0%9E%D1%80%D0%B5%D1%85.png" TargetMode="External"/><Relationship Id="rId9" Type="http://schemas.openxmlformats.org/officeDocument/2006/relationships/hyperlink" Target="https://i.pinimg.com/originals/1b/7b/bc/1b7bbc46b406f86b8c2cee297adcbe3e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9.png"/><Relationship Id="rId7" Type="http://schemas.openxmlformats.org/officeDocument/2006/relationships/audio" Target="../media/audio2.wav"/><Relationship Id="rId12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2.wav"/><Relationship Id="rId7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3.png"/><Relationship Id="rId9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x-lines.ru/letters/i/cyrillicfancy/0145/f25418/40/1/4nx7dygozaopbcqoszemzwfa4gd7ddgozyopbp6osdem9wfo4gy7dna.png"/>
          <p:cNvPicPr>
            <a:picLocks noChangeAspect="1" noChangeArrowheads="1"/>
          </p:cNvPicPr>
          <p:nvPr/>
        </p:nvPicPr>
        <p:blipFill>
          <a:blip r:embed="rId2" cstate="print"/>
          <a:srcRect l="62666"/>
          <a:stretch>
            <a:fillRect/>
          </a:stretch>
        </p:blipFill>
        <p:spPr bwMode="auto">
          <a:xfrm>
            <a:off x="395536" y="2780928"/>
            <a:ext cx="2016299" cy="466726"/>
          </a:xfrm>
          <a:prstGeom prst="rect">
            <a:avLst/>
          </a:prstGeom>
          <a:noFill/>
        </p:spPr>
      </p:pic>
      <p:pic>
        <p:nvPicPr>
          <p:cNvPr id="11268" name="Picture 4" descr="https://x-lines.ru/letters/i/cyrillicfancy/0145/f25418/40/1/4nx7dygozaopbcqoszemzwfa4gd7ddgozyopbp6osdem9wfo4gy7dna.png"/>
          <p:cNvPicPr>
            <a:picLocks noChangeAspect="1" noChangeArrowheads="1"/>
          </p:cNvPicPr>
          <p:nvPr/>
        </p:nvPicPr>
        <p:blipFill>
          <a:blip r:embed="rId2" cstate="print"/>
          <a:srcRect r="39344"/>
          <a:stretch>
            <a:fillRect/>
          </a:stretch>
        </p:blipFill>
        <p:spPr bwMode="auto">
          <a:xfrm>
            <a:off x="179512" y="2204864"/>
            <a:ext cx="2779444" cy="396000"/>
          </a:xfrm>
          <a:prstGeom prst="rect">
            <a:avLst/>
          </a:prstGeom>
          <a:noFill/>
        </p:spPr>
      </p:pic>
      <p:pic>
        <p:nvPicPr>
          <p:cNvPr id="4" name="Picture 2" descr="https://x-lines.ru/letters/i/cyrillicfancy/0573/436fd0/40/1/4n1pdy6ozzemiwcg4nhpbxsozzembwf54ggpbxqosdea6egosxeabwfo4n6pbxstomem5wf64gy7dysttoodregozmemzwfo4gy7dy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88640"/>
            <a:ext cx="5220000" cy="282162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808144" y="6165304"/>
            <a:ext cx="3060000" cy="709851"/>
          </a:xfrm>
          <a:prstGeom prst="round2SameRect">
            <a:avLst/>
          </a:prstGeom>
          <a:solidFill>
            <a:schemeClr val="bg1"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Работу выполнила учитель начальных классов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МОУ  </a:t>
            </a:r>
            <a:r>
              <a:rPr lang="ru-RU" sz="12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Новкинская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ООШ Владимирской области</a:t>
            </a:r>
          </a:p>
          <a:p>
            <a:pPr algn="ctr"/>
            <a:r>
              <a:rPr lang="ru-RU" sz="1400" b="1" dirty="0" err="1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Курова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Татьяна Владимировна 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1272" name="Picture 8" descr="https://x-lines.ru/letters/i/cyrillicfancy/0734/2d8226/30/1/4nqpbcgtomemmwfh4napdysozdeaxwfi4gy7bqsosdea6egosxeabwfo4n6pbxstomem5wf64gy7dyst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548680"/>
            <a:ext cx="2886075" cy="409575"/>
          </a:xfrm>
          <a:prstGeom prst="rect">
            <a:avLst/>
          </a:prstGeom>
          <a:noFill/>
        </p:spPr>
      </p:pic>
      <p:pic>
        <p:nvPicPr>
          <p:cNvPr id="11274" name="Picture 10" descr="https://x-lines.ru/letters/i/cyrillicfancy/0739/864d1d/30/1/4nm7bcgozzea9wcn4nhpbpjyg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412776"/>
            <a:ext cx="1743075" cy="371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36712"/>
            <a:ext cx="777686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hlinkClick r:id="rId2"/>
              </a:rPr>
              <a:t>https://data.ac-illust.com/data/thumbnails/53/531f9927c1841c2335c769013c537280_t.jpeg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3"/>
              </a:rPr>
              <a:t>https://flomaster.club/uploads/posts/2022-08/1660729438_16-flomaster-club-p-zhelud-kartinki-dlya-detei-krasivo-34.png</a:t>
            </a:r>
            <a:r>
              <a:rPr lang="en-US" sz="1600" dirty="0" smtClean="0"/>
              <a:t> </a:t>
            </a:r>
            <a:endParaRPr lang="ru-RU" sz="1600" dirty="0" smtClean="0"/>
          </a:p>
          <a:p>
            <a:r>
              <a:rPr lang="en-US" sz="1600" dirty="0" smtClean="0">
                <a:hlinkClick r:id="rId4"/>
              </a:rPr>
              <a:t>https://sweetarthouse.ru/wa-data/public/site/icons/%D0%9E%D1%80%D0%B5%D1%85.png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5"/>
              </a:rPr>
              <a:t>https://st39.stpulscen.ru/images/product/134/325/416_big.png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6"/>
              </a:rPr>
              <a:t>https://fikiwiki.com/uploads/posts/2022-02/1644989495_23-fikiwiki-com-p-kartinki-dlya-detei-belii-grib-25.png</a:t>
            </a:r>
            <a:endParaRPr lang="ru-RU" sz="1600" dirty="0" smtClean="0"/>
          </a:p>
          <a:p>
            <a:r>
              <a:rPr lang="en-US" sz="1600" dirty="0" smtClean="0">
                <a:hlinkClick r:id="rId7"/>
              </a:rPr>
              <a:t>https://img.freepik.com/premium-vector/cartoon-squirrel-funny-forest-wild-animals-running-standing-and-jumping-squirrel-clip-art-collection_80590-7590.jpg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8"/>
              </a:rPr>
              <a:t>https://gidpodelok.ru/wp-content/uploads/2021/05/kak-narisovat-sosnu-70.jpg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9"/>
              </a:rPr>
              <a:t>https://i.pinimg.com/originals/1b/7b/bc/1b7bbc46b406f86b8c2cee297adcbe3e.jpg</a:t>
            </a:r>
            <a:r>
              <a:rPr lang="en-US" sz="1600" dirty="0" smtClean="0"/>
              <a:t> </a:t>
            </a:r>
            <a:r>
              <a:rPr lang="en-US" sz="1600" dirty="0" smtClean="0">
                <a:hlinkClick r:id="rId10"/>
              </a:rPr>
              <a:t>https://almode.ru/uploads/posts/2021-12/1638982712_52-almode-ru-p-yelka-dlya-detei-59.png</a:t>
            </a:r>
            <a:endParaRPr lang="ru-RU" sz="1600" dirty="0" smtClean="0"/>
          </a:p>
          <a:p>
            <a:r>
              <a:rPr lang="en-US" sz="1600" dirty="0" smtClean="0">
                <a:hlinkClick r:id="rId11"/>
              </a:rPr>
              <a:t>https://img.freepik.com/free-vector/cute-squirrel-cartoon-mascot_102902-2320.jpg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       </a:t>
            </a:r>
            <a:endParaRPr lang="ru-RU" sz="1600" dirty="0"/>
          </a:p>
        </p:txBody>
      </p:sp>
      <p:sp>
        <p:nvSpPr>
          <p:cNvPr id="14338" name="AutoShape 2" descr="https://st3.depositphotos.com/16959514/32685/v/1600/depositphotos_326859452-stock-illustration-cartoon-squirrel-cute-squirrels-wi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92696" y="38624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Ссылки на интернет-ресурсы: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432048" y="5805264"/>
            <a:ext cx="55801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Литература: </a:t>
            </a:r>
          </a:p>
          <a:p>
            <a:r>
              <a:rPr lang="ru-RU" sz="1200" b="1" dirty="0" smtClean="0"/>
              <a:t>Функциональная грамотность. 2 класс.</a:t>
            </a:r>
            <a:r>
              <a:rPr lang="ru-RU" sz="1200" dirty="0" smtClean="0"/>
              <a:t> Тренажер для школьников/ М.В. Буряк, С.А. Шейкина. – М.: Планета, 2022. – 88 с. – (Учение с увлечением). </a:t>
            </a:r>
            <a:endParaRPr lang="ru-RU" sz="1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052736"/>
            <a:ext cx="755171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652E15"/>
                </a:solidFill>
                <a:latin typeface="Comic Sans MS" pitchFamily="66" charset="0"/>
              </a:rPr>
              <a:t>                       Дорогой друг!</a:t>
            </a:r>
          </a:p>
          <a:p>
            <a:pPr algn="just"/>
            <a:r>
              <a:rPr lang="ru-RU" sz="2000" b="1" dirty="0" smtClean="0">
                <a:solidFill>
                  <a:srgbClr val="652E15"/>
                </a:solidFill>
                <a:latin typeface="Comic Sans MS" pitchFamily="66" charset="0"/>
              </a:rPr>
              <a:t>     Для того чтобы быть успешным в обучении, ты должен прежде всего уметь работать с информацией: находить её, отделять нужное от ненужного, проверять факты, анализировать, обобщать и – что очень важно – перекладывать на собственный опыт. </a:t>
            </a:r>
          </a:p>
          <a:p>
            <a:pPr algn="just"/>
            <a:r>
              <a:rPr lang="ru-RU" sz="2000" b="1" dirty="0" smtClean="0">
                <a:solidFill>
                  <a:srgbClr val="652E15"/>
                </a:solidFill>
                <a:latin typeface="Comic Sans MS" pitchFamily="66" charset="0"/>
              </a:rPr>
              <a:t>     Функциональная грамотность – это способность применять знания, полученные в школе, для решения повседневных задач.</a:t>
            </a:r>
          </a:p>
          <a:p>
            <a:pPr algn="just"/>
            <a:r>
              <a:rPr lang="ru-RU" sz="2000" b="1" dirty="0" smtClean="0">
                <a:solidFill>
                  <a:srgbClr val="652E15"/>
                </a:solidFill>
                <a:latin typeface="Comic Sans MS" pitchFamily="66" charset="0"/>
              </a:rPr>
              <a:t>      В разделе «Математическая грамотность» ты будешь помогать героям произведений решать непростые задачи, применять математические законы и правила в жизни.     </a:t>
            </a:r>
          </a:p>
          <a:p>
            <a:pPr algn="just"/>
            <a:r>
              <a:rPr lang="ru-RU" sz="2000" b="1" dirty="0" smtClean="0">
                <a:solidFill>
                  <a:srgbClr val="652E15"/>
                </a:solidFill>
                <a:latin typeface="Comic Sans MS" pitchFamily="66" charset="0"/>
              </a:rPr>
              <a:t>                        Желаю удачи!</a:t>
            </a:r>
            <a:endParaRPr lang="ru-RU" sz="2000" b="1" dirty="0">
              <a:solidFill>
                <a:srgbClr val="652E15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Click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https://gas-kvas.com/uploads/posts/2023-01/1673465033_gas-kvas-com-p-orekh-risunok-detskii-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076056" y="764704"/>
            <a:ext cx="3456384" cy="507831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Учёные установили, что белки прилагают немало усилий для создания тайников: они не кладут туда первый попавшийся плод, а сортируют урожай, выбирая наиболее качественные, калорийные и неповреждённые орехи, жёлуди или семена шишек. Белки не просто зарывают их в землю, а маскируют сверху опавшей листвой.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Белки заготавливают и грибы, которые сушат на ветвях, на пнях и упавших стволах деревьев. Любимым грибным лакомством белок являются маслята.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s://i.pinimg.com/originals/1b/7b/bc/1b7bbc46b406f86b8c2cee297adcbe3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4096535" cy="5400600"/>
          </a:xfrm>
          <a:prstGeom prst="rect">
            <a:avLst/>
          </a:prstGeom>
          <a:noFill/>
        </p:spPr>
      </p:pic>
      <p:sp>
        <p:nvSpPr>
          <p:cNvPr id="6" name="Нашивка 5">
            <a:hlinkClick r:id="" action="ppaction://hlinkshowjump?jump=nextslide"/>
          </p:cNvPr>
          <p:cNvSpPr/>
          <p:nvPr/>
        </p:nvSpPr>
        <p:spPr>
          <a:xfrm>
            <a:off x="8263832" y="6021288"/>
            <a:ext cx="340616" cy="360040"/>
          </a:xfrm>
          <a:prstGeom prst="chevron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96280" y="1412776"/>
          <a:ext cx="6096000" cy="1656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За день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6 </a:t>
                      </a:r>
                      <a:r>
                        <a:rPr lang="ru-RU" sz="1600" b="1" dirty="0" smtClean="0"/>
                        <a:t>штук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 </a:t>
                      </a:r>
                      <a:r>
                        <a:rPr lang="ru-RU" sz="1600" b="1" dirty="0" smtClean="0"/>
                        <a:t>штук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 </a:t>
                      </a:r>
                      <a:r>
                        <a:rPr lang="ru-RU" sz="1600" b="1" dirty="0" smtClean="0"/>
                        <a:t>штуки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 </a:t>
                      </a:r>
                      <a:r>
                        <a:rPr lang="ru-RU" sz="1600" b="1" dirty="0" smtClean="0"/>
                        <a:t>штуки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За неделю</a:t>
                      </a:r>
                      <a:endParaRPr lang="ru-RU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779912" y="4046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Задание 1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5716" y="692696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Готовясь к зиме, белочка делала запасы.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Внимательно рассмотри таблицу.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410" name="Picture 2" descr="https://flomaster.club/uploads/posts/2022-08/1660729438_16-flomaster-club-p-zhelud-kartinki-dlya-detei-krasivo-34.png"/>
          <p:cNvPicPr>
            <a:picLocks noChangeAspect="1" noChangeArrowheads="1"/>
          </p:cNvPicPr>
          <p:nvPr/>
        </p:nvPicPr>
        <p:blipFill>
          <a:blip r:embed="rId3" cstate="print"/>
          <a:srcRect l="13427" r="12916"/>
          <a:stretch>
            <a:fillRect/>
          </a:stretch>
        </p:blipFill>
        <p:spPr bwMode="auto">
          <a:xfrm>
            <a:off x="2604120" y="1628800"/>
            <a:ext cx="432048" cy="612068"/>
          </a:xfrm>
          <a:prstGeom prst="rect">
            <a:avLst/>
          </a:prstGeom>
          <a:noFill/>
        </p:spPr>
      </p:pic>
      <p:pic>
        <p:nvPicPr>
          <p:cNvPr id="17412" name="Picture 4" descr="https://sweetarthouse.ru/wa-data/public/site/icons/%D0%9E%D1%80%D0%B5%D1%8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6248" y="1628800"/>
            <a:ext cx="504056" cy="504056"/>
          </a:xfrm>
          <a:prstGeom prst="rect">
            <a:avLst/>
          </a:prstGeom>
          <a:noFill/>
        </p:spPr>
      </p:pic>
      <p:pic>
        <p:nvPicPr>
          <p:cNvPr id="17414" name="Picture 6" descr="https://st39.stpulscen.ru/images/product/134/325/416_b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80384" y="1628800"/>
            <a:ext cx="558557" cy="576064"/>
          </a:xfrm>
          <a:prstGeom prst="rect">
            <a:avLst/>
          </a:prstGeom>
          <a:noFill/>
        </p:spPr>
      </p:pic>
      <p:pic>
        <p:nvPicPr>
          <p:cNvPr id="17416" name="Picture 8" descr="https://fikiwiki.com/uploads/posts/2022-02/1644989495_23-fikiwiki-com-p-kartinki-dlya-detei-belii-grib-2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0504" y="1556792"/>
            <a:ext cx="720080" cy="7200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67544" y="3142709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Подумай, какое условие должна соблюдать белочка, чтобы ты смог заполнить нижнюю строку таблицы. Отметь свой ответ так    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7544" y="4437112"/>
            <a:ext cx="396000" cy="396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>
            <a:hlinkClick r:id="" action="ppaction://noaction">
              <a:snd r:embed="rId7" name="wind.wav"/>
            </a:hlinkClick>
          </p:cNvPr>
          <p:cNvSpPr/>
          <p:nvPr/>
        </p:nvSpPr>
        <p:spPr>
          <a:xfrm>
            <a:off x="4572000" y="3789040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004048" y="3789040"/>
            <a:ext cx="3636000" cy="39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Белка  делает запасы в одиночку.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5" name="Рисунок 14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0104" y="4446240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16" name="Скругленный прямоугольник 15"/>
          <p:cNvSpPr/>
          <p:nvPr/>
        </p:nvSpPr>
        <p:spPr>
          <a:xfrm>
            <a:off x="971600" y="4374232"/>
            <a:ext cx="6084000" cy="468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Белка  запасает каждый день одинаковое количество орехов, шишек, грибов и желудей.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>
            <a:hlinkClick r:id="" action="ppaction://noaction">
              <a:snd r:embed="rId7" name="wind.wav"/>
            </a:hlinkClick>
          </p:cNvPr>
          <p:cNvSpPr/>
          <p:nvPr/>
        </p:nvSpPr>
        <p:spPr>
          <a:xfrm>
            <a:off x="467544" y="3789040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935968" y="3789040"/>
            <a:ext cx="3348000" cy="39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Белка делает запасы по утрам.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564" y="501317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Соблюдая это условие, выполни вычисления и заполни таблицу.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" name="Рисунок 19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24328" y="3429000"/>
            <a:ext cx="288000" cy="288000"/>
          </a:xfrm>
          <a:prstGeom prst="rect">
            <a:avLst/>
          </a:prstGeom>
          <a:ln>
            <a:noFill/>
          </a:ln>
        </p:spPr>
      </p:pic>
      <p:sp>
        <p:nvSpPr>
          <p:cNvPr id="21" name="Скругленный прямоугольник 20"/>
          <p:cNvSpPr/>
          <p:nvPr/>
        </p:nvSpPr>
        <p:spPr>
          <a:xfrm>
            <a:off x="2388096" y="2780960"/>
            <a:ext cx="900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42 </a:t>
            </a:r>
            <a:r>
              <a:rPr lang="ru-RU" sz="1600" b="1" dirty="0" smtClean="0">
                <a:solidFill>
                  <a:schemeClr val="tx1"/>
                </a:solidFill>
              </a:rPr>
              <a:t>шт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612232" y="2780928"/>
            <a:ext cx="900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56 </a:t>
            </a:r>
            <a:r>
              <a:rPr lang="ru-RU" sz="1600" b="1" dirty="0" smtClean="0">
                <a:solidFill>
                  <a:schemeClr val="tx1"/>
                </a:solidFill>
              </a:rPr>
              <a:t>шт.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836368" y="2780928"/>
            <a:ext cx="900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28 </a:t>
            </a:r>
            <a:r>
              <a:rPr lang="ru-RU" sz="1600" b="1" dirty="0" smtClean="0">
                <a:solidFill>
                  <a:schemeClr val="tx1"/>
                </a:solidFill>
              </a:rPr>
              <a:t>шт.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060504" y="2780928"/>
            <a:ext cx="900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14 </a:t>
            </a:r>
            <a:r>
              <a:rPr lang="ru-RU" sz="1600" b="1" dirty="0" smtClean="0">
                <a:solidFill>
                  <a:schemeClr val="tx1"/>
                </a:solidFill>
              </a:rPr>
              <a:t>шт.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5" name="Picture 2" descr="https://flomaster.club/uploads/posts/2022-08/1660729438_16-flomaster-club-p-zhelud-kartinki-dlya-detei-krasivo-34.png"/>
          <p:cNvPicPr>
            <a:picLocks noChangeAspect="1" noChangeArrowheads="1"/>
          </p:cNvPicPr>
          <p:nvPr/>
        </p:nvPicPr>
        <p:blipFill>
          <a:blip r:embed="rId9" cstate="print"/>
          <a:srcRect l="13427" r="12916"/>
          <a:stretch>
            <a:fillRect/>
          </a:stretch>
        </p:blipFill>
        <p:spPr bwMode="auto">
          <a:xfrm>
            <a:off x="611560" y="5373216"/>
            <a:ext cx="254117" cy="360000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971600" y="5445224"/>
            <a:ext cx="2628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6+6+6+6+6+6+6=42 (шт.)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71600" y="6021320"/>
            <a:ext cx="2628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8+8+8+8+8+8+8=56 (шт.)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92080" y="5445224"/>
            <a:ext cx="2628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4+4+4+4+4+4+4=28 (шт.)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92080" y="6021288"/>
            <a:ext cx="2628000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2+2+2+2+2+2+2=14 (шт.)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" name="Picture 4" descr="https://sweetarthouse.ru/wa-data/public/site/icons/%D0%9E%D1%80%D0%B5%D1%85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1560" y="6021320"/>
            <a:ext cx="288000" cy="288000"/>
          </a:xfrm>
          <a:prstGeom prst="rect">
            <a:avLst/>
          </a:prstGeom>
          <a:noFill/>
        </p:spPr>
      </p:pic>
      <p:pic>
        <p:nvPicPr>
          <p:cNvPr id="31" name="Picture 6" descr="https://st39.stpulscen.ru/images/product/134/325/416_big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8024" y="5373216"/>
            <a:ext cx="349098" cy="360040"/>
          </a:xfrm>
          <a:prstGeom prst="rect">
            <a:avLst/>
          </a:prstGeom>
          <a:noFill/>
        </p:spPr>
      </p:pic>
      <p:pic>
        <p:nvPicPr>
          <p:cNvPr id="32" name="Picture 8" descr="https://fikiwiki.com/uploads/posts/2022-02/1644989495_23-fikiwiki-com-p-kartinki-dlya-detei-belii-grib-25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5949280"/>
            <a:ext cx="360000" cy="360000"/>
          </a:xfrm>
          <a:prstGeom prst="rect">
            <a:avLst/>
          </a:prstGeom>
          <a:noFill/>
        </p:spPr>
      </p:pic>
      <p:pic>
        <p:nvPicPr>
          <p:cNvPr id="33" name="Picture 2" descr="https://img.freepik.com/free-vector/cute-squirrel-cartoon-mascot_102902-2320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153" t="1612" r="51694" b="62926"/>
          <a:stretch>
            <a:fillRect/>
          </a:stretch>
        </p:blipFill>
        <p:spPr bwMode="auto">
          <a:xfrm>
            <a:off x="7164288" y="1340768"/>
            <a:ext cx="1440160" cy="1584176"/>
          </a:xfrm>
          <a:prstGeom prst="rect">
            <a:avLst/>
          </a:prstGeom>
          <a:noFill/>
        </p:spPr>
      </p:pic>
      <p:sp>
        <p:nvSpPr>
          <p:cNvPr id="34" name="Нашивка 33">
            <a:hlinkClick r:id="" action="ppaction://hlinkshowjump?jump=nextslide"/>
          </p:cNvPr>
          <p:cNvSpPr/>
          <p:nvPr/>
        </p:nvSpPr>
        <p:spPr>
          <a:xfrm>
            <a:off x="8263832" y="6021288"/>
            <a:ext cx="340616" cy="360040"/>
          </a:xfrm>
          <a:prstGeom prst="chevron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4046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Задание 2 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5436136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755576" y="4941208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259632" y="4941208"/>
            <a:ext cx="5760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Сколько лакомств собрала белочка за один день?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8136" y="5445264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259632" y="5445264"/>
            <a:ext cx="5760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Сколько лакомств лежит в каждом тайничке?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>
            <a:hlinkClick r:id="" action="ppaction://noaction">
              <a:snd r:embed="rId3" name="wind.wav"/>
            </a:hlinkClick>
          </p:cNvPr>
          <p:cNvSpPr/>
          <p:nvPr/>
        </p:nvSpPr>
        <p:spPr>
          <a:xfrm>
            <a:off x="755576" y="5949320"/>
            <a:ext cx="360000" cy="3600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59632" y="5949320"/>
            <a:ext cx="5760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Сколько  желудей и орехов собрала белочка за день?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4150821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Подумай, на какой вопрос ответит белочка, выполнив вычисления, которые записаны на рисунке.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99592" y="1844936"/>
            <a:ext cx="7200800" cy="100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Первый тайник –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99592" y="2925056"/>
            <a:ext cx="7200800" cy="10080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Второй тайник –</a:t>
            </a:r>
          </a:p>
          <a:p>
            <a:pPr algn="ctr"/>
            <a:endParaRPr lang="ru-RU" dirty="0"/>
          </a:p>
        </p:txBody>
      </p:sp>
      <p:pic>
        <p:nvPicPr>
          <p:cNvPr id="14" name="Picture 2" descr="https://flomaster.club/uploads/posts/2022-08/1660729438_16-flomaster-club-p-zhelud-kartinki-dlya-detei-krasivo-34.png"/>
          <p:cNvPicPr>
            <a:picLocks noChangeAspect="1" noChangeArrowheads="1"/>
          </p:cNvPicPr>
          <p:nvPr/>
        </p:nvPicPr>
        <p:blipFill>
          <a:blip r:embed="rId5" cstate="print"/>
          <a:srcRect l="13427" r="12916"/>
          <a:stretch>
            <a:fillRect/>
          </a:stretch>
        </p:blipFill>
        <p:spPr bwMode="auto">
          <a:xfrm>
            <a:off x="2987824" y="1916944"/>
            <a:ext cx="432048" cy="612068"/>
          </a:xfrm>
          <a:prstGeom prst="rect">
            <a:avLst/>
          </a:prstGeom>
          <a:noFill/>
        </p:spPr>
      </p:pic>
      <p:pic>
        <p:nvPicPr>
          <p:cNvPr id="15" name="Picture 4" descr="https://sweetarthouse.ru/wa-data/public/site/icons/%D0%9E%D1%80%D0%B5%D1%8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1916944"/>
            <a:ext cx="504056" cy="504056"/>
          </a:xfrm>
          <a:prstGeom prst="rect">
            <a:avLst/>
          </a:prstGeom>
          <a:noFill/>
        </p:spPr>
      </p:pic>
      <p:pic>
        <p:nvPicPr>
          <p:cNvPr id="16" name="Picture 6" descr="https://st39.stpulscen.ru/images/product/134/325/416_b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1916944"/>
            <a:ext cx="558557" cy="576064"/>
          </a:xfrm>
          <a:prstGeom prst="rect">
            <a:avLst/>
          </a:prstGeom>
          <a:noFill/>
        </p:spPr>
      </p:pic>
      <p:pic>
        <p:nvPicPr>
          <p:cNvPr id="17" name="Picture 8" descr="https://fikiwiki.com/uploads/posts/2022-02/1644989495_23-fikiwiki-com-p-kartinki-dlya-detei-belii-grib-2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844936"/>
            <a:ext cx="720080" cy="720080"/>
          </a:xfrm>
          <a:prstGeom prst="rect">
            <a:avLst/>
          </a:prstGeom>
          <a:noFill/>
        </p:spPr>
      </p:pic>
      <p:sp>
        <p:nvSpPr>
          <p:cNvPr id="18" name="Овал 17"/>
          <p:cNvSpPr/>
          <p:nvPr/>
        </p:nvSpPr>
        <p:spPr>
          <a:xfrm>
            <a:off x="3491880" y="2060960"/>
            <a:ext cx="43204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+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4572000" y="2060960"/>
            <a:ext cx="43204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+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5652120" y="2060960"/>
            <a:ext cx="43204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+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732240" y="2060960"/>
            <a:ext cx="43204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987824" y="2385024"/>
            <a:ext cx="396000" cy="39601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31984" y="2385024"/>
            <a:ext cx="396000" cy="39601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112104" y="2385024"/>
            <a:ext cx="396000" cy="39601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92224" y="2385024"/>
            <a:ext cx="396000" cy="39601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236296" y="1988952"/>
            <a:ext cx="720080" cy="5760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7" name="Picture 2" descr="https://flomaster.club/uploads/posts/2022-08/1660729438_16-flomaster-club-p-zhelud-kartinki-dlya-detei-krasivo-34.png"/>
          <p:cNvPicPr>
            <a:picLocks noChangeAspect="1" noChangeArrowheads="1"/>
          </p:cNvPicPr>
          <p:nvPr/>
        </p:nvPicPr>
        <p:blipFill>
          <a:blip r:embed="rId5" cstate="print"/>
          <a:srcRect l="13427" r="12916"/>
          <a:stretch>
            <a:fillRect/>
          </a:stretch>
        </p:blipFill>
        <p:spPr bwMode="auto">
          <a:xfrm>
            <a:off x="2987824" y="2997064"/>
            <a:ext cx="432048" cy="612068"/>
          </a:xfrm>
          <a:prstGeom prst="rect">
            <a:avLst/>
          </a:prstGeom>
          <a:noFill/>
        </p:spPr>
      </p:pic>
      <p:pic>
        <p:nvPicPr>
          <p:cNvPr id="28" name="Picture 4" descr="https://sweetarthouse.ru/wa-data/public/site/icons/%D0%9E%D1%80%D0%B5%D1%8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2997064"/>
            <a:ext cx="504056" cy="504056"/>
          </a:xfrm>
          <a:prstGeom prst="rect">
            <a:avLst/>
          </a:prstGeom>
          <a:noFill/>
        </p:spPr>
      </p:pic>
      <p:pic>
        <p:nvPicPr>
          <p:cNvPr id="29" name="Picture 6" descr="https://st39.stpulscen.ru/images/product/134/325/416_big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2997064"/>
            <a:ext cx="558557" cy="576064"/>
          </a:xfrm>
          <a:prstGeom prst="rect">
            <a:avLst/>
          </a:prstGeom>
          <a:noFill/>
        </p:spPr>
      </p:pic>
      <p:pic>
        <p:nvPicPr>
          <p:cNvPr id="30" name="Picture 8" descr="https://fikiwiki.com/uploads/posts/2022-02/1644989495_23-fikiwiki-com-p-kartinki-dlya-detei-belii-grib-25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2925056"/>
            <a:ext cx="720080" cy="720080"/>
          </a:xfrm>
          <a:prstGeom prst="rect">
            <a:avLst/>
          </a:prstGeom>
          <a:noFill/>
        </p:spPr>
      </p:pic>
      <p:sp>
        <p:nvSpPr>
          <p:cNvPr id="31" name="Овал 30"/>
          <p:cNvSpPr/>
          <p:nvPr/>
        </p:nvSpPr>
        <p:spPr>
          <a:xfrm>
            <a:off x="3491880" y="3141080"/>
            <a:ext cx="43204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+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572000" y="3141080"/>
            <a:ext cx="43204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+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5652120" y="3141080"/>
            <a:ext cx="43204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+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6732240" y="3141080"/>
            <a:ext cx="432048" cy="43204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=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87824" y="3465144"/>
            <a:ext cx="396000" cy="39601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031984" y="3465144"/>
            <a:ext cx="396000" cy="39601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4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5112104" y="3465144"/>
            <a:ext cx="396000" cy="39601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6192224" y="3465144"/>
            <a:ext cx="396000" cy="39601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1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7236296" y="3069072"/>
            <a:ext cx="720080" cy="5760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10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5536" y="764704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Добытые за один день находки белочка раскладывала поровну в два тайника. Помоги белочке определить, сколько лакомств каждого вида будет храниться в каждом тайнике. Запиши нужные числа.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" name="Picture 2" descr="https://img.freepik.com/free-vector/cute-squirrel-cartoon-mascot_102902-2320.jpg"/>
          <p:cNvPicPr>
            <a:picLocks noChangeAspect="1" noChangeArrowheads="1"/>
          </p:cNvPicPr>
          <p:nvPr/>
        </p:nvPicPr>
        <p:blipFill>
          <a:blip r:embed="rId9" cstate="print"/>
          <a:srcRect l="1208" t="3224" r="75847" b="61314"/>
          <a:stretch>
            <a:fillRect/>
          </a:stretch>
        </p:blipFill>
        <p:spPr bwMode="auto">
          <a:xfrm>
            <a:off x="7164288" y="4509120"/>
            <a:ext cx="1554718" cy="1800200"/>
          </a:xfrm>
          <a:prstGeom prst="rect">
            <a:avLst/>
          </a:prstGeom>
          <a:noFill/>
        </p:spPr>
      </p:pic>
      <p:sp>
        <p:nvSpPr>
          <p:cNvPr id="42" name="Нашивка 41">
            <a:hlinkClick r:id="" action="ppaction://hlinkshowjump?jump=nextslide"/>
          </p:cNvPr>
          <p:cNvSpPr/>
          <p:nvPr/>
        </p:nvSpPr>
        <p:spPr>
          <a:xfrm>
            <a:off x="8263832" y="6021288"/>
            <a:ext cx="340616" cy="360040"/>
          </a:xfrm>
          <a:prstGeom prst="chevron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TextBox 3"/>
          <p:cNvSpPr txBox="1"/>
          <p:nvPr/>
        </p:nvSpPr>
        <p:spPr>
          <a:xfrm>
            <a:off x="647624" y="4725144"/>
            <a:ext cx="54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sp>
        <p:nvSpPr>
          <p:cNvPr id="44" name="TextBox 3"/>
          <p:cNvSpPr txBox="1"/>
          <p:nvPr/>
        </p:nvSpPr>
        <p:spPr>
          <a:xfrm>
            <a:off x="2411760" y="2492896"/>
            <a:ext cx="54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Клик!</a:t>
            </a:r>
            <a:endParaRPr lang="ru-RU" sz="1050" dirty="0"/>
          </a:p>
        </p:txBody>
      </p:sp>
      <p:sp>
        <p:nvSpPr>
          <p:cNvPr id="45" name="TextBox 3"/>
          <p:cNvSpPr txBox="1"/>
          <p:nvPr/>
        </p:nvSpPr>
        <p:spPr>
          <a:xfrm>
            <a:off x="2411760" y="3573016"/>
            <a:ext cx="54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4046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Задание 3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9712" y="1628800"/>
            <a:ext cx="900000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151720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583800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920" y="1628800"/>
            <a:ext cx="900000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123928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556008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23928" y="1628800"/>
            <a:ext cx="900000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095936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528016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6136" y="1628800"/>
            <a:ext cx="900000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4068144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500224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968144" y="1628800"/>
            <a:ext cx="900000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040152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472232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40352" y="1628800"/>
            <a:ext cx="900000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012360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444440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12360" y="1628800"/>
            <a:ext cx="900000" cy="43204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6984368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7416448" y="1700808"/>
            <a:ext cx="288000" cy="28800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TextBox 25"/>
          <p:cNvSpPr txBox="1"/>
          <p:nvPr/>
        </p:nvSpPr>
        <p:spPr>
          <a:xfrm>
            <a:off x="539552" y="76470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Белочка решила посчитать, сколько тайничков ей удастся сделать за неделю. Для удобства подсчётов она нарисовала рисунок.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227687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Определи, что обозначают фигуры на рисунке. Дополни записи.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7544" y="2852936"/>
            <a:ext cx="82089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Прямоугольники на рисунке обозначают количество                                  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 smtClean="0"/>
              <a:t>Круги на рисунке обозначают количество                              за неделю.</a:t>
            </a:r>
            <a:endParaRPr lang="ru-RU" b="1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44408" y="2924944"/>
            <a:ext cx="1800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 дней в неделе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860032" y="3501008"/>
            <a:ext cx="1224000" cy="252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chemeClr val="tx1"/>
                </a:solidFill>
              </a:rPr>
              <a:t> тайников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552" y="4222829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Дорисуй рисунок. Посчитай, сколько тайничков белочка сделает за неделю. Ответ запиши.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11560" y="5049224"/>
            <a:ext cx="4104456" cy="396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 2 + 2 + 2 + 2 + 2 + 2 + 2 = 14 (т.)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611560" y="5553280"/>
            <a:ext cx="5688632" cy="396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Ответ: 14 тайничков сделает белочка за неделю.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33" name="Picture 2" descr="https://img.freepik.com/free-vector/cute-squirrel-cartoon-mascot_102902-2320.jpg"/>
          <p:cNvPicPr>
            <a:picLocks noChangeAspect="1" noChangeArrowheads="1"/>
          </p:cNvPicPr>
          <p:nvPr/>
        </p:nvPicPr>
        <p:blipFill>
          <a:blip r:embed="rId2" cstate="print"/>
          <a:srcRect l="42268" t="69312" r="35994"/>
          <a:stretch>
            <a:fillRect/>
          </a:stretch>
        </p:blipFill>
        <p:spPr bwMode="auto">
          <a:xfrm>
            <a:off x="6660232" y="4653136"/>
            <a:ext cx="1656184" cy="1751683"/>
          </a:xfrm>
          <a:prstGeom prst="rect">
            <a:avLst/>
          </a:prstGeom>
          <a:noFill/>
        </p:spPr>
      </p:pic>
      <p:sp>
        <p:nvSpPr>
          <p:cNvPr id="34" name="Нашивка 33">
            <a:hlinkClick r:id="" action="ppaction://hlinkshowjump?jump=nextslide"/>
          </p:cNvPr>
          <p:cNvSpPr/>
          <p:nvPr/>
        </p:nvSpPr>
        <p:spPr>
          <a:xfrm>
            <a:off x="8263832" y="6021288"/>
            <a:ext cx="340616" cy="360040"/>
          </a:xfrm>
          <a:prstGeom prst="chevron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TextBox 3"/>
          <p:cNvSpPr txBox="1"/>
          <p:nvPr/>
        </p:nvSpPr>
        <p:spPr>
          <a:xfrm>
            <a:off x="2195736" y="1412776"/>
            <a:ext cx="54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9912" y="4046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Задание 4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764704"/>
            <a:ext cx="8064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Белочка очень любит грибы. Ей удалось собрать хороший урожай грибов.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Рассмотри рисунок. Установи закономерность, в которой расположила белочка свои грибные находки. Раскрась грибочки, используя ту же закономерность.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 l="1040" r="1184" b="84987"/>
          <a:stretch>
            <a:fillRect/>
          </a:stretch>
        </p:blipFill>
        <p:spPr bwMode="auto">
          <a:xfrm>
            <a:off x="899592" y="2276872"/>
            <a:ext cx="676875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3568" y="3933056"/>
            <a:ext cx="7920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Определи, каких грибов белочка собрала больше. Поставь знак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&lt;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,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&gt;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или </a:t>
            </a:r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=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endParaRPr lang="ru-RU" b="1" dirty="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Объясни, что ты сделал, чтобы выполнить это задание.</a:t>
            </a:r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1979712" y="2996952"/>
            <a:ext cx="43204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884" t="1501" r="69835" b="93244"/>
          <a:stretch>
            <a:fillRect/>
          </a:stretch>
        </p:blipFill>
        <p:spPr bwMode="auto">
          <a:xfrm>
            <a:off x="1907704" y="2924944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Скругленный прямоугольник 49"/>
          <p:cNvSpPr/>
          <p:nvPr/>
        </p:nvSpPr>
        <p:spPr>
          <a:xfrm>
            <a:off x="2483768" y="3068960"/>
            <a:ext cx="43204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884" t="1501" r="69835" b="93244"/>
          <a:stretch>
            <a:fillRect/>
          </a:stretch>
        </p:blipFill>
        <p:spPr bwMode="auto">
          <a:xfrm>
            <a:off x="2411760" y="306896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Скругленный прямоугольник 51"/>
          <p:cNvSpPr/>
          <p:nvPr/>
        </p:nvSpPr>
        <p:spPr>
          <a:xfrm>
            <a:off x="2987824" y="2996952"/>
            <a:ext cx="43204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884" t="1501" r="69835" b="93244"/>
          <a:stretch>
            <a:fillRect/>
          </a:stretch>
        </p:blipFill>
        <p:spPr bwMode="auto">
          <a:xfrm>
            <a:off x="2915816" y="2996952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Скругленный прямоугольник 53"/>
          <p:cNvSpPr/>
          <p:nvPr/>
        </p:nvSpPr>
        <p:spPr>
          <a:xfrm>
            <a:off x="3563888" y="3068960"/>
            <a:ext cx="43204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884" t="1501" r="69835" b="93244"/>
          <a:stretch>
            <a:fillRect/>
          </a:stretch>
        </p:blipFill>
        <p:spPr bwMode="auto">
          <a:xfrm>
            <a:off x="3419872" y="3068960"/>
            <a:ext cx="540000" cy="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Скругленный прямоугольник 55"/>
          <p:cNvSpPr/>
          <p:nvPr/>
        </p:nvSpPr>
        <p:spPr>
          <a:xfrm>
            <a:off x="4067944" y="3068960"/>
            <a:ext cx="432048" cy="504056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22884" t="1501" r="69835" b="93244"/>
          <a:stretch>
            <a:fillRect/>
          </a:stretch>
        </p:blipFill>
        <p:spPr bwMode="auto">
          <a:xfrm>
            <a:off x="3995936" y="3068960"/>
            <a:ext cx="50405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Скругленный прямоугольник 57"/>
          <p:cNvSpPr/>
          <p:nvPr/>
        </p:nvSpPr>
        <p:spPr>
          <a:xfrm>
            <a:off x="4572000" y="3140968"/>
            <a:ext cx="432048" cy="5760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0495" t="2252" r="1184" b="90992"/>
          <a:stretch>
            <a:fillRect/>
          </a:stretch>
        </p:blipFill>
        <p:spPr bwMode="auto">
          <a:xfrm>
            <a:off x="4499992" y="3140968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" name="Скругленный прямоугольник 59"/>
          <p:cNvSpPr/>
          <p:nvPr/>
        </p:nvSpPr>
        <p:spPr>
          <a:xfrm>
            <a:off x="5076056" y="3068960"/>
            <a:ext cx="432048" cy="5760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0495" t="2252" r="1184" b="90992"/>
          <a:stretch>
            <a:fillRect/>
          </a:stretch>
        </p:blipFill>
        <p:spPr bwMode="auto">
          <a:xfrm>
            <a:off x="5004048" y="3068960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Скругленный прямоугольник 61"/>
          <p:cNvSpPr/>
          <p:nvPr/>
        </p:nvSpPr>
        <p:spPr>
          <a:xfrm>
            <a:off x="5580112" y="2924944"/>
            <a:ext cx="432048" cy="5760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0495" t="2252" r="1184" b="90992"/>
          <a:stretch>
            <a:fillRect/>
          </a:stretch>
        </p:blipFill>
        <p:spPr bwMode="auto">
          <a:xfrm>
            <a:off x="5508104" y="2924944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Скругленный прямоугольник 63"/>
          <p:cNvSpPr/>
          <p:nvPr/>
        </p:nvSpPr>
        <p:spPr>
          <a:xfrm>
            <a:off x="6084168" y="2924944"/>
            <a:ext cx="432048" cy="5760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0495" t="2252" r="1184" b="90992"/>
          <a:stretch>
            <a:fillRect/>
          </a:stretch>
        </p:blipFill>
        <p:spPr bwMode="auto">
          <a:xfrm>
            <a:off x="6012160" y="2924944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" name="Скругленный прямоугольник 65"/>
          <p:cNvSpPr/>
          <p:nvPr/>
        </p:nvSpPr>
        <p:spPr>
          <a:xfrm>
            <a:off x="6660232" y="3068960"/>
            <a:ext cx="432048" cy="5760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0495" t="2252" r="1184" b="90992"/>
          <a:stretch>
            <a:fillRect/>
          </a:stretch>
        </p:blipFill>
        <p:spPr bwMode="auto">
          <a:xfrm>
            <a:off x="6588224" y="3068960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Скругленный прямоугольник 67"/>
          <p:cNvSpPr/>
          <p:nvPr/>
        </p:nvSpPr>
        <p:spPr>
          <a:xfrm>
            <a:off x="7164288" y="3140968"/>
            <a:ext cx="432048" cy="576064"/>
          </a:xfrm>
          <a:prstGeom prst="round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 l="90495" t="2252" r="1184" b="90992"/>
          <a:stretch>
            <a:fillRect/>
          </a:stretch>
        </p:blipFill>
        <p:spPr bwMode="auto">
          <a:xfrm>
            <a:off x="7092280" y="3140968"/>
            <a:ext cx="5760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" name="Picture 3"/>
          <p:cNvPicPr>
            <a:picLocks noChangeAspect="1" noChangeArrowheads="1"/>
          </p:cNvPicPr>
          <p:nvPr/>
        </p:nvPicPr>
        <p:blipFill>
          <a:blip r:embed="rId2" cstate="print"/>
          <a:srcRect l="22620" t="1166" r="69301" b="93004"/>
          <a:stretch>
            <a:fillRect/>
          </a:stretch>
        </p:blipFill>
        <p:spPr bwMode="auto">
          <a:xfrm>
            <a:off x="1403648" y="4653136"/>
            <a:ext cx="90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" name="Picture 3"/>
          <p:cNvPicPr>
            <a:picLocks noChangeAspect="1" noChangeArrowheads="1"/>
          </p:cNvPicPr>
          <p:nvPr/>
        </p:nvPicPr>
        <p:blipFill>
          <a:blip r:embed="rId2" cstate="print"/>
          <a:srcRect l="30699" r="62030" b="94170"/>
          <a:stretch>
            <a:fillRect/>
          </a:stretch>
        </p:blipFill>
        <p:spPr bwMode="auto">
          <a:xfrm>
            <a:off x="3257944" y="4653136"/>
            <a:ext cx="810000" cy="9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" name="Скругленный прямоугольник 91"/>
          <p:cNvSpPr/>
          <p:nvPr/>
        </p:nvSpPr>
        <p:spPr>
          <a:xfrm>
            <a:off x="2411760" y="4869160"/>
            <a:ext cx="720080" cy="576064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tx1"/>
                </a:solidFill>
              </a:rPr>
              <a:t>&lt;</a:t>
            </a:r>
            <a:endParaRPr lang="ru-RU" sz="6000" b="1" dirty="0">
              <a:solidFill>
                <a:schemeClr val="tx1"/>
              </a:solidFill>
            </a:endParaRPr>
          </a:p>
        </p:txBody>
      </p:sp>
      <p:pic>
        <p:nvPicPr>
          <p:cNvPr id="93" name="Picture 4" descr="https://img.freepik.com/premium-vector/cartoon-squirrel-funny-forest-wild-animals-running-standing-and-jumping-squirrel-clip-art-collection_80590-7590.jpg"/>
          <p:cNvPicPr>
            <a:picLocks noChangeAspect="1" noChangeArrowheads="1"/>
          </p:cNvPicPr>
          <p:nvPr/>
        </p:nvPicPr>
        <p:blipFill>
          <a:blip r:embed="rId3" cstate="print"/>
          <a:srcRect t="35022" r="68601" b="35994"/>
          <a:stretch>
            <a:fillRect/>
          </a:stretch>
        </p:blipFill>
        <p:spPr bwMode="auto">
          <a:xfrm>
            <a:off x="5292080" y="4365104"/>
            <a:ext cx="1512168" cy="1395847"/>
          </a:xfrm>
          <a:prstGeom prst="rect">
            <a:avLst/>
          </a:prstGeom>
          <a:noFill/>
        </p:spPr>
      </p:pic>
      <p:sp>
        <p:nvSpPr>
          <p:cNvPr id="94" name="Нашивка 93">
            <a:hlinkClick r:id="" action="ppaction://hlinkshowjump?jump=nextslide"/>
          </p:cNvPr>
          <p:cNvSpPr/>
          <p:nvPr/>
        </p:nvSpPr>
        <p:spPr>
          <a:xfrm>
            <a:off x="8263832" y="6021288"/>
            <a:ext cx="340616" cy="360040"/>
          </a:xfrm>
          <a:prstGeom prst="chevron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3" name="TextBox 3"/>
          <p:cNvSpPr txBox="1"/>
          <p:nvPr/>
        </p:nvSpPr>
        <p:spPr>
          <a:xfrm>
            <a:off x="2051720" y="3573016"/>
            <a:ext cx="108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 на грибы!</a:t>
            </a:r>
            <a:endParaRPr lang="ru-RU" sz="1050" dirty="0"/>
          </a:p>
        </p:txBody>
      </p:sp>
      <p:sp>
        <p:nvSpPr>
          <p:cNvPr id="34" name="TextBox 3"/>
          <p:cNvSpPr txBox="1"/>
          <p:nvPr/>
        </p:nvSpPr>
        <p:spPr>
          <a:xfrm>
            <a:off x="2483768" y="4581128"/>
            <a:ext cx="54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Группа 69"/>
          <p:cNvGrpSpPr/>
          <p:nvPr/>
        </p:nvGrpSpPr>
        <p:grpSpPr>
          <a:xfrm>
            <a:off x="395536" y="3140968"/>
            <a:ext cx="8433320" cy="828056"/>
            <a:chOff x="395536" y="2996952"/>
            <a:chExt cx="8433320" cy="828056"/>
          </a:xfrm>
        </p:grpSpPr>
        <p:sp>
          <p:nvSpPr>
            <p:cNvPr id="71" name="Дуга 70"/>
            <p:cNvSpPr/>
            <p:nvPr/>
          </p:nvSpPr>
          <p:spPr>
            <a:xfrm flipV="1">
              <a:off x="619944" y="2996952"/>
              <a:ext cx="8208912" cy="648072"/>
            </a:xfrm>
            <a:prstGeom prst="arc">
              <a:avLst>
                <a:gd name="adj1" fmla="val 10801222"/>
                <a:gd name="adj2" fmla="val 6749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3923928" y="3501008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2627784" y="3501008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Овал 73"/>
            <p:cNvSpPr/>
            <p:nvPr/>
          </p:nvSpPr>
          <p:spPr>
            <a:xfrm>
              <a:off x="3491880" y="3501008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395536" y="3140968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Овал 75"/>
            <p:cNvSpPr/>
            <p:nvPr/>
          </p:nvSpPr>
          <p:spPr>
            <a:xfrm>
              <a:off x="755576" y="3284984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Овал 76"/>
            <p:cNvSpPr/>
            <p:nvPr/>
          </p:nvSpPr>
          <p:spPr>
            <a:xfrm>
              <a:off x="1115616" y="3356992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/>
            <p:cNvSpPr/>
            <p:nvPr/>
          </p:nvSpPr>
          <p:spPr>
            <a:xfrm>
              <a:off x="1475656" y="3429000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2231776" y="3429000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3059832" y="3501008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7632376" y="3429000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/>
            <p:cNvSpPr/>
            <p:nvPr/>
          </p:nvSpPr>
          <p:spPr>
            <a:xfrm>
              <a:off x="6084168" y="3501008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Овал 82"/>
            <p:cNvSpPr/>
            <p:nvPr/>
          </p:nvSpPr>
          <p:spPr>
            <a:xfrm>
              <a:off x="7272336" y="3429000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3923928" y="3501008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4355976" y="3501008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4788024" y="3501008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5220072" y="3501008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5652120" y="3501008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840288" y="3429000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7992416" y="3393032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6444208" y="3501008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Овал 91"/>
            <p:cNvSpPr/>
            <p:nvPr/>
          </p:nvSpPr>
          <p:spPr>
            <a:xfrm>
              <a:off x="1835696" y="3429000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8352456" y="3321024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467544" y="476672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Представь, что у тебя есть столько же бусин, сколько у белочки грибов. Дорисуй необходимое количество бусин.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Дуга 25"/>
          <p:cNvSpPr/>
          <p:nvPr/>
        </p:nvSpPr>
        <p:spPr>
          <a:xfrm flipV="1">
            <a:off x="467544" y="1196752"/>
            <a:ext cx="8208912" cy="648072"/>
          </a:xfrm>
          <a:prstGeom prst="arc">
            <a:avLst>
              <a:gd name="adj1" fmla="val 10801222"/>
              <a:gd name="adj2" fmla="val 67492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75592" y="1484784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007640" y="1556792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2339752" y="1628800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439688" y="1556792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907704" y="1628800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807840" y="1628800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3239888" y="1664840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671936" y="1664840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103984" y="1700808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4536032" y="1700808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004088" y="1700808"/>
            <a:ext cx="360000" cy="36000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395536" y="242262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    Цвет бусин совпадает с цветом шляпок грибов. Раскрась бусы так, чтобы бусинка одного цвета сменяла бусину другого цвета.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7" name="Picture 4" descr="https://img.freepik.com/premium-vector/cartoon-squirrel-funny-forest-wild-animals-running-standing-and-jumping-squirrel-clip-art-collection_80590-7590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421" t="62798" r="2180" b="2180"/>
          <a:stretch>
            <a:fillRect/>
          </a:stretch>
        </p:blipFill>
        <p:spPr bwMode="auto">
          <a:xfrm>
            <a:off x="3491880" y="3891514"/>
            <a:ext cx="2232248" cy="2489816"/>
          </a:xfrm>
          <a:prstGeom prst="rect">
            <a:avLst/>
          </a:prstGeom>
          <a:noFill/>
        </p:spPr>
      </p:pic>
      <p:pic>
        <p:nvPicPr>
          <p:cNvPr id="69" name="Picture 2" descr="https://almode.ru/uploads/posts/2021-12/1638982712_52-almode-ru-p-yelka-dlya-detei-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221088"/>
            <a:ext cx="2304000" cy="2304000"/>
          </a:xfrm>
          <a:prstGeom prst="rect">
            <a:avLst/>
          </a:prstGeom>
          <a:noFill/>
        </p:spPr>
      </p:pic>
      <p:pic>
        <p:nvPicPr>
          <p:cNvPr id="94" name="Picture 2" descr="https://almode.ru/uploads/posts/2021-12/1638982712_52-almode-ru-p-yelka-dlya-detei-5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896" y="4221384"/>
            <a:ext cx="2303960" cy="2303960"/>
          </a:xfrm>
          <a:prstGeom prst="rect">
            <a:avLst/>
          </a:prstGeom>
          <a:noFill/>
        </p:spPr>
      </p:pic>
      <p:grpSp>
        <p:nvGrpSpPr>
          <p:cNvPr id="95" name="Группа 94"/>
          <p:cNvGrpSpPr/>
          <p:nvPr/>
        </p:nvGrpSpPr>
        <p:grpSpPr>
          <a:xfrm>
            <a:off x="395536" y="3140968"/>
            <a:ext cx="8433320" cy="828056"/>
            <a:chOff x="395536" y="2996952"/>
            <a:chExt cx="8433320" cy="828056"/>
          </a:xfrm>
        </p:grpSpPr>
        <p:sp>
          <p:nvSpPr>
            <p:cNvPr id="96" name="Дуга 95"/>
            <p:cNvSpPr/>
            <p:nvPr/>
          </p:nvSpPr>
          <p:spPr>
            <a:xfrm flipV="1">
              <a:off x="619944" y="2996952"/>
              <a:ext cx="8208912" cy="648072"/>
            </a:xfrm>
            <a:prstGeom prst="arc">
              <a:avLst>
                <a:gd name="adj1" fmla="val 10801222"/>
                <a:gd name="adj2" fmla="val 67492"/>
              </a:avLst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3923928" y="3501008"/>
              <a:ext cx="324000" cy="32400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Овал 97"/>
            <p:cNvSpPr/>
            <p:nvPr/>
          </p:nvSpPr>
          <p:spPr>
            <a:xfrm>
              <a:off x="2627784" y="3501008"/>
              <a:ext cx="324000" cy="32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9" name="Овал 98"/>
            <p:cNvSpPr/>
            <p:nvPr/>
          </p:nvSpPr>
          <p:spPr>
            <a:xfrm>
              <a:off x="3491880" y="3501008"/>
              <a:ext cx="324000" cy="32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Овал 99"/>
            <p:cNvSpPr/>
            <p:nvPr/>
          </p:nvSpPr>
          <p:spPr>
            <a:xfrm>
              <a:off x="395536" y="3140968"/>
              <a:ext cx="324000" cy="324000"/>
            </a:xfrm>
            <a:prstGeom prst="ellipse">
              <a:avLst/>
            </a:prstGeom>
            <a:solidFill>
              <a:srgbClr val="642F0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755576" y="3284984"/>
              <a:ext cx="324000" cy="32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115616" y="3356992"/>
              <a:ext cx="324000" cy="32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1475656" y="3429000"/>
              <a:ext cx="324000" cy="324000"/>
            </a:xfrm>
            <a:prstGeom prst="ellipse">
              <a:avLst/>
            </a:prstGeom>
            <a:solidFill>
              <a:srgbClr val="642F0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>
              <a:off x="2231776" y="3429000"/>
              <a:ext cx="324000" cy="324000"/>
            </a:xfrm>
            <a:prstGeom prst="ellipse">
              <a:avLst/>
            </a:prstGeom>
            <a:solidFill>
              <a:srgbClr val="642F0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>
              <a:off x="3059832" y="3501008"/>
              <a:ext cx="324000" cy="32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Овал 105"/>
            <p:cNvSpPr/>
            <p:nvPr/>
          </p:nvSpPr>
          <p:spPr>
            <a:xfrm>
              <a:off x="7632376" y="3429000"/>
              <a:ext cx="324000" cy="32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6084168" y="3501008"/>
              <a:ext cx="324000" cy="324000"/>
            </a:xfrm>
            <a:prstGeom prst="ellipse">
              <a:avLst/>
            </a:prstGeom>
            <a:solidFill>
              <a:srgbClr val="642F0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7272336" y="3429000"/>
              <a:ext cx="324000" cy="32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3923928" y="3501008"/>
              <a:ext cx="324000" cy="32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Овал 109"/>
            <p:cNvSpPr/>
            <p:nvPr/>
          </p:nvSpPr>
          <p:spPr>
            <a:xfrm>
              <a:off x="4355976" y="3501008"/>
              <a:ext cx="324000" cy="324000"/>
            </a:xfrm>
            <a:prstGeom prst="ellipse">
              <a:avLst/>
            </a:prstGeom>
            <a:solidFill>
              <a:srgbClr val="642F0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1" name="Овал 110"/>
            <p:cNvSpPr/>
            <p:nvPr/>
          </p:nvSpPr>
          <p:spPr>
            <a:xfrm>
              <a:off x="4788024" y="3501008"/>
              <a:ext cx="324000" cy="324000"/>
            </a:xfrm>
            <a:prstGeom prst="ellipse">
              <a:avLst/>
            </a:prstGeom>
            <a:solidFill>
              <a:srgbClr val="642F0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Овал 111"/>
            <p:cNvSpPr/>
            <p:nvPr/>
          </p:nvSpPr>
          <p:spPr>
            <a:xfrm>
              <a:off x="5220072" y="3501008"/>
              <a:ext cx="324000" cy="324000"/>
            </a:xfrm>
            <a:prstGeom prst="ellipse">
              <a:avLst/>
            </a:prstGeom>
            <a:solidFill>
              <a:srgbClr val="642F0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5652120" y="3501008"/>
              <a:ext cx="324000" cy="324000"/>
            </a:xfrm>
            <a:prstGeom prst="ellipse">
              <a:avLst/>
            </a:prstGeom>
            <a:solidFill>
              <a:srgbClr val="642F0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6840288" y="3429000"/>
              <a:ext cx="324000" cy="32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7992416" y="3393032"/>
              <a:ext cx="324000" cy="32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>
              <a:off x="6444208" y="3501008"/>
              <a:ext cx="324000" cy="32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>
              <a:off x="1835696" y="3429000"/>
              <a:ext cx="324000" cy="324000"/>
            </a:xfrm>
            <a:prstGeom prst="ellipse">
              <a:avLst/>
            </a:prstGeom>
            <a:solidFill>
              <a:srgbClr val="642F04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>
              <a:off x="8352456" y="3321024"/>
              <a:ext cx="324000" cy="32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19" name="Нашивка 118">
            <a:hlinkClick r:id="" action="ppaction://hlinkshowjump?jump=nextslide"/>
          </p:cNvPr>
          <p:cNvSpPr/>
          <p:nvPr/>
        </p:nvSpPr>
        <p:spPr>
          <a:xfrm>
            <a:off x="8263832" y="6021288"/>
            <a:ext cx="340616" cy="360040"/>
          </a:xfrm>
          <a:prstGeom prst="chevron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TextBox 3"/>
          <p:cNvSpPr txBox="1"/>
          <p:nvPr/>
        </p:nvSpPr>
        <p:spPr>
          <a:xfrm>
            <a:off x="467544" y="4221088"/>
            <a:ext cx="14401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 на елку 2 раза!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Прямая соединительная линия 30"/>
          <p:cNvCxnSpPr>
            <a:stCxn id="7" idx="5"/>
          </p:cNvCxnSpPr>
          <p:nvPr/>
        </p:nvCxnSpPr>
        <p:spPr>
          <a:xfrm flipV="1">
            <a:off x="2323936" y="2564904"/>
            <a:ext cx="1080000" cy="740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5536" y="342900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Начерти путь белочки (1м = 1см), который она совершила в поисках тайничков. Точкой на рисунке отмечено место, с которого белочка начала свои поиски. Учитывай то, что белочка в одном направлении не прыгала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.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79912" y="404664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Задание 5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692696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Однажды солнечным деньком белочка решила сделать вылазку по своим тайничкам. Она спустилась с высокой сосны и сделала первый прыжок на 3м, где и нашла первый тайник. Белочка снова прыгнула. На расстоянии 5м она нашла второй тайник. Третий она нашла в 4м от второго.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4" descr="https://img.freepik.com/premium-vector/cartoon-squirrel-funny-forest-wild-animals-running-standing-and-jumping-squirrel-clip-art-collection_80590-7590.jpg"/>
          <p:cNvPicPr>
            <a:picLocks noChangeAspect="1" noChangeArrowheads="1"/>
          </p:cNvPicPr>
          <p:nvPr/>
        </p:nvPicPr>
        <p:blipFill>
          <a:blip r:embed="rId3" cstate="print"/>
          <a:srcRect l="32607" t="30191" r="33579" b="33579"/>
          <a:stretch>
            <a:fillRect/>
          </a:stretch>
        </p:blipFill>
        <p:spPr bwMode="auto">
          <a:xfrm>
            <a:off x="1403648" y="2492896"/>
            <a:ext cx="806490" cy="864096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2231752" y="3212976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2447764" y="4437112"/>
            <a:ext cx="4248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Какая фигура у тебя получилась?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7768" y="5373216"/>
            <a:ext cx="8748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Какой путь пришлось проделать белке от первого до третьего тайничка?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27912" y="4869200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539552" y="4869200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971600" y="4869200"/>
            <a:ext cx="1152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отрезок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4" name="Рисунок 13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27784" y="4869160"/>
            <a:ext cx="360040" cy="360040"/>
          </a:xfrm>
          <a:prstGeom prst="rect">
            <a:avLst/>
          </a:prstGeom>
          <a:ln>
            <a:noFill/>
          </a:ln>
        </p:spPr>
      </p:pic>
      <p:sp>
        <p:nvSpPr>
          <p:cNvPr id="15" name="Скругленный прямоугольник 14"/>
          <p:cNvSpPr/>
          <p:nvPr/>
        </p:nvSpPr>
        <p:spPr>
          <a:xfrm>
            <a:off x="3059960" y="4869200"/>
            <a:ext cx="1152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ломаная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824112" y="4869200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56160" y="4869200"/>
            <a:ext cx="75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луч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444208" y="5949280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48264" y="5949280"/>
            <a:ext cx="720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9 см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6732368" y="4869160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164288" y="4869160"/>
            <a:ext cx="1152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прямая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2843808" y="5949280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275856" y="5949280"/>
            <a:ext cx="720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5 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4" name="Скругленный прямоугольник 23">
            <a:hlinkClick r:id="" action="ppaction://noaction">
              <a:snd r:embed="rId4" name="wind.wav"/>
            </a:hlinkClick>
          </p:cNvPr>
          <p:cNvSpPr/>
          <p:nvPr/>
        </p:nvSpPr>
        <p:spPr>
          <a:xfrm>
            <a:off x="4644008" y="5949280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6056" y="5949280"/>
            <a:ext cx="720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9 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75656" y="5949280"/>
            <a:ext cx="756000" cy="36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 12 м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043608" y="5949320"/>
            <a:ext cx="360000" cy="360000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29" name="Рисунок 28" descr="galka001.png">
            <a:hlinkClick r:id="" action="ppaction://noaction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5616" y="5949280"/>
            <a:ext cx="360040" cy="360040"/>
          </a:xfrm>
          <a:prstGeom prst="rect">
            <a:avLst/>
          </a:prstGeom>
          <a:ln>
            <a:noFill/>
          </a:ln>
        </p:spPr>
      </p:pic>
      <p:cxnSp>
        <p:nvCxnSpPr>
          <p:cNvPr id="34" name="Прямая соединительная линия 33"/>
          <p:cNvCxnSpPr/>
          <p:nvPr/>
        </p:nvCxnSpPr>
        <p:spPr>
          <a:xfrm>
            <a:off x="3347864" y="2564904"/>
            <a:ext cx="180000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5148064" y="2492896"/>
            <a:ext cx="1440000" cy="72008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Овал 38"/>
          <p:cNvSpPr/>
          <p:nvPr/>
        </p:nvSpPr>
        <p:spPr>
          <a:xfrm>
            <a:off x="6552232" y="2420888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3347864" y="2528912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076056" y="3140968"/>
            <a:ext cx="108000" cy="108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Picture 2" descr="https://gidpodelok.ru/wp-content/uploads/2021/05/kak-narisovat-sosnu-70.jpg"/>
          <p:cNvPicPr>
            <a:picLocks noChangeAspect="1" noChangeArrowheads="1"/>
          </p:cNvPicPr>
          <p:nvPr/>
        </p:nvPicPr>
        <p:blipFill>
          <a:blip r:embed="rId6" cstate="print"/>
          <a:srcRect l="48152" r="1770"/>
          <a:stretch>
            <a:fillRect/>
          </a:stretch>
        </p:blipFill>
        <p:spPr bwMode="auto">
          <a:xfrm>
            <a:off x="611560" y="2132856"/>
            <a:ext cx="741082" cy="1368152"/>
          </a:xfrm>
          <a:prstGeom prst="rect">
            <a:avLst/>
          </a:prstGeom>
          <a:noFill/>
        </p:spPr>
      </p:pic>
      <p:pic>
        <p:nvPicPr>
          <p:cNvPr id="35" name="Picture 4" descr="https://img.freepik.com/premium-vector/cartoon-squirrel-funny-forest-wild-animals-running-standing-and-jumping-squirrel-clip-art-collection_80590-7590.jpg"/>
          <p:cNvPicPr>
            <a:picLocks noChangeAspect="1" noChangeArrowheads="1"/>
          </p:cNvPicPr>
          <p:nvPr/>
        </p:nvPicPr>
        <p:blipFill>
          <a:blip r:embed="rId3" cstate="print"/>
          <a:srcRect l="4000" r="65808" b="69584"/>
          <a:stretch>
            <a:fillRect/>
          </a:stretch>
        </p:blipFill>
        <p:spPr bwMode="auto">
          <a:xfrm flipH="1">
            <a:off x="6660232" y="1988839"/>
            <a:ext cx="792088" cy="797971"/>
          </a:xfrm>
          <a:prstGeom prst="rect">
            <a:avLst/>
          </a:prstGeom>
          <a:noFill/>
        </p:spPr>
      </p:pic>
      <p:sp>
        <p:nvSpPr>
          <p:cNvPr id="36" name="Нашивка 35">
            <a:hlinkClick r:id="" action="ppaction://hlinkshowjump?jump=endshow"/>
          </p:cNvPr>
          <p:cNvSpPr/>
          <p:nvPr/>
        </p:nvSpPr>
        <p:spPr>
          <a:xfrm>
            <a:off x="8263832" y="6021288"/>
            <a:ext cx="340616" cy="360040"/>
          </a:xfrm>
          <a:prstGeom prst="chevron">
            <a:avLst/>
          </a:prstGeo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TextBox 3"/>
          <p:cNvSpPr txBox="1"/>
          <p:nvPr/>
        </p:nvSpPr>
        <p:spPr>
          <a:xfrm>
            <a:off x="467544" y="2204864"/>
            <a:ext cx="540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50" dirty="0" smtClean="0"/>
              <a:t>Клик!</a:t>
            </a:r>
            <a:endParaRPr lang="ru-RU" sz="105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812</Words>
  <Application>Microsoft Office PowerPoint</Application>
  <PresentationFormat>Экран (4:3)</PresentationFormat>
  <Paragraphs>112</Paragraphs>
  <Slides>10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Артём</dc:creator>
  <cp:lastModifiedBy>Артём</cp:lastModifiedBy>
  <cp:revision>10</cp:revision>
  <dcterms:created xsi:type="dcterms:W3CDTF">2023-04-02T11:26:31Z</dcterms:created>
  <dcterms:modified xsi:type="dcterms:W3CDTF">2023-05-01T19:24:50Z</dcterms:modified>
</cp:coreProperties>
</file>