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7"/>
  </p:notesMasterIdLst>
  <p:sldIdLst>
    <p:sldId id="257" r:id="rId2"/>
    <p:sldId id="270" r:id="rId3"/>
    <p:sldId id="259" r:id="rId4"/>
    <p:sldId id="272" r:id="rId5"/>
    <p:sldId id="284" r:id="rId6"/>
    <p:sldId id="261" r:id="rId7"/>
    <p:sldId id="271" r:id="rId8"/>
    <p:sldId id="262" r:id="rId9"/>
    <p:sldId id="306" r:id="rId10"/>
    <p:sldId id="266" r:id="rId11"/>
    <p:sldId id="307" r:id="rId12"/>
    <p:sldId id="273" r:id="rId13"/>
    <p:sldId id="308" r:id="rId14"/>
    <p:sldId id="267" r:id="rId15"/>
    <p:sldId id="276" r:id="rId16"/>
    <p:sldId id="265" r:id="rId17"/>
    <p:sldId id="295" r:id="rId18"/>
    <p:sldId id="300" r:id="rId19"/>
    <p:sldId id="309" r:id="rId20"/>
    <p:sldId id="302" r:id="rId21"/>
    <p:sldId id="310" r:id="rId22"/>
    <p:sldId id="303" r:id="rId23"/>
    <p:sldId id="304" r:id="rId24"/>
    <p:sldId id="305" r:id="rId25"/>
    <p:sldId id="268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0" d="100"/>
          <a:sy n="70" d="100"/>
        </p:scale>
        <p:origin x="1386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652B2-8C6E-419B-8E93-813F678ADC08}" type="datetimeFigureOut">
              <a:rPr lang="ru-RU" smtClean="0"/>
              <a:t>23.04.2025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C6DC3D-C717-495C-B489-C044A339A5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4444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ий образ слайда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Замещающий текст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071812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DB84-D3C1-43F8-B207-B70ABED13831}" type="datetimeFigureOut">
              <a:rPr lang="ru-RU" smtClean="0"/>
              <a:t>23.04.2025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B62F-2336-4E7A-BDF1-765CB84824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DB84-D3C1-43F8-B207-B70ABED13831}" type="datetimeFigureOut">
              <a:rPr lang="ru-RU" smtClean="0"/>
              <a:t>23.04.2025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B62F-2336-4E7A-BDF1-765CB84824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DB84-D3C1-43F8-B207-B70ABED13831}" type="datetimeFigureOut">
              <a:rPr lang="ru-RU" smtClean="0"/>
              <a:t>23.04.2025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B62F-2336-4E7A-BDF1-765CB84824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DB84-D3C1-43F8-B207-B70ABED13831}" type="datetimeFigureOut">
              <a:rPr lang="ru-RU" smtClean="0"/>
              <a:t>23.04.2025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B62F-2336-4E7A-BDF1-765CB84824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DB84-D3C1-43F8-B207-B70ABED13831}" type="datetimeFigureOut">
              <a:rPr lang="ru-RU" smtClean="0"/>
              <a:t>23.04.2025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B62F-2336-4E7A-BDF1-765CB84824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DB84-D3C1-43F8-B207-B70ABED13831}" type="datetimeFigureOut">
              <a:rPr lang="ru-RU" smtClean="0"/>
              <a:t>23.04.2025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B62F-2336-4E7A-BDF1-765CB84824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DB84-D3C1-43F8-B207-B70ABED13831}" type="datetimeFigureOut">
              <a:rPr lang="ru-RU" smtClean="0"/>
              <a:t>23.04.2025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B62F-2336-4E7A-BDF1-765CB84824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DB84-D3C1-43F8-B207-B70ABED13831}" type="datetimeFigureOut">
              <a:rPr lang="ru-RU" smtClean="0"/>
              <a:t>23.04.2025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B62F-2336-4E7A-BDF1-765CB84824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DB84-D3C1-43F8-B207-B70ABED13831}" type="datetimeFigureOut">
              <a:rPr lang="ru-RU" smtClean="0"/>
              <a:t>23.04.2025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B62F-2336-4E7A-BDF1-765CB84824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DB84-D3C1-43F8-B207-B70ABED13831}" type="datetimeFigureOut">
              <a:rPr lang="ru-RU" smtClean="0"/>
              <a:t>23.04.2025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B62F-2336-4E7A-BDF1-765CB84824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DB84-D3C1-43F8-B207-B70ABED13831}" type="datetimeFigureOut">
              <a:rPr lang="ru-RU" smtClean="0"/>
              <a:t>23.04.2025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B62F-2336-4E7A-BDF1-765CB84824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ADB84-D3C1-43F8-B207-B70ABED13831}" type="datetimeFigureOut">
              <a:rPr lang="ru-RU" smtClean="0"/>
              <a:t>23.04.2025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DB62F-2336-4E7A-BDF1-765CB848240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file:///F:\&#1052;&#1054;\VID-20250128-WA0005.mp4" TargetMode="External"/><Relationship Id="rId1" Type="http://schemas.microsoft.com/office/2007/relationships/media" Target="file:///F:\&#1052;&#1054;\VID-20250128-WA0005.mp4" TargetMode="Externa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file:///F:\&#1052;&#1054;\VID-20250128-WA0006.mp4" TargetMode="External"/><Relationship Id="rId1" Type="http://schemas.microsoft.com/office/2007/relationships/media" Target="file:///F:\&#1052;&#1054;\VID-20250128-WA0006.mp4" TargetMode="Externa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6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file:///F:\&#1052;&#1054;\VID-20250128-WA0013.mp4" TargetMode="External"/><Relationship Id="rId1" Type="http://schemas.microsoft.com/office/2007/relationships/media" Target="file:///F:\&#1052;&#1054;\VID-20250128-WA0013.mp4" TargetMode="Externa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file:///F:\&#1052;&#1054;\VID-20250128-WA0011.mp4" TargetMode="External"/><Relationship Id="rId1" Type="http://schemas.microsoft.com/office/2007/relationships/media" Target="file:///F:\&#1052;&#1054;\VID-20250128-WA0011.mp4" TargetMode="Externa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file:///F:\&#1052;&#1054;\VID-20250128-WA0007.mp4" TargetMode="External"/><Relationship Id="rId1" Type="http://schemas.microsoft.com/office/2007/relationships/media" Target="file:///F:\&#1052;&#1054;\VID-20250128-WA0007.mp4" TargetMode="Externa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1\Desktop\1613501407_5-p-slaid-fon-dlya-prezentatsii-dlya-uchitelya-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-16752" y="0"/>
            <a:ext cx="9157779" cy="6959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371599" y="2132856"/>
            <a:ext cx="7193483" cy="15684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8000"/>
                </a:solidFill>
              </a:rPr>
              <a:t>«Формирование функциональной грамотности на уроках </a:t>
            </a:r>
            <a:r>
              <a:rPr lang="ru-RU" sz="3200" b="1" dirty="0" smtClean="0">
                <a:solidFill>
                  <a:srgbClr val="008000"/>
                </a:solidFill>
              </a:rPr>
              <a:t>литературного чтения </a:t>
            </a:r>
            <a:r>
              <a:rPr lang="ru-RU" sz="3200" b="1" dirty="0">
                <a:solidFill>
                  <a:srgbClr val="008000"/>
                </a:solidFill>
              </a:rPr>
              <a:t>»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967635" y="6143115"/>
            <a:ext cx="1019175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роман"/>
              </a:rPr>
              <a:t>2025г.</a:t>
            </a:r>
            <a:endParaRPr lang="ru-RU" dirty="0">
              <a:latin typeface="роман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1\Desktop\1613501407_5-p-slaid-fon-dlya-prezentatsii-dlya-uchitelya-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1420" y="-285776"/>
            <a:ext cx="9175420" cy="6927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467360" y="571480"/>
            <a:ext cx="7848600" cy="656020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fontAlgn="base"/>
            <a:r>
              <a:rPr lang="ru-RU" dirty="0"/>
              <a:t> </a:t>
            </a:r>
            <a:r>
              <a:rPr lang="ru-RU" sz="2800" dirty="0" smtClean="0"/>
              <a:t>Содержание: </a:t>
            </a:r>
            <a:r>
              <a:rPr lang="ru-RU" sz="2800" b="1" dirty="0" smtClean="0"/>
              <a:t>А</a:t>
            </a:r>
            <a:r>
              <a:rPr lang="ru-RU" sz="2800" dirty="0" smtClean="0"/>
              <a:t> Я У? А </a:t>
            </a:r>
            <a:r>
              <a:rPr lang="ru-RU" sz="2800" b="1" dirty="0" smtClean="0"/>
              <a:t>Я</a:t>
            </a:r>
            <a:r>
              <a:rPr lang="ru-RU" sz="2800" dirty="0" smtClean="0"/>
              <a:t> У? А Я </a:t>
            </a:r>
            <a:r>
              <a:rPr lang="ru-RU" sz="2800" b="1" dirty="0" smtClean="0"/>
              <a:t>У</a:t>
            </a:r>
            <a:r>
              <a:rPr lang="ru-RU" sz="2800" dirty="0" smtClean="0"/>
              <a:t>?</a:t>
            </a:r>
          </a:p>
          <a:p>
            <a:pPr fontAlgn="base"/>
            <a:r>
              <a:rPr lang="ru-RU" sz="2800" b="1" dirty="0"/>
              <a:t>О </a:t>
            </a:r>
            <a:r>
              <a:rPr lang="ru-RU" sz="2800" dirty="0"/>
              <a:t>Э И? О </a:t>
            </a:r>
            <a:r>
              <a:rPr lang="ru-RU" sz="2800" b="1" dirty="0"/>
              <a:t>Э</a:t>
            </a:r>
            <a:r>
              <a:rPr lang="ru-RU" sz="2800" dirty="0"/>
              <a:t> И? О Э </a:t>
            </a:r>
            <a:r>
              <a:rPr lang="ru-RU" sz="2800" b="1" dirty="0"/>
              <a:t>И</a:t>
            </a:r>
            <a:r>
              <a:rPr lang="ru-RU" sz="2800" dirty="0"/>
              <a:t> ?</a:t>
            </a:r>
            <a:r>
              <a:rPr lang="ru-RU" sz="2800" b="1" dirty="0"/>
              <a:t> Е</a:t>
            </a:r>
            <a:r>
              <a:rPr lang="ru-RU" sz="2800" dirty="0"/>
              <a:t> Ю</a:t>
            </a:r>
            <a:r>
              <a:rPr lang="ru-RU" sz="2800" b="1" dirty="0"/>
              <a:t> </a:t>
            </a:r>
            <a:r>
              <a:rPr lang="ru-RU" sz="2800" dirty="0"/>
              <a:t>Я ? Е</a:t>
            </a:r>
            <a:r>
              <a:rPr lang="ru-RU" sz="2800" b="1" dirty="0"/>
              <a:t> Ю </a:t>
            </a:r>
            <a:r>
              <a:rPr lang="ru-RU" sz="2800" dirty="0"/>
              <a:t>Я ? Е Ю </a:t>
            </a:r>
            <a:r>
              <a:rPr lang="ru-RU" sz="2800" b="1" dirty="0"/>
              <a:t>Я</a:t>
            </a:r>
            <a:r>
              <a:rPr lang="ru-RU" sz="2800" dirty="0"/>
              <a:t>?</a:t>
            </a:r>
          </a:p>
          <a:p>
            <a:pPr fontAlgn="base"/>
            <a:r>
              <a:rPr lang="ru-RU" sz="2800" dirty="0"/>
              <a:t>Задание: прочитай, расставляя логические ударения.</a:t>
            </a:r>
          </a:p>
          <a:p>
            <a:pPr fontAlgn="base"/>
            <a:endParaRPr lang="ru-RU" sz="3200" dirty="0" smtClean="0"/>
          </a:p>
          <a:p>
            <a:pPr fontAlgn="base"/>
            <a:endParaRPr lang="ru-RU" sz="3200" dirty="0" smtClean="0"/>
          </a:p>
          <a:p>
            <a:pPr fontAlgn="base"/>
            <a:r>
              <a:rPr lang="ru-RU" sz="3200" dirty="0" smtClean="0"/>
              <a:t>Чтение </a:t>
            </a:r>
            <a:r>
              <a:rPr lang="ru-RU" sz="3200" dirty="0"/>
              <a:t>слов:(ежедневно на уроках)</a:t>
            </a:r>
          </a:p>
          <a:p>
            <a:pPr fontAlgn="base"/>
            <a:r>
              <a:rPr lang="ru-RU" sz="2800" dirty="0"/>
              <a:t>сто</a:t>
            </a:r>
          </a:p>
          <a:p>
            <a:pPr fontAlgn="base"/>
            <a:r>
              <a:rPr lang="ru-RU" sz="2800" dirty="0"/>
              <a:t>стог</a:t>
            </a:r>
          </a:p>
          <a:p>
            <a:pPr fontAlgn="base"/>
            <a:r>
              <a:rPr lang="ru-RU" sz="2800" dirty="0"/>
              <a:t>стопы</a:t>
            </a:r>
          </a:p>
          <a:p>
            <a:pPr fontAlgn="base"/>
            <a:r>
              <a:rPr lang="ru-RU" sz="2800" dirty="0"/>
              <a:t>столбик</a:t>
            </a:r>
          </a:p>
          <a:p>
            <a:pPr fontAlgn="base"/>
            <a:r>
              <a:rPr lang="ru-RU" sz="2800" dirty="0"/>
              <a:t>столовая</a:t>
            </a:r>
          </a:p>
          <a:p>
            <a:pPr fontAlgn="base"/>
            <a:r>
              <a:rPr lang="ru-RU" sz="2800" dirty="0"/>
              <a:t>столетник</a:t>
            </a:r>
          </a:p>
          <a:p>
            <a:pPr fontAlgn="base"/>
            <a:endParaRPr lang="ru-RU" sz="3200" dirty="0"/>
          </a:p>
          <a:p>
            <a:pPr fontAlgn="base"/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80112" y="274638"/>
            <a:ext cx="3106688" cy="6322714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Прочитай слова без лишнего слога:</a:t>
            </a:r>
            <a:r>
              <a:rPr lang="ru-RU" sz="3200" dirty="0" smtClean="0">
                <a:solidFill>
                  <a:srgbClr val="002060"/>
                </a:solidFill>
              </a:rPr>
              <a:t/>
            </a:r>
            <a:br>
              <a:rPr lang="ru-RU" sz="3200" dirty="0" smtClean="0">
                <a:solidFill>
                  <a:srgbClr val="002060"/>
                </a:solidFill>
              </a:rPr>
            </a:br>
            <a:r>
              <a:rPr lang="ru-RU" sz="2700" dirty="0" err="1" smtClean="0">
                <a:solidFill>
                  <a:srgbClr val="002060"/>
                </a:solidFill>
              </a:rPr>
              <a:t>кородава</a:t>
            </a:r>
            <a:r>
              <a:rPr lang="ru-RU" sz="2700" dirty="0" smtClean="0">
                <a:solidFill>
                  <a:srgbClr val="002060"/>
                </a:solidFill>
              </a:rPr>
              <a:t>,</a:t>
            </a:r>
            <a:br>
              <a:rPr lang="ru-RU" sz="2700" dirty="0" smtClean="0">
                <a:solidFill>
                  <a:srgbClr val="002060"/>
                </a:solidFill>
              </a:rPr>
            </a:br>
            <a:r>
              <a:rPr lang="ru-RU" sz="2700" dirty="0" err="1" smtClean="0">
                <a:solidFill>
                  <a:srgbClr val="002060"/>
                </a:solidFill>
              </a:rPr>
              <a:t>сокабака</a:t>
            </a:r>
            <a:r>
              <a:rPr lang="ru-RU" sz="2700" dirty="0" smtClean="0">
                <a:solidFill>
                  <a:srgbClr val="002060"/>
                </a:solidFill>
              </a:rPr>
              <a:t>,</a:t>
            </a:r>
            <a:br>
              <a:rPr lang="ru-RU" sz="2700" dirty="0" smtClean="0">
                <a:solidFill>
                  <a:srgbClr val="002060"/>
                </a:solidFill>
              </a:rPr>
            </a:br>
            <a:r>
              <a:rPr lang="ru-RU" sz="2700" dirty="0" err="1" smtClean="0">
                <a:solidFill>
                  <a:srgbClr val="002060"/>
                </a:solidFill>
              </a:rPr>
              <a:t>молгуклоко</a:t>
            </a:r>
            <a:r>
              <a:rPr lang="ru-RU" sz="2700" dirty="0" smtClean="0">
                <a:solidFill>
                  <a:srgbClr val="002060"/>
                </a:solidFill>
              </a:rPr>
              <a:t>,</a:t>
            </a:r>
            <a:br>
              <a:rPr lang="ru-RU" sz="2700" dirty="0" smtClean="0">
                <a:solidFill>
                  <a:srgbClr val="002060"/>
                </a:solidFill>
              </a:rPr>
            </a:br>
            <a:r>
              <a:rPr lang="ru-RU" sz="2700" dirty="0" err="1" smtClean="0">
                <a:solidFill>
                  <a:srgbClr val="002060"/>
                </a:solidFill>
              </a:rPr>
              <a:t>сокрарока</a:t>
            </a:r>
            <a:r>
              <a:rPr lang="ru-RU" sz="2700" dirty="0" smtClean="0">
                <a:solidFill>
                  <a:srgbClr val="002060"/>
                </a:solidFill>
              </a:rPr>
              <a:t>,</a:t>
            </a:r>
            <a:br>
              <a:rPr lang="ru-RU" sz="2700" dirty="0" smtClean="0">
                <a:solidFill>
                  <a:srgbClr val="002060"/>
                </a:solidFill>
              </a:rPr>
            </a:br>
            <a:r>
              <a:rPr lang="ru-RU" sz="2700" dirty="0" err="1" smtClean="0">
                <a:solidFill>
                  <a:srgbClr val="002060"/>
                </a:solidFill>
              </a:rPr>
              <a:t>машидамна</a:t>
            </a:r>
            <a:r>
              <a:rPr lang="ru-RU" sz="2700" dirty="0" smtClean="0">
                <a:solidFill>
                  <a:srgbClr val="002060"/>
                </a:solidFill>
              </a:rPr>
              <a:t>...</a:t>
            </a:r>
            <a:r>
              <a:rPr lang="ru-RU" sz="3200" dirty="0" smtClean="0">
                <a:solidFill>
                  <a:srgbClr val="002060"/>
                </a:solidFill>
              </a:rPr>
              <a:t/>
            </a:r>
            <a:br>
              <a:rPr lang="ru-RU" sz="3200" dirty="0" smtClean="0">
                <a:solidFill>
                  <a:srgbClr val="002060"/>
                </a:solidFill>
              </a:rPr>
            </a:br>
            <a:endParaRPr lang="ru-RU" sz="3200" dirty="0"/>
          </a:p>
        </p:txBody>
      </p:sp>
      <p:pic>
        <p:nvPicPr>
          <p:cNvPr id="4" name="VID-20250128-WA0005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4" cstate="print"/>
          <a:stretch>
            <a:fillRect/>
          </a:stretch>
        </p:blipFill>
        <p:spPr>
          <a:xfrm>
            <a:off x="925381" y="404664"/>
            <a:ext cx="4438707" cy="61926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10" name="Объект 9"/>
          <p:cNvGraphicFramePr>
            <a:graphicFrameLocks noGrp="1"/>
          </p:cNvGraphicFramePr>
          <p:nvPr>
            <p:ph idx="1"/>
          </p:nvPr>
        </p:nvGraphicFramePr>
        <p:xfrm>
          <a:off x="2422207" y="2601309"/>
          <a:ext cx="4299585" cy="25237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49145"/>
                <a:gridCol w="2250440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Рукодельница </a:t>
                      </a:r>
                      <a:endParaRPr lang="ru-RU" sz="11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Ленивица</a:t>
                      </a:r>
                      <a:endParaRPr lang="ru-RU" sz="11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</a:tr>
              <a:tr h="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Чем похожи?</a:t>
                      </a:r>
                      <a:endParaRPr lang="ru-RU" sz="11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</a:tr>
              <a:tr h="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Чем отличаются?</a:t>
                      </a:r>
                      <a:endParaRPr lang="ru-RU" sz="11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4" name="Picture 2" descr="C:\Users\1\Desktop\1613501407_5-p-slaid-fon-dlya-prezentatsii-dlya-uchitelya-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010" y="-69871"/>
            <a:ext cx="9175420" cy="6927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827584" y="566677"/>
            <a:ext cx="76328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/>
              <a:t>Слова в слове </a:t>
            </a:r>
            <a:r>
              <a:rPr lang="ru-RU" sz="3200" dirty="0"/>
              <a:t>(рогатка,марка,дорога,собака..)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2924944"/>
            <a:ext cx="8552125" cy="2952328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r>
              <a:rPr lang="ru-RU" sz="3200" b="1" dirty="0">
                <a:solidFill>
                  <a:srgbClr val="002060"/>
                </a:solidFill>
              </a:rPr>
              <a:t>Назови лишнее  слово</a:t>
            </a:r>
            <a:r>
              <a:rPr lang="ru-RU" sz="3200" dirty="0">
                <a:solidFill>
                  <a:srgbClr val="002060"/>
                </a:solidFill>
              </a:rPr>
              <a:t>:</a:t>
            </a:r>
          </a:p>
          <a:p>
            <a:r>
              <a:rPr lang="ru-RU" sz="3600" dirty="0">
                <a:solidFill>
                  <a:srgbClr val="002060"/>
                </a:solidFill>
              </a:rPr>
              <a:t>чашка,ложка,кошка,тарелка</a:t>
            </a:r>
            <a:r>
              <a:rPr lang="ru-RU" sz="3200" dirty="0">
                <a:solidFill>
                  <a:srgbClr val="002060"/>
                </a:solidFill>
              </a:rPr>
              <a:t>;</a:t>
            </a:r>
          </a:p>
          <a:p>
            <a:r>
              <a:rPr lang="ru-RU" sz="3200" dirty="0">
                <a:solidFill>
                  <a:srgbClr val="002060"/>
                </a:solidFill>
              </a:rPr>
              <a:t>лиса,рыба,волк,рысь;</a:t>
            </a:r>
          </a:p>
          <a:p>
            <a:r>
              <a:rPr lang="ru-RU" sz="3200" dirty="0">
                <a:solidFill>
                  <a:srgbClr val="002060"/>
                </a:solidFill>
              </a:rPr>
              <a:t>лыжи,санки,коньки,велосипед.</a:t>
            </a:r>
          </a:p>
          <a:p>
            <a:endParaRPr lang="ru-RU" sz="2800" dirty="0" smtClean="0">
              <a:solidFill>
                <a:srgbClr val="002060"/>
              </a:solidFill>
            </a:endParaRPr>
          </a:p>
          <a:p>
            <a:endParaRPr lang="ru-RU" sz="2800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Добавить в слова определённую гласную, чтобы получилось слово ( </a:t>
            </a:r>
            <a:r>
              <a:rPr lang="ru-RU" sz="3200" b="1" dirty="0" err="1" smtClean="0">
                <a:solidFill>
                  <a:srgbClr val="002060"/>
                </a:solidFill>
              </a:rPr>
              <a:t>грд</a:t>
            </a:r>
            <a:r>
              <a:rPr lang="ru-RU" sz="3200" b="1" dirty="0" smtClean="0">
                <a:solidFill>
                  <a:srgbClr val="002060"/>
                </a:solidFill>
              </a:rPr>
              <a:t>, </a:t>
            </a:r>
            <a:r>
              <a:rPr lang="ru-RU" sz="3200" b="1" dirty="0" err="1" smtClean="0">
                <a:solidFill>
                  <a:srgbClr val="002060"/>
                </a:solidFill>
              </a:rPr>
              <a:t>млк</a:t>
            </a:r>
            <a:r>
              <a:rPr lang="ru-RU" sz="3200" b="1" dirty="0" smtClean="0">
                <a:solidFill>
                  <a:srgbClr val="002060"/>
                </a:solidFill>
              </a:rPr>
              <a:t>, </a:t>
            </a:r>
            <a:r>
              <a:rPr lang="ru-RU" sz="3200" b="1" dirty="0" err="1" smtClean="0">
                <a:solidFill>
                  <a:srgbClr val="002060"/>
                </a:solidFill>
              </a:rPr>
              <a:t>мрз,млтк</a:t>
            </a:r>
            <a:r>
              <a:rPr lang="ru-RU" sz="3200" b="1" dirty="0" smtClean="0">
                <a:solidFill>
                  <a:srgbClr val="002060"/>
                </a:solidFill>
              </a:rPr>
              <a:t>).</a:t>
            </a:r>
            <a:br>
              <a:rPr lang="ru-RU" sz="3200" b="1" dirty="0" smtClean="0">
                <a:solidFill>
                  <a:srgbClr val="002060"/>
                </a:solidFill>
              </a:rPr>
            </a:br>
            <a:endParaRPr lang="ru-RU" sz="3200" dirty="0"/>
          </a:p>
        </p:txBody>
      </p:sp>
      <p:pic>
        <p:nvPicPr>
          <p:cNvPr id="8" name="VID-20250128-WA0006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4" cstate="print"/>
          <a:stretch>
            <a:fillRect/>
          </a:stretch>
        </p:blipFill>
        <p:spPr>
          <a:xfrm>
            <a:off x="971600" y="1216094"/>
            <a:ext cx="7128792" cy="51305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vide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1\Desktop\1613501407_5-p-slaid-fon-dlya-prezentatsii-dlya-uchitelya-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403350" y="337185"/>
            <a:ext cx="7039610" cy="5835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</a:rPr>
              <a:t>Работа с предложением</a:t>
            </a:r>
          </a:p>
        </p:txBody>
      </p:sp>
      <p:sp>
        <p:nvSpPr>
          <p:cNvPr id="6" name="Текстовое поле 5"/>
          <p:cNvSpPr txBox="1"/>
          <p:nvPr/>
        </p:nvSpPr>
        <p:spPr>
          <a:xfrm>
            <a:off x="0" y="1268761"/>
            <a:ext cx="8976995" cy="504056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just" defTabSz="266700"/>
            <a:r>
              <a:rPr sz="2000" b="1" i="0" dirty="0" err="1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Определять</a:t>
            </a:r>
            <a:r>
              <a:rPr sz="2000" b="1" i="0" dirty="0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 </a:t>
            </a:r>
            <a:r>
              <a:rPr sz="2000" b="1" i="0" dirty="0" err="1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границы</a:t>
            </a:r>
            <a:r>
              <a:rPr sz="2000" b="1" i="0" dirty="0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 </a:t>
            </a:r>
            <a:r>
              <a:rPr sz="2000" b="1" i="0" dirty="0" err="1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предложения</a:t>
            </a:r>
            <a:r>
              <a:rPr sz="2000" b="1" i="0" dirty="0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, </a:t>
            </a:r>
            <a:r>
              <a:rPr sz="2000" b="1" i="0" dirty="0" err="1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расставлять</a:t>
            </a:r>
            <a:r>
              <a:rPr sz="2000" b="1" i="0" dirty="0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 </a:t>
            </a:r>
            <a:r>
              <a:rPr sz="2000" b="1" i="0" dirty="0" err="1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слова</a:t>
            </a:r>
            <a:r>
              <a:rPr sz="2000" b="1" i="0" dirty="0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 в </a:t>
            </a:r>
            <a:r>
              <a:rPr sz="2000" b="1" i="0" dirty="0" err="1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правильном</a:t>
            </a:r>
            <a:r>
              <a:rPr sz="2000" b="1" i="0" dirty="0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 </a:t>
            </a:r>
            <a:r>
              <a:rPr sz="2000" b="1" i="0" dirty="0" err="1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порядке</a:t>
            </a:r>
            <a:r>
              <a:rPr sz="2000" b="1" i="0" dirty="0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, </a:t>
            </a:r>
            <a:r>
              <a:rPr sz="2000" b="1" i="0" dirty="0" err="1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исправлять</a:t>
            </a:r>
            <a:r>
              <a:rPr sz="2000" b="1" i="0" dirty="0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 </a:t>
            </a:r>
            <a:r>
              <a:rPr sz="2000" b="1" i="0" dirty="0" err="1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деформированные</a:t>
            </a:r>
            <a:r>
              <a:rPr sz="2000" b="1" i="0" dirty="0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 </a:t>
            </a:r>
            <a:r>
              <a:rPr sz="2000" b="1" i="0" dirty="0" err="1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предложения</a:t>
            </a:r>
            <a:r>
              <a:rPr sz="2000" b="1" i="0" dirty="0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, </a:t>
            </a:r>
            <a:r>
              <a:rPr sz="2000" b="1" i="0" dirty="0" err="1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определять</a:t>
            </a:r>
            <a:r>
              <a:rPr sz="2000" b="1" i="0" dirty="0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 </a:t>
            </a:r>
            <a:r>
              <a:rPr sz="2000" b="1" i="0" dirty="0" err="1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количество</a:t>
            </a:r>
            <a:r>
              <a:rPr sz="2000" b="1" i="0" dirty="0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 </a:t>
            </a:r>
            <a:r>
              <a:rPr sz="2000" b="1" i="0" dirty="0" err="1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предложений</a:t>
            </a:r>
            <a:r>
              <a:rPr sz="2000" b="1" i="0" dirty="0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, </a:t>
            </a:r>
            <a:r>
              <a:rPr sz="2000" b="1" i="0" dirty="0" err="1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учить</a:t>
            </a:r>
            <a:r>
              <a:rPr sz="2000" b="1" i="0" dirty="0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 </a:t>
            </a:r>
            <a:r>
              <a:rPr sz="2000" b="1" i="0" dirty="0" err="1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произносить</a:t>
            </a:r>
            <a:r>
              <a:rPr sz="2000" b="1" i="0" dirty="0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 и </a:t>
            </a:r>
            <a:r>
              <a:rPr sz="2000" b="1" i="0" dirty="0" err="1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читать</a:t>
            </a:r>
            <a:r>
              <a:rPr sz="2000" b="1" i="0" dirty="0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 </a:t>
            </a:r>
            <a:r>
              <a:rPr sz="2000" b="1" i="0" dirty="0" err="1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предложения</a:t>
            </a:r>
            <a:r>
              <a:rPr sz="2000" b="1" i="0" dirty="0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 с </a:t>
            </a:r>
            <a:r>
              <a:rPr sz="2000" b="1" i="0" dirty="0" err="1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разной</a:t>
            </a:r>
            <a:r>
              <a:rPr sz="2000" b="1" i="0" dirty="0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 </a:t>
            </a:r>
            <a:r>
              <a:rPr sz="2000" b="1" i="0" dirty="0" err="1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интонацией</a:t>
            </a:r>
            <a:r>
              <a:rPr sz="2000" b="1" i="0" dirty="0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. </a:t>
            </a:r>
            <a:r>
              <a:rPr sz="2000" b="1" i="0" dirty="0" err="1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Отвечать</a:t>
            </a:r>
            <a:r>
              <a:rPr sz="2000" b="1" i="0" dirty="0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 </a:t>
            </a:r>
            <a:r>
              <a:rPr sz="2000" b="1" i="0" dirty="0" err="1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на</a:t>
            </a:r>
            <a:r>
              <a:rPr sz="2000" b="1" i="0" dirty="0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 </a:t>
            </a:r>
            <a:r>
              <a:rPr sz="2000" b="1" i="0" dirty="0" err="1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вопросы</a:t>
            </a:r>
            <a:r>
              <a:rPr sz="2000" b="1" i="0" dirty="0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, </a:t>
            </a:r>
            <a:r>
              <a:rPr sz="2000" b="1" i="0" dirty="0" err="1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понимать</a:t>
            </a:r>
            <a:r>
              <a:rPr sz="2000" b="1" i="0" dirty="0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, о </a:t>
            </a:r>
            <a:r>
              <a:rPr sz="2000" b="1" i="0" dirty="0" err="1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чём</a:t>
            </a:r>
            <a:r>
              <a:rPr sz="2000" b="1" i="0" dirty="0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 </a:t>
            </a:r>
            <a:r>
              <a:rPr sz="2000" b="1" i="0" dirty="0" err="1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или</a:t>
            </a:r>
            <a:r>
              <a:rPr sz="2000" b="1" i="0" dirty="0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 о </a:t>
            </a:r>
            <a:r>
              <a:rPr sz="2000" b="1" i="0" dirty="0" err="1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ком</a:t>
            </a:r>
            <a:r>
              <a:rPr sz="2000" b="1" i="0" dirty="0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 </a:t>
            </a:r>
            <a:r>
              <a:rPr sz="2000" b="1" i="0" dirty="0" err="1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говорится</a:t>
            </a:r>
            <a:r>
              <a:rPr sz="2000" b="1" i="0" dirty="0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 в </a:t>
            </a:r>
            <a:r>
              <a:rPr sz="2000" b="1" i="0" dirty="0" err="1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предложении</a:t>
            </a:r>
            <a:r>
              <a:rPr sz="2000" b="1" i="0" dirty="0">
                <a:solidFill>
                  <a:srgbClr val="002060"/>
                </a:solidFill>
                <a:latin typeface="Times New Roman" panose="02020603050405020304"/>
                <a:ea typeface="sans-serif"/>
              </a:rPr>
              <a:t>.</a:t>
            </a:r>
          </a:p>
          <a:p>
            <a:pPr algn="just" defTabSz="266700"/>
            <a:r>
              <a:rPr sz="2000" i="0" dirty="0" err="1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Купил</a:t>
            </a:r>
            <a:r>
              <a:rPr sz="2000" i="0" dirty="0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, </a:t>
            </a:r>
            <a:r>
              <a:rPr sz="2000" i="0" dirty="0" err="1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три</a:t>
            </a:r>
            <a:r>
              <a:rPr sz="2000" i="0" dirty="0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, </a:t>
            </a:r>
            <a:r>
              <a:rPr sz="2000" i="0" dirty="0" err="1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папа</a:t>
            </a:r>
            <a:r>
              <a:rPr sz="2000" i="0" dirty="0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, </a:t>
            </a:r>
            <a:r>
              <a:rPr sz="2000" i="0" dirty="0" err="1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молока</a:t>
            </a:r>
            <a:r>
              <a:rPr sz="2000" i="0" dirty="0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, </a:t>
            </a:r>
            <a:r>
              <a:rPr sz="2000" i="0" dirty="0" err="1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пакета</a:t>
            </a:r>
            <a:r>
              <a:rPr sz="2000" i="0" dirty="0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.</a:t>
            </a:r>
          </a:p>
          <a:p>
            <a:pPr algn="just" defTabSz="266700"/>
            <a:r>
              <a:rPr sz="2000" i="0" dirty="0" err="1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Школы</a:t>
            </a:r>
            <a:r>
              <a:rPr sz="2000" i="0" dirty="0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, </a:t>
            </a:r>
            <a:r>
              <a:rPr sz="2000" i="0" dirty="0" err="1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Серёжа</a:t>
            </a:r>
            <a:r>
              <a:rPr sz="2000" i="0" dirty="0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, </a:t>
            </a:r>
            <a:r>
              <a:rPr sz="2000" i="0" dirty="0" err="1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из</a:t>
            </a:r>
            <a:r>
              <a:rPr sz="2000" i="0" dirty="0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, </a:t>
            </a:r>
            <a:r>
              <a:rPr sz="2000" i="0" dirty="0" err="1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вышел</a:t>
            </a:r>
            <a:r>
              <a:rPr sz="2000" i="0" dirty="0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.</a:t>
            </a:r>
          </a:p>
          <a:p>
            <a:pPr algn="just" defTabSz="266700"/>
            <a:r>
              <a:rPr sz="2000" i="0" dirty="0" err="1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Рыжая</a:t>
            </a:r>
            <a:r>
              <a:rPr sz="2000" i="0" dirty="0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, </a:t>
            </a:r>
            <a:r>
              <a:rPr sz="2000" i="0" dirty="0" err="1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пряталась</a:t>
            </a:r>
            <a:r>
              <a:rPr sz="2000" i="0" dirty="0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, в, </a:t>
            </a:r>
            <a:r>
              <a:rPr sz="2000" i="0" dirty="0" err="1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белка</a:t>
            </a:r>
            <a:r>
              <a:rPr sz="2000" i="0" dirty="0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, </a:t>
            </a:r>
            <a:r>
              <a:rPr sz="2000" i="0" dirty="0" err="1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дупле</a:t>
            </a:r>
            <a:r>
              <a:rPr sz="2000" i="0" dirty="0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.</a:t>
            </a:r>
          </a:p>
          <a:p>
            <a:pPr algn="just" defTabSz="266700"/>
            <a:r>
              <a:rPr lang="en-US" altLang="en-US" sz="2000" b="1" i="0" dirty="0" err="1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Насталазимакругом</a:t>
            </a:r>
            <a:r>
              <a:rPr lang="en-US" altLang="ru-RU" sz="2000" b="1" i="0" dirty="0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 </a:t>
            </a:r>
            <a:r>
              <a:rPr lang="en-US" altLang="en-US" sz="2000" b="1" i="0" dirty="0" err="1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лежитснегвсадувисяткормушкидевочкикормятптиц</a:t>
            </a:r>
            <a:r>
              <a:rPr lang="en-US" altLang="ru-RU" sz="2000" b="1" i="0" dirty="0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.</a:t>
            </a:r>
          </a:p>
          <a:p>
            <a:pPr algn="just" defTabSz="266700"/>
            <a:endParaRPr lang="en-US" altLang="ru-RU" sz="2000" b="1" i="0" dirty="0">
              <a:solidFill>
                <a:srgbClr val="002060"/>
              </a:solidFill>
              <a:latin typeface="Times New Roman" panose="02020603050405020304"/>
              <a:ea typeface="Georgia" panose="02040502050405020303"/>
            </a:endParaRPr>
          </a:p>
          <a:p>
            <a:pPr algn="just" defTabSz="266700"/>
            <a:r>
              <a:rPr lang="ru-RU" altLang="en-US" sz="2000" b="1" i="0" dirty="0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     </a:t>
            </a:r>
            <a:r>
              <a:rPr lang="en-US" altLang="en-US" sz="2000" b="1" i="0" dirty="0" err="1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Работа</a:t>
            </a:r>
            <a:r>
              <a:rPr lang="en-US" altLang="ru-RU" sz="2000" b="1" i="0" dirty="0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 </a:t>
            </a:r>
            <a:r>
              <a:rPr lang="en-US" altLang="en-US" sz="2000" b="1" i="0" dirty="0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с</a:t>
            </a:r>
            <a:r>
              <a:rPr lang="en-US" altLang="ru-RU" sz="2000" b="1" i="0" dirty="0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 </a:t>
            </a:r>
            <a:r>
              <a:rPr lang="en-US" altLang="en-US" sz="2000" b="1" i="0" dirty="0" err="1" smtClean="0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текстом</a:t>
            </a:r>
            <a:endParaRPr lang="en-US" altLang="ru-RU" sz="2000" b="1" i="0" dirty="0">
              <a:solidFill>
                <a:srgbClr val="002060"/>
              </a:solidFill>
              <a:latin typeface="Times New Roman" panose="02020603050405020304"/>
              <a:ea typeface="Georgia" panose="02040502050405020303"/>
            </a:endParaRPr>
          </a:p>
          <a:p>
            <a:pPr algn="just" defTabSz="266700"/>
            <a:r>
              <a:rPr lang="en-US" altLang="ru-RU" sz="2000" b="1" i="0" dirty="0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  </a:t>
            </a:r>
            <a:endParaRPr lang="ru-RU" altLang="ru-RU" sz="2000" b="1" i="0" dirty="0" smtClean="0">
              <a:solidFill>
                <a:srgbClr val="002060"/>
              </a:solidFill>
              <a:latin typeface="Times New Roman" panose="02020603050405020304"/>
              <a:ea typeface="Georgia" panose="02040502050405020303"/>
            </a:endParaRPr>
          </a:p>
          <a:p>
            <a:pPr algn="just" defTabSz="266700"/>
            <a:r>
              <a:rPr lang="en-US" altLang="en-US" sz="2000" b="1" i="0" dirty="0" err="1" smtClean="0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На</a:t>
            </a:r>
            <a:r>
              <a:rPr lang="en-US" altLang="ru-RU" sz="2000" b="1" i="0" dirty="0" smtClean="0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 </a:t>
            </a:r>
            <a:r>
              <a:rPr lang="en-US" altLang="en-US" sz="2000" b="1" i="0" dirty="0" err="1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этом</a:t>
            </a:r>
            <a:r>
              <a:rPr lang="en-US" altLang="ru-RU" sz="2000" b="1" i="0" dirty="0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 </a:t>
            </a:r>
            <a:r>
              <a:rPr lang="en-US" altLang="en-US" sz="2000" b="1" i="0" dirty="0" err="1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этапе</a:t>
            </a:r>
            <a:r>
              <a:rPr lang="en-US" altLang="ru-RU" sz="2000" b="1" i="0" dirty="0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 </a:t>
            </a:r>
            <a:r>
              <a:rPr lang="en-US" altLang="en-US" sz="2000" b="1" i="0" dirty="0" err="1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работы</a:t>
            </a:r>
            <a:r>
              <a:rPr lang="en-US" altLang="ru-RU" sz="2000" b="1" i="0" dirty="0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 </a:t>
            </a:r>
            <a:r>
              <a:rPr lang="en-US" altLang="en-US" sz="2000" b="1" i="0" dirty="0" err="1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учимся</a:t>
            </a:r>
            <a:r>
              <a:rPr lang="en-US" altLang="ru-RU" sz="2000" b="1" i="0" dirty="0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 </a:t>
            </a:r>
            <a:r>
              <a:rPr lang="en-US" altLang="en-US" sz="2000" b="1" i="0" dirty="0" err="1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выделять</a:t>
            </a:r>
            <a:r>
              <a:rPr lang="en-US" altLang="ru-RU" sz="2000" b="1" i="0" dirty="0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 </a:t>
            </a:r>
            <a:r>
              <a:rPr lang="en-US" altLang="en-US" sz="2000" b="1" i="0" dirty="0" err="1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абзацы</a:t>
            </a:r>
            <a:r>
              <a:rPr lang="en-US" altLang="ru-RU" sz="2000" b="1" i="0" dirty="0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, </a:t>
            </a:r>
            <a:r>
              <a:rPr lang="en-US" altLang="en-US" sz="2000" b="1" i="0" dirty="0" err="1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смысловые</a:t>
            </a:r>
            <a:r>
              <a:rPr lang="en-US" altLang="ru-RU" sz="2000" b="1" i="0" dirty="0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 </a:t>
            </a:r>
            <a:r>
              <a:rPr lang="en-US" altLang="en-US" sz="2000" b="1" i="0" dirty="0" err="1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части</a:t>
            </a:r>
            <a:r>
              <a:rPr lang="en-US" altLang="ru-RU" sz="2000" b="1" i="0" dirty="0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. </a:t>
            </a:r>
            <a:r>
              <a:rPr lang="en-US" altLang="en-US" sz="2000" b="1" i="0" dirty="0" err="1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Знакомимся</a:t>
            </a:r>
            <a:r>
              <a:rPr lang="en-US" altLang="ru-RU" sz="2000" b="1" i="0" dirty="0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 </a:t>
            </a:r>
            <a:r>
              <a:rPr lang="en-US" altLang="en-US" sz="2000" b="1" i="0" dirty="0" err="1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со</a:t>
            </a:r>
            <a:r>
              <a:rPr lang="en-US" altLang="ru-RU" sz="2000" b="1" i="0" dirty="0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 </a:t>
            </a:r>
            <a:r>
              <a:rPr lang="en-US" altLang="en-US" sz="2000" b="1" i="0" dirty="0" err="1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структурой</a:t>
            </a:r>
            <a:r>
              <a:rPr lang="en-US" altLang="ru-RU" sz="2000" b="1" i="0" dirty="0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 </a:t>
            </a:r>
            <a:r>
              <a:rPr lang="en-US" altLang="en-US" sz="2000" b="1" i="0" dirty="0" err="1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текста</a:t>
            </a:r>
            <a:r>
              <a:rPr lang="en-US" altLang="ru-RU" sz="2000" b="1" i="0" dirty="0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: </a:t>
            </a:r>
            <a:r>
              <a:rPr lang="en-US" altLang="en-US" sz="2000" b="1" i="0" dirty="0" err="1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начало</a:t>
            </a:r>
            <a:r>
              <a:rPr lang="en-US" altLang="ru-RU" sz="2000" b="1" i="0" dirty="0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 </a:t>
            </a:r>
            <a:r>
              <a:rPr lang="en-US" altLang="en-US" sz="2000" b="1" i="0" dirty="0" err="1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текста</a:t>
            </a:r>
            <a:r>
              <a:rPr lang="en-US" altLang="ru-RU" sz="2000" b="1" i="0" dirty="0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, </a:t>
            </a:r>
            <a:r>
              <a:rPr lang="en-US" altLang="en-US" sz="2000" b="1" i="0" dirty="0" err="1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основная</a:t>
            </a:r>
            <a:r>
              <a:rPr lang="en-US" altLang="ru-RU" sz="2000" b="1" i="0" dirty="0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 </a:t>
            </a:r>
            <a:r>
              <a:rPr lang="en-US" altLang="en-US" sz="2000" b="1" i="0" dirty="0" err="1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часть</a:t>
            </a:r>
            <a:r>
              <a:rPr lang="en-US" altLang="ru-RU" sz="2000" b="1" i="0" dirty="0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, </a:t>
            </a:r>
            <a:r>
              <a:rPr lang="en-US" altLang="en-US" sz="2000" b="1" i="0" dirty="0" err="1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концовка</a:t>
            </a:r>
            <a:r>
              <a:rPr lang="en-US" altLang="ru-RU" sz="2000" b="1" i="0" dirty="0">
                <a:solidFill>
                  <a:srgbClr val="002060"/>
                </a:solidFill>
                <a:latin typeface="Times New Roman" panose="02020603050405020304"/>
                <a:ea typeface="Georgia" panose="02040502050405020303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5875" y="0"/>
            <a:ext cx="9175750" cy="692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4025" y="274638"/>
            <a:ext cx="7902351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Поиск  в  тексте заданных слов.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69265" y="4357371"/>
            <a:ext cx="7776845" cy="2167974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ru-RU" sz="2400" b="1" dirty="0"/>
              <a:t>Верные и неверные утверждения</a:t>
            </a:r>
          </a:p>
          <a:p>
            <a:r>
              <a:rPr lang="en-US" altLang="en-US" sz="2400" b="1" dirty="0"/>
              <a:t>Например</a:t>
            </a:r>
            <a:r>
              <a:rPr lang="en-US" altLang="ru-RU" sz="2400" b="1" dirty="0"/>
              <a:t>, </a:t>
            </a:r>
            <a:r>
              <a:rPr lang="en-US" altLang="en-US" sz="2400" b="1" dirty="0"/>
              <a:t>при</a:t>
            </a:r>
            <a:r>
              <a:rPr lang="en-US" altLang="ru-RU" sz="2400" b="1" dirty="0"/>
              <a:t> </a:t>
            </a:r>
            <a:r>
              <a:rPr lang="en-US" altLang="en-US" sz="2400" b="1" dirty="0"/>
              <a:t>работе</a:t>
            </a:r>
            <a:r>
              <a:rPr lang="en-US" altLang="ru-RU" sz="2400" b="1" dirty="0"/>
              <a:t> </a:t>
            </a:r>
            <a:r>
              <a:rPr lang="en-US" altLang="en-US" sz="2400" b="1" dirty="0"/>
              <a:t>с</a:t>
            </a:r>
            <a:r>
              <a:rPr lang="en-US" altLang="ru-RU" sz="2400" b="1" dirty="0"/>
              <a:t> </a:t>
            </a:r>
            <a:r>
              <a:rPr lang="en-US" altLang="en-US" sz="2400" b="1" dirty="0"/>
              <a:t>русской</a:t>
            </a:r>
            <a:r>
              <a:rPr lang="en-US" altLang="ru-RU" sz="2400" b="1" dirty="0"/>
              <a:t> </a:t>
            </a:r>
            <a:r>
              <a:rPr lang="en-US" altLang="en-US" sz="2400" b="1" dirty="0"/>
              <a:t>народной</a:t>
            </a:r>
            <a:r>
              <a:rPr lang="en-US" altLang="ru-RU" sz="2400" b="1" dirty="0"/>
              <a:t> </a:t>
            </a:r>
            <a:r>
              <a:rPr lang="en-US" altLang="en-US" sz="2400" b="1" dirty="0"/>
              <a:t>сказкой</a:t>
            </a:r>
            <a:r>
              <a:rPr lang="en-US" altLang="ru-RU" sz="2400" b="1" dirty="0"/>
              <a:t> </a:t>
            </a:r>
            <a:r>
              <a:rPr lang="en-US" altLang="en-US" sz="2400" b="1" dirty="0"/>
              <a:t>«Рукавичка»</a:t>
            </a:r>
            <a:r>
              <a:rPr lang="ru-RU" sz="2400" b="1" dirty="0"/>
              <a:t>.</a:t>
            </a:r>
            <a:r>
              <a:rPr lang="en-US" altLang="ru-RU" sz="2400" b="1" dirty="0"/>
              <a:t> </a:t>
            </a:r>
          </a:p>
        </p:txBody>
      </p:sp>
      <p:sp>
        <p:nvSpPr>
          <p:cNvPr id="7" name="Текстовое поле 6"/>
          <p:cNvSpPr txBox="1"/>
          <p:nvPr/>
        </p:nvSpPr>
        <p:spPr>
          <a:xfrm>
            <a:off x="177800" y="1412776"/>
            <a:ext cx="8731885" cy="2399764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just" defTabSz="266700"/>
            <a:r>
              <a:rPr sz="2000" b="1" i="0" dirty="0" err="1">
                <a:solidFill>
                  <a:srgbClr val="333333"/>
                </a:solidFill>
                <a:latin typeface="Times New Roman" panose="02020603050405020304"/>
                <a:ea typeface="Times New Roman" panose="02020603050405020304"/>
              </a:rPr>
              <a:t>Восстанови</a:t>
            </a:r>
            <a:r>
              <a:rPr sz="2000" b="1" i="0" dirty="0">
                <a:solidFill>
                  <a:srgbClr val="33333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000" b="1" i="0" dirty="0" err="1">
                <a:solidFill>
                  <a:srgbClr val="333333"/>
                </a:solidFill>
                <a:latin typeface="Times New Roman" panose="02020603050405020304"/>
                <a:ea typeface="Times New Roman" panose="02020603050405020304"/>
              </a:rPr>
              <a:t>стихотворение</a:t>
            </a:r>
            <a:r>
              <a:rPr sz="2000" b="1" i="0" dirty="0">
                <a:solidFill>
                  <a:srgbClr val="333333"/>
                </a:solidFill>
                <a:latin typeface="Times New Roman" panose="02020603050405020304"/>
                <a:ea typeface="Times New Roman" panose="02020603050405020304"/>
              </a:rPr>
              <a:t> А. </a:t>
            </a:r>
            <a:r>
              <a:rPr sz="2000" b="1" i="0" dirty="0" err="1">
                <a:solidFill>
                  <a:srgbClr val="333333"/>
                </a:solidFill>
                <a:latin typeface="Times New Roman" panose="02020603050405020304"/>
                <a:ea typeface="Times New Roman" panose="02020603050405020304"/>
              </a:rPr>
              <a:t>Барто</a:t>
            </a:r>
            <a:r>
              <a:rPr sz="2000" b="1" i="0" dirty="0">
                <a:solidFill>
                  <a:srgbClr val="333333"/>
                </a:solidFill>
                <a:latin typeface="Times New Roman" panose="02020603050405020304"/>
                <a:ea typeface="Times New Roman" panose="02020603050405020304"/>
              </a:rPr>
              <a:t>. </a:t>
            </a:r>
            <a:r>
              <a:rPr sz="2000" b="1" i="0" dirty="0" err="1">
                <a:solidFill>
                  <a:srgbClr val="333333"/>
                </a:solidFill>
                <a:latin typeface="Times New Roman" panose="02020603050405020304"/>
                <a:ea typeface="Times New Roman" panose="02020603050405020304"/>
              </a:rPr>
              <a:t>Выбери</a:t>
            </a:r>
            <a:r>
              <a:rPr sz="2000" b="1" i="0" dirty="0">
                <a:solidFill>
                  <a:srgbClr val="33333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000" b="1" i="0" dirty="0" err="1">
                <a:solidFill>
                  <a:srgbClr val="333333"/>
                </a:solidFill>
                <a:latin typeface="Times New Roman" panose="02020603050405020304"/>
                <a:ea typeface="Times New Roman" panose="02020603050405020304"/>
              </a:rPr>
              <a:t>пропущенные</a:t>
            </a:r>
            <a:r>
              <a:rPr sz="2000" b="1" i="0" dirty="0">
                <a:solidFill>
                  <a:srgbClr val="33333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000" b="1" i="0" dirty="0" err="1">
                <a:solidFill>
                  <a:srgbClr val="333333"/>
                </a:solidFill>
                <a:latin typeface="Times New Roman" panose="02020603050405020304"/>
                <a:ea typeface="Times New Roman" panose="02020603050405020304"/>
              </a:rPr>
              <a:t>слова</a:t>
            </a:r>
            <a:r>
              <a:rPr sz="2000" b="1" i="0" dirty="0">
                <a:solidFill>
                  <a:srgbClr val="33333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000" i="0" dirty="0">
                <a:solidFill>
                  <a:srgbClr val="333333"/>
                </a:solidFill>
                <a:latin typeface="Times New Roman" panose="02020603050405020304"/>
                <a:ea typeface="Times New Roman" panose="02020603050405020304"/>
              </a:rPr>
              <a:t>(</a:t>
            </a:r>
            <a:r>
              <a:rPr sz="2000" i="0" dirty="0" err="1">
                <a:solidFill>
                  <a:srgbClr val="333333"/>
                </a:solidFill>
                <a:latin typeface="Times New Roman" panose="02020603050405020304"/>
                <a:ea typeface="Times New Roman" panose="02020603050405020304"/>
              </a:rPr>
              <a:t>при</a:t>
            </a:r>
            <a:r>
              <a:rPr sz="2000" i="0" dirty="0">
                <a:solidFill>
                  <a:srgbClr val="33333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000" i="0" dirty="0" err="1">
                <a:solidFill>
                  <a:srgbClr val="333333"/>
                </a:solidFill>
                <a:latin typeface="Times New Roman" panose="02020603050405020304"/>
                <a:ea typeface="Times New Roman" panose="02020603050405020304"/>
              </a:rPr>
              <a:t>этом</a:t>
            </a:r>
            <a:r>
              <a:rPr sz="2000" i="0" dirty="0">
                <a:solidFill>
                  <a:srgbClr val="33333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000" i="0" dirty="0" err="1">
                <a:solidFill>
                  <a:srgbClr val="333333"/>
                </a:solidFill>
                <a:latin typeface="Times New Roman" panose="02020603050405020304"/>
                <a:ea typeface="Times New Roman" panose="02020603050405020304"/>
              </a:rPr>
              <a:t>детям</a:t>
            </a:r>
            <a:r>
              <a:rPr sz="2000" i="0" dirty="0">
                <a:solidFill>
                  <a:srgbClr val="33333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000" i="0" dirty="0" err="1">
                <a:solidFill>
                  <a:srgbClr val="333333"/>
                </a:solidFill>
                <a:latin typeface="Times New Roman" panose="02020603050405020304"/>
                <a:ea typeface="Times New Roman" panose="02020603050405020304"/>
              </a:rPr>
              <a:t>предлагаем</a:t>
            </a:r>
            <a:r>
              <a:rPr sz="2000" i="0" dirty="0">
                <a:solidFill>
                  <a:srgbClr val="33333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000" i="0" dirty="0" err="1">
                <a:solidFill>
                  <a:srgbClr val="333333"/>
                </a:solidFill>
                <a:latin typeface="Times New Roman" panose="02020603050405020304"/>
                <a:ea typeface="Times New Roman" panose="02020603050405020304"/>
              </a:rPr>
              <a:t>обратить</a:t>
            </a:r>
            <a:r>
              <a:rPr sz="2000" i="0" dirty="0">
                <a:solidFill>
                  <a:srgbClr val="33333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000" i="0" dirty="0" err="1">
                <a:solidFill>
                  <a:srgbClr val="333333"/>
                </a:solidFill>
                <a:latin typeface="Times New Roman" panose="02020603050405020304"/>
                <a:ea typeface="Times New Roman" panose="02020603050405020304"/>
              </a:rPr>
              <a:t>внимание</a:t>
            </a:r>
            <a:r>
              <a:rPr sz="2000" i="0" dirty="0">
                <a:solidFill>
                  <a:srgbClr val="33333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000" i="0" dirty="0" err="1">
                <a:solidFill>
                  <a:srgbClr val="333333"/>
                </a:solidFill>
                <a:latin typeface="Times New Roman" panose="02020603050405020304"/>
                <a:ea typeface="Times New Roman" panose="02020603050405020304"/>
              </a:rPr>
              <a:t>на</a:t>
            </a:r>
            <a:r>
              <a:rPr sz="2000" i="0" dirty="0">
                <a:solidFill>
                  <a:srgbClr val="33333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000" i="0" dirty="0" err="1">
                <a:solidFill>
                  <a:srgbClr val="333333"/>
                </a:solidFill>
                <a:latin typeface="Times New Roman" panose="02020603050405020304"/>
                <a:ea typeface="Times New Roman" panose="02020603050405020304"/>
              </a:rPr>
              <a:t>то</a:t>
            </a:r>
            <a:r>
              <a:rPr sz="2000" i="0" dirty="0">
                <a:solidFill>
                  <a:srgbClr val="333333"/>
                </a:solidFill>
                <a:latin typeface="Times New Roman" panose="02020603050405020304"/>
                <a:ea typeface="Times New Roman" panose="02020603050405020304"/>
              </a:rPr>
              <a:t>, </a:t>
            </a:r>
            <a:r>
              <a:rPr sz="2000" i="0" dirty="0" err="1">
                <a:solidFill>
                  <a:srgbClr val="333333"/>
                </a:solidFill>
                <a:latin typeface="Times New Roman" panose="02020603050405020304"/>
                <a:ea typeface="Times New Roman" panose="02020603050405020304"/>
              </a:rPr>
              <a:t>что</a:t>
            </a:r>
            <a:r>
              <a:rPr sz="2000" i="0" dirty="0">
                <a:solidFill>
                  <a:srgbClr val="33333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000" i="0" dirty="0" err="1">
                <a:solidFill>
                  <a:srgbClr val="333333"/>
                </a:solidFill>
                <a:latin typeface="Times New Roman" panose="02020603050405020304"/>
                <a:ea typeface="Times New Roman" panose="02020603050405020304"/>
              </a:rPr>
              <a:t>слова</a:t>
            </a:r>
            <a:r>
              <a:rPr sz="2000" i="0" dirty="0">
                <a:solidFill>
                  <a:srgbClr val="333333"/>
                </a:solidFill>
                <a:latin typeface="Times New Roman" panose="02020603050405020304"/>
                <a:ea typeface="Times New Roman" panose="02020603050405020304"/>
              </a:rPr>
              <a:t> «</a:t>
            </a:r>
            <a:r>
              <a:rPr sz="2000" i="0" dirty="0" err="1">
                <a:solidFill>
                  <a:srgbClr val="333333"/>
                </a:solidFill>
                <a:latin typeface="Times New Roman" panose="02020603050405020304"/>
                <a:ea typeface="Times New Roman" panose="02020603050405020304"/>
              </a:rPr>
              <a:t>грузовик</a:t>
            </a:r>
            <a:r>
              <a:rPr sz="2000" i="0" dirty="0">
                <a:solidFill>
                  <a:srgbClr val="333333"/>
                </a:solidFill>
                <a:latin typeface="Times New Roman" panose="02020603050405020304"/>
                <a:ea typeface="Times New Roman" panose="02020603050405020304"/>
              </a:rPr>
              <a:t>» и «</a:t>
            </a:r>
            <a:r>
              <a:rPr sz="2000" i="0" dirty="0" err="1">
                <a:solidFill>
                  <a:srgbClr val="333333"/>
                </a:solidFill>
                <a:latin typeface="Times New Roman" panose="02020603050405020304"/>
                <a:ea typeface="Times New Roman" panose="02020603050405020304"/>
              </a:rPr>
              <a:t>машина</a:t>
            </a:r>
            <a:r>
              <a:rPr sz="2000" i="0" dirty="0">
                <a:solidFill>
                  <a:srgbClr val="333333"/>
                </a:solidFill>
                <a:latin typeface="Times New Roman" panose="02020603050405020304"/>
                <a:ea typeface="Times New Roman" panose="02020603050405020304"/>
              </a:rPr>
              <a:t>» </a:t>
            </a:r>
            <a:r>
              <a:rPr sz="2000" i="0" dirty="0" err="1">
                <a:solidFill>
                  <a:srgbClr val="333333"/>
                </a:solidFill>
                <a:latin typeface="Times New Roman" panose="02020603050405020304"/>
                <a:ea typeface="Times New Roman" panose="02020603050405020304"/>
              </a:rPr>
              <a:t>являются</a:t>
            </a:r>
            <a:r>
              <a:rPr sz="2000" i="0" dirty="0">
                <a:solidFill>
                  <a:srgbClr val="33333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000" i="0" dirty="0" err="1">
                <a:solidFill>
                  <a:srgbClr val="333333"/>
                </a:solidFill>
                <a:latin typeface="Times New Roman" panose="02020603050405020304"/>
                <a:ea typeface="Times New Roman" panose="02020603050405020304"/>
              </a:rPr>
              <a:t>одинаковыми</a:t>
            </a:r>
            <a:r>
              <a:rPr sz="2000" i="0" dirty="0">
                <a:solidFill>
                  <a:srgbClr val="33333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000" i="0" dirty="0" err="1">
                <a:solidFill>
                  <a:srgbClr val="333333"/>
                </a:solidFill>
                <a:latin typeface="Times New Roman" panose="02020603050405020304"/>
                <a:ea typeface="Times New Roman" panose="02020603050405020304"/>
              </a:rPr>
              <a:t>по</a:t>
            </a:r>
            <a:r>
              <a:rPr sz="2000" i="0" dirty="0">
                <a:solidFill>
                  <a:srgbClr val="333333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000" i="0" dirty="0" err="1">
                <a:solidFill>
                  <a:srgbClr val="333333"/>
                </a:solidFill>
                <a:latin typeface="Times New Roman" panose="02020603050405020304"/>
                <a:ea typeface="Times New Roman" panose="02020603050405020304"/>
              </a:rPr>
              <a:t>смыслу</a:t>
            </a:r>
            <a:r>
              <a:rPr sz="2000" i="0" dirty="0">
                <a:solidFill>
                  <a:srgbClr val="333333"/>
                </a:solidFill>
                <a:latin typeface="Times New Roman" panose="02020603050405020304"/>
                <a:ea typeface="Times New Roman" panose="02020603050405020304"/>
              </a:rPr>
              <a:t>, </a:t>
            </a:r>
            <a:r>
              <a:rPr sz="2000" i="0" dirty="0" err="1">
                <a:solidFill>
                  <a:srgbClr val="333333"/>
                </a:solidFill>
                <a:latin typeface="Times New Roman" panose="02020603050405020304"/>
                <a:ea typeface="Times New Roman" panose="02020603050405020304"/>
              </a:rPr>
              <a:t>т.е</a:t>
            </a:r>
            <a:r>
              <a:rPr sz="2000" i="0" dirty="0">
                <a:solidFill>
                  <a:srgbClr val="333333"/>
                </a:solidFill>
                <a:latin typeface="Times New Roman" panose="02020603050405020304"/>
                <a:ea typeface="Times New Roman" panose="02020603050405020304"/>
              </a:rPr>
              <a:t>. </a:t>
            </a:r>
            <a:r>
              <a:rPr sz="2000" i="0" dirty="0" err="1">
                <a:solidFill>
                  <a:srgbClr val="333333"/>
                </a:solidFill>
                <a:latin typeface="Times New Roman" panose="02020603050405020304"/>
                <a:ea typeface="Times New Roman" panose="02020603050405020304"/>
              </a:rPr>
              <a:t>синомичными</a:t>
            </a:r>
            <a:r>
              <a:rPr sz="2000" i="0" dirty="0">
                <a:solidFill>
                  <a:srgbClr val="333333"/>
                </a:solidFill>
                <a:latin typeface="Times New Roman" panose="02020603050405020304"/>
                <a:ea typeface="Times New Roman" panose="02020603050405020304"/>
              </a:rPr>
              <a:t>).</a:t>
            </a:r>
          </a:p>
        </p:txBody>
      </p:sp>
      <p:graphicFrame>
        <p:nvGraphicFramePr>
          <p:cNvPr id="8" name="Таблица 7"/>
          <p:cNvGraphicFramePr/>
          <p:nvPr>
            <p:custDataLst>
              <p:tags r:id="rId1"/>
            </p:custDataLst>
          </p:nvPr>
        </p:nvGraphicFramePr>
        <p:xfrm>
          <a:off x="395536" y="2420888"/>
          <a:ext cx="8684329" cy="1944216"/>
        </p:xfrm>
        <a:graphic>
          <a:graphicData uri="http://schemas.openxmlformats.org/drawingml/2006/table">
            <a:tbl>
              <a:tblPr/>
              <a:tblGrid>
                <a:gridCol w="3874313"/>
                <a:gridCol w="4810016"/>
              </a:tblGrid>
              <a:tr h="1944216">
                <a:tc>
                  <a:txBody>
                    <a:bodyPr/>
                    <a:lstStyle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en-US" sz="1800" i="1" dirty="0">
                          <a:solidFill>
                            <a:srgbClr val="333333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   Н</a:t>
                      </a:r>
                      <a:r>
                        <a:rPr lang="en-US" altLang="en-US" sz="1800" i="1" dirty="0" err="1">
                          <a:solidFill>
                            <a:srgbClr val="333333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ет</a:t>
                      </a:r>
                      <a:r>
                        <a:rPr lang="en-US" altLang="ru-RU" sz="1800" i="1" dirty="0">
                          <a:solidFill>
                            <a:srgbClr val="333333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, </a:t>
                      </a:r>
                      <a:r>
                        <a:rPr lang="en-US" altLang="en-US" sz="1800" i="1" dirty="0" err="1">
                          <a:solidFill>
                            <a:srgbClr val="333333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напрасно</a:t>
                      </a:r>
                      <a:r>
                        <a:rPr lang="en-US" altLang="ru-RU" sz="1800" i="1" dirty="0">
                          <a:solidFill>
                            <a:srgbClr val="333333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i="1" dirty="0" err="1">
                          <a:solidFill>
                            <a:srgbClr val="333333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мы</a:t>
                      </a:r>
                      <a:r>
                        <a:rPr lang="en-US" altLang="ru-RU" sz="1800" i="1" dirty="0">
                          <a:solidFill>
                            <a:srgbClr val="333333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i="1" dirty="0" err="1">
                          <a:solidFill>
                            <a:srgbClr val="333333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решили</a:t>
                      </a:r>
                      <a:endParaRPr lang="en-US" altLang="en-US" sz="1800" i="1" dirty="0">
                        <a:solidFill>
                          <a:srgbClr val="333333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en-US" sz="1800" i="1" dirty="0">
                          <a:solidFill>
                            <a:srgbClr val="333333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   </a:t>
                      </a:r>
                      <a:r>
                        <a:rPr lang="ru-RU" altLang="en-US" sz="1800" i="1" dirty="0" smtClean="0">
                          <a:solidFill>
                            <a:srgbClr val="333333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П</a:t>
                      </a:r>
                      <a:r>
                        <a:rPr lang="en-US" altLang="en-US" sz="1800" i="1" dirty="0" err="1">
                          <a:solidFill>
                            <a:srgbClr val="333333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рокатить</a:t>
                      </a:r>
                      <a:r>
                        <a:rPr lang="en-US" altLang="ru-RU" sz="1800" i="1" dirty="0">
                          <a:solidFill>
                            <a:srgbClr val="333333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 ________ </a:t>
                      </a:r>
                      <a:r>
                        <a:rPr lang="en-US" altLang="en-US" sz="1800" i="1" dirty="0">
                          <a:solidFill>
                            <a:srgbClr val="333333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в</a:t>
                      </a:r>
                      <a:r>
                        <a:rPr lang="en-US" altLang="ru-RU" sz="1800" i="1" dirty="0">
                          <a:solidFill>
                            <a:srgbClr val="333333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 _______.</a:t>
                      </a:r>
                    </a:p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ru-RU" sz="1800" i="1" baseline="0" dirty="0" smtClean="0">
                          <a:solidFill>
                            <a:srgbClr val="333333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    </a:t>
                      </a:r>
                      <a:r>
                        <a:rPr lang="en-US" altLang="ru-RU" sz="1800" i="1" dirty="0" smtClean="0">
                          <a:solidFill>
                            <a:srgbClr val="333333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______ </a:t>
                      </a:r>
                      <a:r>
                        <a:rPr lang="en-US" altLang="en-US" sz="1800" i="1" dirty="0" err="1">
                          <a:solidFill>
                            <a:srgbClr val="333333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кататься</a:t>
                      </a:r>
                      <a:r>
                        <a:rPr lang="ru-RU" altLang="en-US" sz="1800" i="1" dirty="0">
                          <a:solidFill>
                            <a:srgbClr val="333333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i="1" dirty="0" err="1">
                          <a:solidFill>
                            <a:srgbClr val="333333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непривык</a:t>
                      </a:r>
                      <a:r>
                        <a:rPr lang="en-US" altLang="ru-RU" sz="1800" i="1" dirty="0">
                          <a:solidFill>
                            <a:srgbClr val="333333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,</a:t>
                      </a:r>
                    </a:p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en-US" sz="1800" i="1" dirty="0">
                          <a:solidFill>
                            <a:srgbClr val="333333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    О</a:t>
                      </a:r>
                      <a:r>
                        <a:rPr lang="en-US" altLang="en-US" sz="1800" i="1" dirty="0" err="1">
                          <a:solidFill>
                            <a:srgbClr val="333333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прокинул</a:t>
                      </a:r>
                      <a:r>
                        <a:rPr lang="en-US" altLang="ru-RU" sz="1800" i="1" dirty="0">
                          <a:solidFill>
                            <a:srgbClr val="333333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 __________________.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i="0" dirty="0">
                          <a:solidFill>
                            <a:srgbClr val="333333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 </a:t>
                      </a:r>
                    </a:p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sz="1100" i="0" dirty="0">
                        <a:solidFill>
                          <a:srgbClr val="333333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13" name="Изображение 1" descr="IMG_256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283968" y="3213100"/>
            <a:ext cx="4320480" cy="98361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1\Desktop\1613501407_5-p-slaid-fon-dlya-prezentatsii-dlya-uchitelya-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4450"/>
            <a:ext cx="9462135" cy="6859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827584" y="548680"/>
            <a:ext cx="6480720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/>
            <a:r>
              <a:rPr lang="ru-RU" sz="2800" b="1" dirty="0">
                <a:solidFill>
                  <a:srgbClr val="002060"/>
                </a:solidFill>
              </a:rPr>
              <a:t>Приём «Кластер»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03548" y="1507763"/>
            <a:ext cx="7128792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-  </a:t>
            </a:r>
            <a:endParaRPr lang="ru-RU" sz="2800" i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51902" y="4365150"/>
            <a:ext cx="8064896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 </a:t>
            </a:r>
            <a:endParaRPr lang="ru-RU" sz="2400" dirty="0">
              <a:solidFill>
                <a:srgbClr val="C00000"/>
              </a:solidFill>
              <a:effectLst/>
            </a:endParaRPr>
          </a:p>
        </p:txBody>
      </p:sp>
      <p:pic>
        <p:nvPicPr>
          <p:cNvPr id="9" name="Изображение 4" descr="IMG_25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3695" y="1946910"/>
            <a:ext cx="8790305" cy="43878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707904" y="5229200"/>
            <a:ext cx="1368152" cy="720080"/>
          </a:xfrm>
          <a:prstGeom prst="rect">
            <a:avLst/>
          </a:prstGeom>
          <a:gradFill rotWithShape="0">
            <a:gsLst>
              <a:gs pos="0">
                <a:srgbClr val="92CDDC"/>
              </a:gs>
              <a:gs pos="50000">
                <a:srgbClr val="DAEEF3"/>
              </a:gs>
              <a:gs pos="100000">
                <a:srgbClr val="92CDDC"/>
              </a:gs>
            </a:gsLst>
            <a:lin ang="18900000" scaled="1"/>
          </a:gradFill>
          <a:ln w="12700">
            <a:solidFill>
              <a:srgbClr val="92CDDC"/>
            </a:solidFill>
            <a:miter lim="800000"/>
          </a:ln>
          <a:effectLst>
            <a:outerShdw dist="28398" dir="3806097" algn="ctr" rotWithShape="0">
              <a:srgbClr val="205867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</a:pPr>
            <a:r>
              <a:rPr kumimoji="0" lang="ru-RU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Arial" panose="020B0604020202020204" pitchFamily="34" charset="0"/>
              </a:rPr>
              <a:t>цапли</a:t>
            </a: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635" y="-26670"/>
            <a:ext cx="9115425" cy="1450975"/>
          </a:xfrm>
          <a:solidFill>
            <a:srgbClr val="00B0F0"/>
          </a:solidFill>
          <a:ln>
            <a:solidFill>
              <a:srgbClr val="00B0F0"/>
            </a:solidFill>
          </a:ln>
        </p:spPr>
        <p:txBody>
          <a:bodyPr/>
          <a:lstStyle/>
          <a:p>
            <a:r>
              <a:rPr lang="ru-RU" altLang="en-US" sz="3200"/>
              <a:t> Приём «Мим - театр»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42545" y="1393825"/>
            <a:ext cx="9072245" cy="5445125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ru-RU" altLang="en-US" sz="2665"/>
              <a:t>И</a:t>
            </a:r>
            <a:r>
              <a:rPr lang="en-US" altLang="en-US" sz="2665"/>
              <a:t>зобразить</a:t>
            </a:r>
            <a:r>
              <a:rPr lang="en-US" altLang="ru-RU" sz="2665"/>
              <a:t> </a:t>
            </a:r>
            <a:r>
              <a:rPr lang="en-US" altLang="en-US" sz="2665"/>
              <a:t>мимикой</a:t>
            </a:r>
            <a:r>
              <a:rPr lang="en-US" altLang="ru-RU" sz="2665"/>
              <a:t> </a:t>
            </a:r>
            <a:r>
              <a:rPr lang="en-US" altLang="en-US" sz="2665"/>
              <a:t>и</a:t>
            </a:r>
            <a:r>
              <a:rPr lang="en-US" altLang="ru-RU" sz="2665"/>
              <a:t> </a:t>
            </a:r>
            <a:r>
              <a:rPr lang="en-US" altLang="en-US" sz="2665"/>
              <a:t>жестами</a:t>
            </a:r>
            <a:r>
              <a:rPr lang="en-US" altLang="ru-RU" sz="2665"/>
              <a:t> </a:t>
            </a:r>
            <a:r>
              <a:rPr lang="en-US" altLang="en-US" sz="2665"/>
              <a:t>одного</a:t>
            </a:r>
            <a:r>
              <a:rPr lang="en-US" altLang="ru-RU" sz="2665"/>
              <a:t> </a:t>
            </a:r>
            <a:r>
              <a:rPr lang="en-US" altLang="en-US" sz="2665"/>
              <a:t>из</a:t>
            </a:r>
            <a:r>
              <a:rPr lang="en-US" altLang="ru-RU" sz="2665"/>
              <a:t> </a:t>
            </a:r>
            <a:r>
              <a:rPr lang="en-US" altLang="en-US" sz="2665"/>
              <a:t>героев</a:t>
            </a:r>
            <a:r>
              <a:rPr lang="en-US" altLang="ru-RU" sz="2665"/>
              <a:t> </a:t>
            </a:r>
            <a:r>
              <a:rPr lang="en-US" altLang="en-US" sz="2665"/>
              <a:t>произведения</a:t>
            </a:r>
            <a:r>
              <a:rPr lang="en-US" altLang="ru-RU" sz="2665"/>
              <a:t>. </a:t>
            </a:r>
            <a:r>
              <a:rPr lang="en-US" altLang="en-US" sz="2665"/>
              <a:t>Класс</a:t>
            </a:r>
            <a:r>
              <a:rPr lang="en-US" altLang="ru-RU" sz="2665"/>
              <a:t> </a:t>
            </a:r>
            <a:r>
              <a:rPr lang="en-US" altLang="en-US" sz="2665"/>
              <a:t>отгадывает</a:t>
            </a:r>
            <a:r>
              <a:rPr lang="en-US" altLang="ru-RU" sz="2665"/>
              <a:t>.</a:t>
            </a:r>
          </a:p>
          <a:p>
            <a:pPr marL="0" indent="0">
              <a:buNone/>
            </a:pPr>
            <a:r>
              <a:rPr lang="ru-RU" altLang="en-US" sz="2665"/>
              <a:t>            </a:t>
            </a:r>
            <a:r>
              <a:rPr lang="ru-RU" altLang="en-US" sz="2665" b="1"/>
              <a:t>             Приём «Крестики - нолики»</a:t>
            </a:r>
          </a:p>
          <a:p>
            <a:pPr marL="0" indent="0">
              <a:buNone/>
            </a:pPr>
            <a:r>
              <a:rPr lang="en-US" altLang="ru-RU" sz="2665" b="1"/>
              <a:t> </a:t>
            </a:r>
            <a:r>
              <a:rPr lang="ru-RU" altLang="en-US" sz="2665"/>
              <a:t>Р</a:t>
            </a:r>
            <a:r>
              <a:rPr lang="en-US" altLang="en-US" sz="2665"/>
              <a:t>абота</a:t>
            </a:r>
            <a:r>
              <a:rPr lang="en-US" altLang="ru-RU" sz="2665"/>
              <a:t> </a:t>
            </a:r>
            <a:r>
              <a:rPr lang="en-US" altLang="en-US" sz="2665"/>
              <a:t>в</a:t>
            </a:r>
            <a:r>
              <a:rPr lang="en-US" altLang="ru-RU" sz="2665"/>
              <a:t> </a:t>
            </a:r>
            <a:r>
              <a:rPr lang="en-US" altLang="en-US" sz="2665"/>
              <a:t>парах</a:t>
            </a:r>
            <a:r>
              <a:rPr lang="en-US" altLang="ru-RU" sz="2665"/>
              <a:t>. </a:t>
            </a:r>
            <a:r>
              <a:rPr lang="en-US" altLang="en-US" sz="2665"/>
              <a:t>После</a:t>
            </a:r>
            <a:r>
              <a:rPr lang="en-US" altLang="ru-RU" sz="2665"/>
              <a:t> </a:t>
            </a:r>
            <a:r>
              <a:rPr lang="en-US" altLang="en-US" sz="2665"/>
              <a:t>прочтения</a:t>
            </a:r>
            <a:r>
              <a:rPr lang="en-US" altLang="ru-RU" sz="2665"/>
              <a:t> </a:t>
            </a:r>
            <a:r>
              <a:rPr lang="en-US" altLang="en-US" sz="2665"/>
              <a:t>нового</a:t>
            </a:r>
            <a:r>
              <a:rPr lang="en-US" altLang="ru-RU" sz="2665"/>
              <a:t> </a:t>
            </a:r>
            <a:r>
              <a:rPr lang="en-US" altLang="en-US" sz="2665"/>
              <a:t>произведения</a:t>
            </a:r>
            <a:r>
              <a:rPr lang="en-US" altLang="ru-RU" sz="2665"/>
              <a:t> </a:t>
            </a:r>
            <a:r>
              <a:rPr lang="en-US" altLang="en-US" sz="2665"/>
              <a:t>на</a:t>
            </a:r>
            <a:r>
              <a:rPr lang="en-US" altLang="ru-RU" sz="2665"/>
              <a:t> </a:t>
            </a:r>
            <a:r>
              <a:rPr lang="en-US" altLang="en-US" sz="2665"/>
              <a:t>этапе</a:t>
            </a:r>
            <a:r>
              <a:rPr lang="en-US" altLang="ru-RU" sz="2665"/>
              <a:t> </a:t>
            </a:r>
            <a:r>
              <a:rPr lang="en-US" altLang="en-US" sz="2665"/>
              <a:t>закрепления</a:t>
            </a:r>
            <a:r>
              <a:rPr lang="en-US" altLang="ru-RU" sz="2665"/>
              <a:t> </a:t>
            </a:r>
            <a:r>
              <a:rPr lang="en-US" altLang="en-US" sz="2665"/>
              <a:t>или</a:t>
            </a:r>
            <a:r>
              <a:rPr lang="en-US" altLang="ru-RU" sz="2665"/>
              <a:t> </a:t>
            </a:r>
            <a:r>
              <a:rPr lang="en-US" altLang="en-US" sz="2665"/>
              <a:t>при</a:t>
            </a:r>
            <a:r>
              <a:rPr lang="en-US" altLang="ru-RU" sz="2665"/>
              <a:t> </a:t>
            </a:r>
            <a:r>
              <a:rPr lang="en-US" altLang="en-US" sz="2665"/>
              <a:t>проверке</a:t>
            </a:r>
            <a:r>
              <a:rPr lang="en-US" altLang="ru-RU" sz="2665"/>
              <a:t> </a:t>
            </a:r>
            <a:r>
              <a:rPr lang="en-US" altLang="en-US" sz="2665"/>
              <a:t>домашнего</a:t>
            </a:r>
            <a:r>
              <a:rPr lang="en-US" altLang="ru-RU" sz="2665"/>
              <a:t> </a:t>
            </a:r>
            <a:r>
              <a:rPr lang="en-US" altLang="en-US" sz="2665"/>
              <a:t>задания</a:t>
            </a:r>
            <a:r>
              <a:rPr lang="en-US" altLang="ru-RU" sz="2665"/>
              <a:t> </a:t>
            </a:r>
            <a:r>
              <a:rPr lang="en-US" altLang="en-US" sz="2665"/>
              <a:t>ученики</a:t>
            </a:r>
            <a:r>
              <a:rPr lang="en-US" altLang="ru-RU" sz="2665"/>
              <a:t> </a:t>
            </a:r>
            <a:r>
              <a:rPr lang="en-US" altLang="en-US" sz="2665"/>
              <a:t>задают</a:t>
            </a:r>
            <a:r>
              <a:rPr lang="en-US" altLang="ru-RU" sz="2665"/>
              <a:t> </a:t>
            </a:r>
            <a:r>
              <a:rPr lang="en-US" altLang="en-US" sz="2665"/>
              <a:t>друг</a:t>
            </a:r>
            <a:r>
              <a:rPr lang="en-US" altLang="ru-RU" sz="2665"/>
              <a:t> </a:t>
            </a:r>
            <a:r>
              <a:rPr lang="en-US" altLang="en-US" sz="2665"/>
              <a:t>другу</a:t>
            </a:r>
            <a:r>
              <a:rPr lang="en-US" altLang="ru-RU" sz="2665"/>
              <a:t> </a:t>
            </a:r>
            <a:r>
              <a:rPr lang="en-US" altLang="en-US" sz="2665"/>
              <a:t>вопросы</a:t>
            </a:r>
            <a:r>
              <a:rPr lang="en-US" altLang="ru-RU" sz="2665"/>
              <a:t>. </a:t>
            </a:r>
            <a:r>
              <a:rPr lang="en-US" altLang="en-US" sz="2665"/>
              <a:t>В</a:t>
            </a:r>
            <a:r>
              <a:rPr lang="en-US" altLang="ru-RU" sz="2665"/>
              <a:t> </a:t>
            </a:r>
            <a:r>
              <a:rPr lang="en-US" altLang="en-US" sz="2665"/>
              <a:t>случае</a:t>
            </a:r>
            <a:r>
              <a:rPr lang="en-US" altLang="ru-RU" sz="2665"/>
              <a:t> </a:t>
            </a:r>
            <a:r>
              <a:rPr lang="en-US" altLang="en-US" sz="2665"/>
              <a:t>правильного</a:t>
            </a:r>
            <a:r>
              <a:rPr lang="en-US" altLang="ru-RU" sz="2665"/>
              <a:t> </a:t>
            </a:r>
            <a:r>
              <a:rPr lang="en-US" altLang="en-US" sz="2665"/>
              <a:t>ответа</a:t>
            </a:r>
            <a:r>
              <a:rPr lang="en-US" altLang="ru-RU" sz="2665"/>
              <a:t> </a:t>
            </a:r>
            <a:r>
              <a:rPr lang="en-US" altLang="en-US" sz="2665"/>
              <a:t>ученик</a:t>
            </a:r>
            <a:r>
              <a:rPr lang="en-US" altLang="ru-RU" sz="2665"/>
              <a:t> </a:t>
            </a:r>
            <a:r>
              <a:rPr lang="en-US" altLang="en-US" sz="2665"/>
              <a:t>ставит</a:t>
            </a:r>
            <a:r>
              <a:rPr lang="en-US" altLang="ru-RU" sz="2665"/>
              <a:t> </a:t>
            </a:r>
            <a:r>
              <a:rPr lang="en-US" altLang="en-US" sz="2665"/>
              <a:t>в</a:t>
            </a:r>
            <a:r>
              <a:rPr lang="en-US" altLang="ru-RU" sz="2665"/>
              <a:t> </a:t>
            </a:r>
            <a:r>
              <a:rPr lang="en-US" altLang="en-US" sz="2665"/>
              <a:t>игровое</a:t>
            </a:r>
            <a:r>
              <a:rPr lang="en-US" altLang="ru-RU" sz="2665"/>
              <a:t> </a:t>
            </a:r>
            <a:r>
              <a:rPr lang="en-US" altLang="en-US" sz="2665"/>
              <a:t>поле</a:t>
            </a:r>
            <a:r>
              <a:rPr lang="en-US" altLang="ru-RU" sz="2665"/>
              <a:t> </a:t>
            </a:r>
            <a:r>
              <a:rPr lang="en-US" altLang="en-US" sz="2665"/>
              <a:t>соответствующий</a:t>
            </a:r>
            <a:r>
              <a:rPr lang="en-US" altLang="ru-RU" sz="2665"/>
              <a:t> </a:t>
            </a:r>
            <a:r>
              <a:rPr lang="en-US" altLang="en-US" sz="2665"/>
              <a:t>ему</a:t>
            </a:r>
            <a:r>
              <a:rPr lang="en-US" altLang="ru-RU" sz="2665"/>
              <a:t> </a:t>
            </a:r>
            <a:r>
              <a:rPr lang="en-US" altLang="en-US" sz="2665"/>
              <a:t>знак</a:t>
            </a:r>
            <a:r>
              <a:rPr lang="en-US" altLang="ru-RU" sz="2665"/>
              <a:t> (</a:t>
            </a:r>
            <a:r>
              <a:rPr lang="en-US" altLang="en-US" sz="2665"/>
              <a:t>нолик</a:t>
            </a:r>
            <a:r>
              <a:rPr lang="en-US" altLang="ru-RU" sz="2665"/>
              <a:t> </a:t>
            </a:r>
            <a:r>
              <a:rPr lang="en-US" altLang="en-US" sz="2665"/>
              <a:t>или</a:t>
            </a:r>
            <a:r>
              <a:rPr lang="en-US" altLang="ru-RU" sz="2665"/>
              <a:t> </a:t>
            </a:r>
            <a:r>
              <a:rPr lang="en-US" altLang="en-US" sz="2665"/>
              <a:t>крестик</a:t>
            </a:r>
            <a:r>
              <a:rPr lang="en-US" altLang="ru-RU" sz="2665"/>
              <a:t>). </a:t>
            </a:r>
            <a:r>
              <a:rPr lang="en-US" altLang="en-US" sz="2665"/>
              <a:t>Побеждает</a:t>
            </a:r>
            <a:r>
              <a:rPr lang="en-US" altLang="ru-RU" sz="2665"/>
              <a:t> </a:t>
            </a:r>
            <a:r>
              <a:rPr lang="en-US" altLang="en-US" sz="2665"/>
              <a:t>тот</a:t>
            </a:r>
            <a:r>
              <a:rPr lang="en-US" altLang="ru-RU" sz="2665"/>
              <a:t>, </a:t>
            </a:r>
            <a:r>
              <a:rPr lang="en-US" altLang="en-US" sz="2665"/>
              <a:t>кто</a:t>
            </a:r>
            <a:r>
              <a:rPr lang="en-US" altLang="ru-RU" sz="2665"/>
              <a:t> </a:t>
            </a:r>
            <a:r>
              <a:rPr lang="en-US" altLang="en-US" sz="2665"/>
              <a:t>первым</a:t>
            </a:r>
            <a:r>
              <a:rPr lang="en-US" altLang="ru-RU" sz="2665"/>
              <a:t> </a:t>
            </a:r>
            <a:r>
              <a:rPr lang="en-US" altLang="en-US" sz="2665"/>
              <a:t>выстроит</a:t>
            </a:r>
            <a:r>
              <a:rPr lang="en-US" altLang="ru-RU" sz="2665"/>
              <a:t> </a:t>
            </a:r>
            <a:r>
              <a:rPr lang="en-US" altLang="en-US" sz="2665"/>
              <a:t>полный</a:t>
            </a:r>
            <a:r>
              <a:rPr lang="en-US" altLang="ru-RU" sz="2665"/>
              <a:t> </a:t>
            </a:r>
            <a:r>
              <a:rPr lang="en-US" altLang="en-US" sz="2665"/>
              <a:t>ряд</a:t>
            </a:r>
            <a:r>
              <a:rPr lang="en-US" altLang="ru-RU" sz="2665"/>
              <a:t> </a:t>
            </a:r>
            <a:r>
              <a:rPr lang="en-US" altLang="en-US" sz="2665"/>
              <a:t>своих</a:t>
            </a:r>
            <a:r>
              <a:rPr lang="en-US" altLang="ru-RU" sz="2665"/>
              <a:t> </a:t>
            </a:r>
            <a:r>
              <a:rPr lang="en-US" altLang="en-US" sz="2665"/>
              <a:t>знаков</a:t>
            </a:r>
            <a:r>
              <a:rPr lang="en-US" altLang="ru-RU" sz="2665"/>
              <a:t>.</a:t>
            </a:r>
          </a:p>
          <a:p>
            <a:pPr marL="0" indent="0">
              <a:buNone/>
            </a:pPr>
            <a:r>
              <a:rPr lang="ru-RU" altLang="en-US" sz="2665" b="1"/>
              <a:t>                        Приём «Шаг за шагом»</a:t>
            </a:r>
          </a:p>
          <a:p>
            <a:pPr marL="0" indent="0">
              <a:buNone/>
            </a:pPr>
            <a:r>
              <a:rPr lang="en-US" altLang="en-US" sz="2665"/>
              <a:t>Ученики</a:t>
            </a:r>
            <a:r>
              <a:rPr lang="en-US" altLang="ru-RU" sz="2665"/>
              <a:t>, </a:t>
            </a:r>
            <a:r>
              <a:rPr lang="en-US" altLang="en-US" sz="2665"/>
              <a:t>шагая</a:t>
            </a:r>
            <a:r>
              <a:rPr lang="en-US" altLang="ru-RU" sz="2665"/>
              <a:t> </a:t>
            </a:r>
            <a:r>
              <a:rPr lang="en-US" altLang="en-US" sz="2665"/>
              <a:t>к</a:t>
            </a:r>
            <a:r>
              <a:rPr lang="en-US" altLang="ru-RU" sz="2665"/>
              <a:t> </a:t>
            </a:r>
            <a:r>
              <a:rPr lang="en-US" altLang="en-US" sz="2665"/>
              <a:t>доске</a:t>
            </a:r>
            <a:r>
              <a:rPr lang="en-US" altLang="ru-RU" sz="2665"/>
              <a:t>, </a:t>
            </a:r>
            <a:r>
              <a:rPr lang="en-US" altLang="en-US" sz="2665"/>
              <a:t>на</a:t>
            </a:r>
            <a:r>
              <a:rPr lang="en-US" altLang="ru-RU" sz="2665"/>
              <a:t> </a:t>
            </a:r>
            <a:r>
              <a:rPr lang="en-US" altLang="en-US" sz="2665"/>
              <a:t>каждый</a:t>
            </a:r>
            <a:r>
              <a:rPr lang="en-US" altLang="ru-RU" sz="2665"/>
              <a:t> </a:t>
            </a:r>
            <a:r>
              <a:rPr lang="en-US" altLang="en-US" sz="2665"/>
              <a:t>шаг</a:t>
            </a:r>
            <a:r>
              <a:rPr lang="en-US" altLang="ru-RU" sz="2665"/>
              <a:t> </a:t>
            </a:r>
            <a:r>
              <a:rPr lang="en-US" altLang="en-US" sz="2665"/>
              <a:t>называют</a:t>
            </a:r>
            <a:r>
              <a:rPr lang="en-US" altLang="ru-RU" sz="2665"/>
              <a:t> </a:t>
            </a:r>
            <a:r>
              <a:rPr lang="en-US" altLang="en-US" sz="2665"/>
              <a:t>термин</a:t>
            </a:r>
            <a:r>
              <a:rPr lang="en-US" altLang="ru-RU" sz="2665"/>
              <a:t>, </a:t>
            </a:r>
            <a:r>
              <a:rPr lang="en-US" altLang="en-US" sz="2665"/>
              <a:t>понятие</a:t>
            </a:r>
            <a:r>
              <a:rPr lang="en-US" altLang="ru-RU" sz="2665"/>
              <a:t>, </a:t>
            </a:r>
            <a:r>
              <a:rPr lang="en-US" altLang="en-US" sz="2665"/>
              <a:t>явление</a:t>
            </a:r>
            <a:r>
              <a:rPr lang="en-US" altLang="ru-RU" sz="2665"/>
              <a:t> </a:t>
            </a:r>
            <a:r>
              <a:rPr lang="en-US" altLang="en-US" sz="2665"/>
              <a:t>и</a:t>
            </a:r>
            <a:r>
              <a:rPr lang="en-US" altLang="ru-RU" sz="2665"/>
              <a:t> </a:t>
            </a:r>
            <a:r>
              <a:rPr lang="en-US" altLang="en-US" sz="2665"/>
              <a:t>т</a:t>
            </a:r>
            <a:r>
              <a:rPr lang="en-US" altLang="ru-RU" sz="2665"/>
              <a:t>.</a:t>
            </a:r>
            <a:r>
              <a:rPr lang="en-US" altLang="en-US" sz="2665"/>
              <a:t>д</a:t>
            </a:r>
            <a:r>
              <a:rPr lang="en-US" altLang="ru-RU" sz="2665"/>
              <a:t>. </a:t>
            </a:r>
            <a:r>
              <a:rPr lang="en-US" altLang="en-US" sz="2665"/>
              <a:t>из</a:t>
            </a:r>
            <a:r>
              <a:rPr lang="en-US" altLang="ru-RU" sz="2665"/>
              <a:t> </a:t>
            </a:r>
            <a:r>
              <a:rPr lang="en-US" altLang="en-US" sz="2665"/>
              <a:t>изученного</a:t>
            </a:r>
            <a:r>
              <a:rPr lang="en-US" altLang="ru-RU" sz="2665"/>
              <a:t> </a:t>
            </a:r>
            <a:r>
              <a:rPr lang="en-US" altLang="en-US" sz="2665"/>
              <a:t>ранее</a:t>
            </a:r>
            <a:r>
              <a:rPr lang="en-US" altLang="ru-RU" sz="2665"/>
              <a:t> </a:t>
            </a:r>
            <a:r>
              <a:rPr lang="en-US" altLang="en-US" sz="2665"/>
              <a:t>материала</a:t>
            </a:r>
            <a:r>
              <a:rPr lang="en-US" altLang="ru-RU" sz="2665"/>
              <a:t>.</a:t>
            </a:r>
          </a:p>
          <a:p>
            <a:pPr marL="0" indent="0">
              <a:buNone/>
            </a:pPr>
            <a:r>
              <a:rPr lang="en-US" altLang="en-US" sz="2665"/>
              <a:t>Пример</a:t>
            </a:r>
            <a:r>
              <a:rPr lang="en-US" altLang="ru-RU" sz="2665"/>
              <a:t>.</a:t>
            </a:r>
            <a:r>
              <a:rPr lang="en-US" altLang="en-US" sz="2665"/>
              <a:t> </a:t>
            </a:r>
            <a:r>
              <a:rPr lang="en-US" altLang="ru-RU" sz="2665"/>
              <a:t> </a:t>
            </a:r>
            <a:r>
              <a:rPr lang="en-US" altLang="en-US" sz="2665"/>
              <a:t>Ученик</a:t>
            </a:r>
            <a:r>
              <a:rPr lang="en-US" altLang="ru-RU" sz="2665"/>
              <a:t> </a:t>
            </a:r>
            <a:r>
              <a:rPr lang="en-US" altLang="en-US" sz="2665"/>
              <a:t>идёт</a:t>
            </a:r>
            <a:r>
              <a:rPr lang="en-US" altLang="ru-RU" sz="2665"/>
              <a:t> </a:t>
            </a:r>
            <a:r>
              <a:rPr lang="en-US" altLang="en-US" sz="2665"/>
              <a:t>к</a:t>
            </a:r>
            <a:r>
              <a:rPr lang="en-US" altLang="ru-RU" sz="2665"/>
              <a:t> </a:t>
            </a:r>
            <a:r>
              <a:rPr lang="en-US" altLang="en-US" sz="2665"/>
              <a:t>доске</a:t>
            </a:r>
            <a:r>
              <a:rPr lang="en-US" altLang="ru-RU" sz="2665"/>
              <a:t>. </a:t>
            </a:r>
            <a:r>
              <a:rPr lang="en-US" altLang="en-US" sz="2665"/>
              <a:t>И</a:t>
            </a:r>
            <a:r>
              <a:rPr lang="en-US" altLang="ru-RU" sz="2665"/>
              <a:t> </a:t>
            </a:r>
            <a:r>
              <a:rPr lang="en-US" altLang="en-US" sz="2665"/>
              <a:t>каждый</a:t>
            </a:r>
            <a:r>
              <a:rPr lang="en-US" altLang="ru-RU" sz="2665"/>
              <a:t> </a:t>
            </a:r>
            <a:r>
              <a:rPr lang="en-US" altLang="en-US" sz="2665"/>
              <a:t>шаг</a:t>
            </a:r>
            <a:r>
              <a:rPr lang="en-US" altLang="ru-RU" sz="2665"/>
              <a:t> </a:t>
            </a:r>
            <a:r>
              <a:rPr lang="en-US" altLang="en-US" sz="2665"/>
              <a:t>сопровождает</a:t>
            </a:r>
            <a:r>
              <a:rPr lang="en-US" altLang="ru-RU" sz="2665"/>
              <a:t> </a:t>
            </a:r>
            <a:r>
              <a:rPr lang="en-US" altLang="en-US" sz="2665"/>
              <a:t>названием</a:t>
            </a:r>
            <a:r>
              <a:rPr lang="en-US" altLang="ru-RU" sz="2665"/>
              <a:t> </a:t>
            </a:r>
            <a:r>
              <a:rPr lang="en-US" altLang="en-US" sz="2665"/>
              <a:t>гласных</a:t>
            </a:r>
            <a:r>
              <a:rPr lang="en-US" altLang="ru-RU" sz="2665"/>
              <a:t> </a:t>
            </a:r>
            <a:r>
              <a:rPr lang="en-US" altLang="en-US" sz="2665"/>
              <a:t>звуков</a:t>
            </a:r>
            <a:r>
              <a:rPr lang="en-US" altLang="ru-RU" sz="2665"/>
              <a:t>, </a:t>
            </a:r>
            <a:r>
              <a:rPr lang="en-US" altLang="en-US" sz="2665"/>
              <a:t>звонких</a:t>
            </a:r>
            <a:r>
              <a:rPr lang="en-US" altLang="ru-RU" sz="2665"/>
              <a:t> </a:t>
            </a:r>
            <a:r>
              <a:rPr lang="en-US" altLang="en-US" sz="2665"/>
              <a:t>согласных</a:t>
            </a:r>
            <a:r>
              <a:rPr lang="en-US" altLang="ru-RU" sz="2665"/>
              <a:t>, </a:t>
            </a:r>
            <a:r>
              <a:rPr lang="en-US" altLang="en-US" sz="2665"/>
              <a:t>глухих</a:t>
            </a:r>
            <a:r>
              <a:rPr lang="en-US" altLang="ru-RU" sz="2665"/>
              <a:t> </a:t>
            </a:r>
            <a:r>
              <a:rPr lang="en-US" altLang="en-US" sz="2665"/>
              <a:t>согласных</a:t>
            </a:r>
            <a:r>
              <a:rPr lang="en-US" altLang="ru-RU" sz="2665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3175" y="-635"/>
            <a:ext cx="9152890" cy="155448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altLang="en-US" sz="2800" b="1"/>
              <a:t>Восстанови</a:t>
            </a:r>
            <a:r>
              <a:rPr lang="en-US" altLang="ru-RU" sz="2800" b="1"/>
              <a:t> </a:t>
            </a:r>
            <a:r>
              <a:rPr lang="en-US" altLang="en-US" sz="2800" b="1"/>
              <a:t>текст</a:t>
            </a:r>
            <a:r>
              <a:rPr lang="en-US" altLang="ru-RU" sz="2800"/>
              <a:t>.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-635" y="1417955"/>
            <a:ext cx="9144000" cy="5418455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ru-RU" altLang="en-US"/>
              <a:t>   </a:t>
            </a:r>
            <a:r>
              <a:rPr lang="ru-RU" altLang="en-US" sz="9600"/>
              <a:t>   </a:t>
            </a:r>
            <a:r>
              <a:rPr lang="en-US" altLang="en-US" sz="9600"/>
              <a:t>Вова</a:t>
            </a:r>
            <a:r>
              <a:rPr lang="en-US" altLang="ru-RU" sz="9600"/>
              <a:t> </a:t>
            </a:r>
            <a:r>
              <a:rPr lang="en-US" altLang="en-US" sz="9600"/>
              <a:t>пускает</a:t>
            </a:r>
            <a:r>
              <a:rPr lang="en-US" altLang="ru-RU" sz="9600"/>
              <a:t> </a:t>
            </a:r>
            <a:r>
              <a:rPr lang="en-US" altLang="en-US" sz="9600"/>
              <a:t>бумажный</a:t>
            </a:r>
            <a:r>
              <a:rPr lang="en-US" altLang="ru-RU" sz="9600"/>
              <a:t> </a:t>
            </a:r>
            <a:r>
              <a:rPr lang="en-US" altLang="en-US" sz="9600"/>
              <a:t>кораблик</a:t>
            </a:r>
            <a:r>
              <a:rPr lang="en-US" altLang="ru-RU" sz="9600"/>
              <a:t>. </a:t>
            </a:r>
          </a:p>
          <a:p>
            <a:pPr marL="0" indent="0">
              <a:buNone/>
            </a:pPr>
            <a:r>
              <a:rPr lang="ru-RU" altLang="en-US" sz="9600"/>
              <a:t>    </a:t>
            </a:r>
            <a:r>
              <a:rPr lang="en-US" altLang="en-US" sz="9600"/>
              <a:t>Побежали</a:t>
            </a:r>
            <a:r>
              <a:rPr lang="en-US" altLang="ru-RU" sz="9600"/>
              <a:t> </a:t>
            </a:r>
            <a:r>
              <a:rPr lang="en-US" altLang="en-US" sz="9600"/>
              <a:t>первые</a:t>
            </a:r>
            <a:r>
              <a:rPr lang="en-US" altLang="ru-RU" sz="9600"/>
              <a:t> </a:t>
            </a:r>
            <a:r>
              <a:rPr lang="en-US" altLang="en-US" sz="9600"/>
              <a:t>весенние</a:t>
            </a:r>
            <a:r>
              <a:rPr lang="en-US" altLang="ru-RU" sz="9600"/>
              <a:t> </a:t>
            </a:r>
            <a:r>
              <a:rPr lang="en-US" altLang="en-US" sz="9600"/>
              <a:t>ручейки</a:t>
            </a:r>
            <a:r>
              <a:rPr lang="en-US" altLang="ru-RU" sz="9600"/>
              <a:t>. </a:t>
            </a:r>
            <a:r>
              <a:rPr lang="ru-RU" altLang="en-US" sz="9600"/>
              <a:t>     </a:t>
            </a:r>
          </a:p>
          <a:p>
            <a:pPr marL="0" indent="0">
              <a:buNone/>
            </a:pPr>
            <a:r>
              <a:rPr lang="ru-RU" altLang="en-US" sz="9600"/>
              <a:t>    </a:t>
            </a:r>
            <a:r>
              <a:rPr lang="en-US" altLang="en-US" sz="9600"/>
              <a:t>Весело</a:t>
            </a:r>
            <a:r>
              <a:rPr lang="en-US" altLang="ru-RU" sz="9600"/>
              <a:t> </a:t>
            </a:r>
            <a:r>
              <a:rPr lang="en-US" altLang="en-US" sz="9600"/>
              <a:t>гонит</a:t>
            </a:r>
            <a:r>
              <a:rPr lang="en-US" altLang="ru-RU" sz="9600"/>
              <a:t> </a:t>
            </a:r>
            <a:r>
              <a:rPr lang="en-US" altLang="en-US" sz="9600"/>
              <a:t>кораблик</a:t>
            </a:r>
            <a:r>
              <a:rPr lang="en-US" altLang="ru-RU" sz="9600"/>
              <a:t> </a:t>
            </a:r>
            <a:r>
              <a:rPr lang="en-US" altLang="en-US" sz="9600"/>
              <a:t>лёгкий</a:t>
            </a:r>
            <a:r>
              <a:rPr lang="en-US" altLang="ru-RU" sz="9600"/>
              <a:t> </a:t>
            </a:r>
            <a:r>
              <a:rPr lang="en-US" altLang="en-US" sz="9600"/>
              <a:t>ветерок</a:t>
            </a:r>
            <a:r>
              <a:rPr lang="ru-RU" altLang="en-US" sz="9600"/>
              <a:t>.</a:t>
            </a:r>
          </a:p>
          <a:p>
            <a:pPr marL="0" indent="0">
              <a:buNone/>
            </a:pPr>
            <a:endParaRPr lang="en-US" altLang="en-US" sz="9600"/>
          </a:p>
          <a:p>
            <a:pPr marL="0" indent="0">
              <a:buNone/>
            </a:pPr>
            <a:r>
              <a:rPr lang="en-US" altLang="en-US" sz="9600" b="1"/>
              <a:t>Выбери</a:t>
            </a:r>
            <a:r>
              <a:rPr lang="en-US" altLang="ru-RU" sz="9600" b="1"/>
              <a:t> </a:t>
            </a:r>
            <a:r>
              <a:rPr lang="en-US" altLang="en-US" sz="9600" b="1"/>
              <a:t>и</a:t>
            </a:r>
            <a:r>
              <a:rPr lang="en-US" altLang="ru-RU" sz="9600" b="1"/>
              <a:t> </a:t>
            </a:r>
            <a:r>
              <a:rPr lang="en-US" altLang="en-US" sz="9600" b="1"/>
              <a:t>запиши</a:t>
            </a:r>
            <a:r>
              <a:rPr lang="en-US" altLang="ru-RU" sz="9600" b="1"/>
              <a:t> </a:t>
            </a:r>
            <a:r>
              <a:rPr lang="en-US" altLang="en-US" sz="9600" b="1"/>
              <a:t>только</a:t>
            </a:r>
            <a:r>
              <a:rPr lang="en-US" altLang="ru-RU" sz="9600" b="1"/>
              <a:t> </a:t>
            </a:r>
            <a:r>
              <a:rPr lang="en-US" altLang="en-US" sz="9600" b="1"/>
              <a:t>те</a:t>
            </a:r>
            <a:r>
              <a:rPr lang="en-US" altLang="ru-RU" sz="9600" b="1"/>
              <a:t> </a:t>
            </a:r>
            <a:r>
              <a:rPr lang="en-US" altLang="en-US" sz="9600" b="1"/>
              <a:t>предложения</a:t>
            </a:r>
            <a:r>
              <a:rPr lang="en-US" altLang="ru-RU" sz="9600" b="1"/>
              <a:t>, </a:t>
            </a:r>
            <a:r>
              <a:rPr lang="en-US" altLang="en-US" sz="9600" b="1"/>
              <a:t>из</a:t>
            </a:r>
            <a:r>
              <a:rPr lang="en-US" altLang="ru-RU" sz="9600" b="1"/>
              <a:t> </a:t>
            </a:r>
            <a:r>
              <a:rPr lang="en-US" altLang="en-US" sz="9600" b="1"/>
              <a:t>которых</a:t>
            </a:r>
            <a:r>
              <a:rPr lang="en-US" altLang="ru-RU" sz="9600" b="1"/>
              <a:t> </a:t>
            </a:r>
            <a:r>
              <a:rPr lang="en-US" altLang="en-US" sz="9600" b="1"/>
              <a:t>можно</a:t>
            </a:r>
            <a:r>
              <a:rPr lang="en-US" altLang="ru-RU" sz="9600" b="1"/>
              <a:t> </a:t>
            </a:r>
            <a:r>
              <a:rPr lang="en-US" altLang="en-US" sz="9600" b="1"/>
              <a:t>составить</a:t>
            </a:r>
            <a:r>
              <a:rPr lang="en-US" altLang="ru-RU" sz="9600" b="1"/>
              <a:t> </a:t>
            </a:r>
            <a:r>
              <a:rPr lang="en-US" altLang="en-US" sz="9600" b="1"/>
              <a:t>текст</a:t>
            </a:r>
            <a:r>
              <a:rPr lang="en-US" altLang="ru-RU" sz="9600" b="1"/>
              <a:t>. </a:t>
            </a:r>
            <a:r>
              <a:rPr lang="en-US" altLang="en-US" sz="9600" b="1"/>
              <a:t>Озаглавь</a:t>
            </a:r>
            <a:r>
              <a:rPr lang="en-US" altLang="ru-RU" sz="9600" b="1"/>
              <a:t> </a:t>
            </a:r>
            <a:r>
              <a:rPr lang="en-US" altLang="en-US" sz="9600" b="1"/>
              <a:t>его</a:t>
            </a:r>
            <a:r>
              <a:rPr lang="en-US" altLang="ru-RU" sz="9600" b="1"/>
              <a:t>. </a:t>
            </a:r>
            <a:endParaRPr lang="en-US" altLang="ru-RU" sz="9600"/>
          </a:p>
          <a:p>
            <a:pPr marL="0" indent="0">
              <a:buNone/>
            </a:pPr>
            <a:r>
              <a:rPr lang="en-US" altLang="en-US" sz="9600"/>
              <a:t>Наступила</a:t>
            </a:r>
            <a:r>
              <a:rPr lang="en-US" altLang="ru-RU" sz="9600"/>
              <a:t> </a:t>
            </a:r>
            <a:r>
              <a:rPr lang="en-US" altLang="en-US" sz="9600"/>
              <a:t>весна</a:t>
            </a:r>
            <a:r>
              <a:rPr lang="en-US" altLang="ru-RU" sz="9600"/>
              <a:t>. </a:t>
            </a:r>
            <a:r>
              <a:rPr lang="en-US" altLang="en-US" sz="9600"/>
              <a:t>Стали</a:t>
            </a:r>
            <a:r>
              <a:rPr lang="en-US" altLang="ru-RU" sz="9600"/>
              <a:t> </a:t>
            </a:r>
            <a:r>
              <a:rPr lang="en-US" altLang="en-US" sz="9600"/>
              <a:t>опадать</a:t>
            </a:r>
            <a:r>
              <a:rPr lang="en-US" altLang="ru-RU" sz="9600"/>
              <a:t> </a:t>
            </a:r>
            <a:r>
              <a:rPr lang="en-US" altLang="en-US" sz="9600"/>
              <a:t>листья</a:t>
            </a:r>
            <a:r>
              <a:rPr lang="en-US" altLang="ru-RU" sz="9600"/>
              <a:t> </a:t>
            </a:r>
            <a:r>
              <a:rPr lang="en-US" altLang="en-US" sz="9600"/>
              <a:t>с</a:t>
            </a:r>
            <a:r>
              <a:rPr lang="en-US" altLang="ru-RU" sz="9600"/>
              <a:t> </a:t>
            </a:r>
            <a:r>
              <a:rPr lang="en-US" altLang="en-US" sz="9600"/>
              <a:t>деревьев</a:t>
            </a:r>
            <a:r>
              <a:rPr lang="en-US" altLang="ru-RU" sz="9600"/>
              <a:t>. </a:t>
            </a:r>
            <a:r>
              <a:rPr lang="en-US" altLang="en-US" sz="9600"/>
              <a:t>Солнце</a:t>
            </a:r>
            <a:r>
              <a:rPr lang="en-US" altLang="ru-RU" sz="9600"/>
              <a:t> </a:t>
            </a:r>
            <a:r>
              <a:rPr lang="en-US" altLang="en-US" sz="9600"/>
              <a:t>стало</a:t>
            </a:r>
            <a:r>
              <a:rPr lang="en-US" altLang="ru-RU" sz="9600"/>
              <a:t> </a:t>
            </a:r>
            <a:r>
              <a:rPr lang="en-US" altLang="en-US" sz="9600"/>
              <a:t>греть</a:t>
            </a:r>
            <a:r>
              <a:rPr lang="en-US" altLang="ru-RU" sz="9600"/>
              <a:t> </a:t>
            </a:r>
            <a:r>
              <a:rPr lang="en-US" altLang="en-US" sz="9600"/>
              <a:t>сильнее</a:t>
            </a:r>
            <a:r>
              <a:rPr lang="en-US" altLang="ru-RU" sz="9600"/>
              <a:t>. </a:t>
            </a:r>
            <a:r>
              <a:rPr lang="en-US" altLang="en-US" sz="9600"/>
              <a:t>Главный</a:t>
            </a:r>
            <a:r>
              <a:rPr lang="en-US" altLang="ru-RU" sz="9600"/>
              <a:t> </a:t>
            </a:r>
            <a:r>
              <a:rPr lang="en-US" altLang="en-US" sz="9600"/>
              <a:t>город</a:t>
            </a:r>
            <a:r>
              <a:rPr lang="en-US" altLang="ru-RU" sz="9600"/>
              <a:t> </a:t>
            </a:r>
            <a:r>
              <a:rPr lang="en-US" altLang="en-US" sz="9600"/>
              <a:t>России</a:t>
            </a:r>
            <a:r>
              <a:rPr lang="en-US" altLang="ru-RU" sz="9600"/>
              <a:t> – </a:t>
            </a:r>
            <a:r>
              <a:rPr lang="en-US" altLang="en-US" sz="9600"/>
              <a:t>Москва</a:t>
            </a:r>
            <a:r>
              <a:rPr lang="en-US" altLang="ru-RU" sz="9600"/>
              <a:t>. </a:t>
            </a:r>
            <a:r>
              <a:rPr lang="en-US" altLang="en-US" sz="9600"/>
              <a:t>Снег</a:t>
            </a:r>
            <a:r>
              <a:rPr lang="en-US" altLang="ru-RU" sz="9600"/>
              <a:t> </a:t>
            </a:r>
            <a:r>
              <a:rPr lang="en-US" altLang="en-US" sz="9600"/>
              <a:t>на</a:t>
            </a:r>
            <a:r>
              <a:rPr lang="en-US" altLang="ru-RU" sz="9600"/>
              <a:t> </a:t>
            </a:r>
            <a:r>
              <a:rPr lang="en-US" altLang="en-US" sz="9600"/>
              <a:t>полях</a:t>
            </a:r>
            <a:r>
              <a:rPr lang="en-US" altLang="ru-RU" sz="9600"/>
              <a:t> </a:t>
            </a:r>
            <a:r>
              <a:rPr lang="en-US" altLang="en-US" sz="9600"/>
              <a:t>начал</a:t>
            </a:r>
            <a:r>
              <a:rPr lang="en-US" altLang="ru-RU" sz="9600"/>
              <a:t> </a:t>
            </a:r>
            <a:r>
              <a:rPr lang="en-US" altLang="en-US" sz="9600"/>
              <a:t>таять</a:t>
            </a:r>
            <a:r>
              <a:rPr lang="en-US" altLang="ru-RU" sz="9600"/>
              <a:t>. </a:t>
            </a:r>
            <a:r>
              <a:rPr lang="en-US" altLang="en-US" sz="9600"/>
              <a:t>Побежали</a:t>
            </a:r>
            <a:r>
              <a:rPr lang="en-US" altLang="ru-RU" sz="9600"/>
              <a:t> </a:t>
            </a:r>
            <a:r>
              <a:rPr lang="en-US" altLang="en-US" sz="9600"/>
              <a:t>первые</a:t>
            </a:r>
            <a:r>
              <a:rPr lang="en-US" altLang="ru-RU" sz="9600"/>
              <a:t> </a:t>
            </a:r>
            <a:r>
              <a:rPr lang="en-US" altLang="en-US" sz="9600"/>
              <a:t>весенние</a:t>
            </a:r>
            <a:r>
              <a:rPr lang="en-US" altLang="ru-RU" sz="9600"/>
              <a:t> </a:t>
            </a:r>
            <a:r>
              <a:rPr lang="en-US" altLang="en-US" sz="9600"/>
              <a:t>ручейки</a:t>
            </a:r>
            <a:r>
              <a:rPr lang="en-US" altLang="ru-RU" sz="9600"/>
              <a:t>. </a:t>
            </a:r>
            <a:r>
              <a:rPr lang="en-US" altLang="en-US" sz="9600"/>
              <a:t>Мы</a:t>
            </a:r>
            <a:r>
              <a:rPr lang="en-US" altLang="ru-RU" sz="9600"/>
              <a:t> </a:t>
            </a:r>
            <a:r>
              <a:rPr lang="en-US" altLang="en-US" sz="9600"/>
              <a:t>учимся</a:t>
            </a:r>
            <a:r>
              <a:rPr lang="en-US" altLang="ru-RU" sz="9600"/>
              <a:t> </a:t>
            </a:r>
            <a:r>
              <a:rPr lang="en-US" altLang="en-US" sz="9600"/>
              <a:t>в</a:t>
            </a:r>
            <a:r>
              <a:rPr lang="en-US" altLang="ru-RU" sz="9600"/>
              <a:t> 1 </a:t>
            </a:r>
            <a:r>
              <a:rPr lang="en-US" altLang="en-US" sz="9600"/>
              <a:t>классе</a:t>
            </a:r>
            <a:r>
              <a:rPr lang="en-US" altLang="ru-RU" sz="960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en-US" sz="3200" b="1" dirty="0" smtClean="0"/>
              <a:t>Чтение по цепочке . Чтение про себя . </a:t>
            </a:r>
            <a:br>
              <a:rPr lang="ru-RU" altLang="en-US" sz="3200" b="1" dirty="0" smtClean="0"/>
            </a:br>
            <a:r>
              <a:rPr lang="ru-RU" altLang="en-US" sz="3200" b="1" dirty="0" smtClean="0"/>
              <a:t>Чтение с остановками.</a:t>
            </a:r>
            <a:endParaRPr lang="ru-RU" sz="3200" dirty="0"/>
          </a:p>
        </p:txBody>
      </p:sp>
      <p:pic>
        <p:nvPicPr>
          <p:cNvPr id="6" name="VID-20250128-WA0013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4" cstate="print"/>
          <a:stretch>
            <a:fillRect/>
          </a:stretch>
        </p:blipFill>
        <p:spPr>
          <a:xfrm>
            <a:off x="1043608" y="1270100"/>
            <a:ext cx="6984776" cy="52385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1\Desktop\1613501407_5-p-slaid-fon-dlya-prezentatsii-dlya-uchitelya-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9885" y="7707"/>
            <a:ext cx="9157779" cy="6959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267744" y="332656"/>
            <a:ext cx="63367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sz="3200" b="1" dirty="0"/>
              <a:t>Какими качествами должен обладать младший школьник?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48504" y="1700808"/>
            <a:ext cx="8820471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3200" b="1" dirty="0" smtClean="0">
                <a:solidFill>
                  <a:srgbClr val="002060"/>
                </a:solidFill>
              </a:rPr>
              <a:t>1. </a:t>
            </a:r>
            <a:r>
              <a:rPr lang="ru-RU" sz="3200" dirty="0">
                <a:solidFill>
                  <a:srgbClr val="002060"/>
                </a:solidFill>
              </a:rPr>
              <a:t> Готовность взаимодействовать с окружающим миром, уверенная адаптация</a:t>
            </a:r>
            <a:r>
              <a:rPr lang="ru-RU" sz="3200" dirty="0" smtClean="0">
                <a:solidFill>
                  <a:srgbClr val="002060"/>
                </a:solidFill>
              </a:rPr>
              <a:t>.</a:t>
            </a:r>
            <a:endParaRPr lang="ru-RU" sz="3200" dirty="0">
              <a:solidFill>
                <a:srgbClr val="002060"/>
              </a:solidFill>
            </a:endParaRPr>
          </a:p>
          <a:p>
            <a:pPr fontAlgn="base"/>
            <a:r>
              <a:rPr lang="ru-RU" sz="3200" b="1" dirty="0" smtClean="0">
                <a:solidFill>
                  <a:srgbClr val="002060"/>
                </a:solidFill>
              </a:rPr>
              <a:t>2</a:t>
            </a:r>
            <a:r>
              <a:rPr lang="ru-RU" sz="3200" b="1" dirty="0">
                <a:solidFill>
                  <a:srgbClr val="002060"/>
                </a:solidFill>
              </a:rPr>
              <a:t>.</a:t>
            </a:r>
            <a:r>
              <a:rPr lang="ru-RU" sz="3200" dirty="0">
                <a:solidFill>
                  <a:srgbClr val="002060"/>
                </a:solidFill>
              </a:rPr>
              <a:t>  Умение самостоятельно решать учебные и житейские задачи.</a:t>
            </a:r>
          </a:p>
          <a:p>
            <a:pPr fontAlgn="base"/>
            <a:r>
              <a:rPr lang="ru-RU" sz="3200" b="1" dirty="0">
                <a:solidFill>
                  <a:srgbClr val="002060"/>
                </a:solidFill>
              </a:rPr>
              <a:t>3.</a:t>
            </a:r>
            <a:r>
              <a:rPr lang="ru-RU" sz="3200" dirty="0">
                <a:solidFill>
                  <a:srgbClr val="002060"/>
                </a:solidFill>
              </a:rPr>
              <a:t> Способность строить отношения в малой социальной группе, в частности — в школьном классе</a:t>
            </a:r>
            <a:r>
              <a:rPr lang="ru-RU" sz="3200" dirty="0" smtClean="0">
                <a:solidFill>
                  <a:srgbClr val="002060"/>
                </a:solidFill>
              </a:rPr>
              <a:t>.</a:t>
            </a:r>
            <a:r>
              <a:rPr lang="ru-RU" sz="3200" dirty="0">
                <a:solidFill>
                  <a:srgbClr val="002060"/>
                </a:solidFill>
              </a:rPr>
              <a:t> </a:t>
            </a:r>
            <a:endParaRPr lang="ru-RU" sz="3200" dirty="0" smtClean="0">
              <a:solidFill>
                <a:srgbClr val="002060"/>
              </a:solidFill>
            </a:endParaRPr>
          </a:p>
          <a:p>
            <a:pPr fontAlgn="base"/>
            <a:r>
              <a:rPr lang="ru-RU" sz="3200" b="1" dirty="0" smtClean="0">
                <a:solidFill>
                  <a:srgbClr val="002060"/>
                </a:solidFill>
              </a:rPr>
              <a:t>4</a:t>
            </a:r>
            <a:r>
              <a:rPr lang="ru-RU" sz="3200" dirty="0">
                <a:solidFill>
                  <a:srgbClr val="002060"/>
                </a:solidFill>
              </a:rPr>
              <a:t>. Владение навыками рефлексии, способность посмотреть на себя со стороны, оценить свою работу. </a:t>
            </a:r>
          </a:p>
          <a:p>
            <a:pPr fontAlgn="base"/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905" y="-635"/>
            <a:ext cx="9162415" cy="1600835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endParaRPr lang="ru-RU" altLang="en-US" sz="2800" b="1" dirty="0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-36830" y="404664"/>
            <a:ext cx="9185910" cy="5832648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ru-RU" altLang="en-US" dirty="0"/>
              <a:t>         </a:t>
            </a:r>
            <a:r>
              <a:rPr lang="ru-RU" altLang="en-US" sz="2800" dirty="0"/>
              <a:t>      </a:t>
            </a:r>
            <a:r>
              <a:rPr lang="ru-RU" altLang="en-US" sz="2800" b="1" dirty="0"/>
              <a:t>Текст с нижним наложением</a:t>
            </a:r>
          </a:p>
          <a:p>
            <a:endParaRPr lang="ru-RU" altLang="en-US" dirty="0"/>
          </a:p>
          <a:p>
            <a:endParaRPr lang="ru-RU" altLang="en-US" dirty="0"/>
          </a:p>
        </p:txBody>
      </p:sp>
      <p:pic>
        <p:nvPicPr>
          <p:cNvPr id="4" name="Изображение 1" descr="phpCoZAnK_Formirovanie-navykov-bystrogochteniya-v-nachalnoj-shkole_html_cb498ff9d01a60a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1412777"/>
            <a:ext cx="7992887" cy="49558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32040" y="274638"/>
            <a:ext cx="3754760" cy="4378498"/>
          </a:xfrm>
        </p:spPr>
        <p:txBody>
          <a:bodyPr>
            <a:normAutofit/>
          </a:bodyPr>
          <a:lstStyle/>
          <a:p>
            <a:r>
              <a:rPr lang="ru-RU" dirty="0" smtClean="0"/>
              <a:t>Текст с нижним наложением</a:t>
            </a:r>
            <a:endParaRPr lang="ru-RU" dirty="0"/>
          </a:p>
        </p:txBody>
      </p:sp>
      <p:pic>
        <p:nvPicPr>
          <p:cNvPr id="4" name="VID-20250128-WA0011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4" cstate="print"/>
          <a:stretch>
            <a:fillRect/>
          </a:stretch>
        </p:blipFill>
        <p:spPr>
          <a:xfrm>
            <a:off x="323528" y="548680"/>
            <a:ext cx="4104456" cy="59600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54610"/>
            <a:ext cx="9144000" cy="151765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altLang="en-US" sz="2800"/>
              <a:t>Текст «Шторка»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altLang="en-US"/>
          </a:p>
        </p:txBody>
      </p:sp>
      <p:pic>
        <p:nvPicPr>
          <p:cNvPr id="4" name="Изображение 3" descr="IMG_25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1052736"/>
            <a:ext cx="8352928" cy="5753829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5240" y="-55880"/>
            <a:ext cx="9140825" cy="165608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altLang="en-US" sz="3200" b="1"/>
              <a:t>Приём «Перемешанные буквы»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-15240" y="1600200"/>
            <a:ext cx="9164320" cy="5257165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ru-RU" altLang="en-US"/>
              <a:t>                           </a:t>
            </a:r>
            <a:r>
              <a:rPr lang="en-US" altLang="en-US"/>
              <a:t>Муравьишка</a:t>
            </a:r>
          </a:p>
          <a:p>
            <a:endParaRPr lang="en-US" altLang="ru-RU"/>
          </a:p>
          <a:p>
            <a:pPr marL="0" indent="0">
              <a:buNone/>
            </a:pPr>
            <a:r>
              <a:rPr lang="ru-RU" altLang="en-US"/>
              <a:t>   </a:t>
            </a:r>
            <a:r>
              <a:rPr lang="en-US" altLang="en-US"/>
              <a:t>Солнышко</a:t>
            </a:r>
            <a:r>
              <a:rPr lang="en-US" altLang="ru-RU"/>
              <a:t> </a:t>
            </a:r>
            <a:r>
              <a:rPr lang="en-US" altLang="en-US"/>
              <a:t>уже</a:t>
            </a:r>
            <a:r>
              <a:rPr lang="en-US" altLang="ru-RU"/>
              <a:t> </a:t>
            </a:r>
            <a:r>
              <a:rPr lang="en-US" altLang="en-US"/>
              <a:t>за</a:t>
            </a:r>
            <a:r>
              <a:rPr lang="en-US" altLang="ru-RU"/>
              <a:t> </a:t>
            </a:r>
            <a:r>
              <a:rPr lang="en-US" altLang="en-US"/>
              <a:t>лес</a:t>
            </a:r>
            <a:r>
              <a:rPr lang="en-US" altLang="ru-RU"/>
              <a:t> </a:t>
            </a:r>
            <a:r>
              <a:rPr lang="en-US" altLang="en-US"/>
              <a:t>спускалось</a:t>
            </a:r>
            <a:r>
              <a:rPr lang="en-US" altLang="ru-RU"/>
              <a:t>. </a:t>
            </a:r>
            <a:r>
              <a:rPr lang="en-US" altLang="en-US"/>
              <a:t>Муравей</a:t>
            </a:r>
            <a:r>
              <a:rPr lang="en-US" altLang="ru-RU"/>
              <a:t> </a:t>
            </a:r>
            <a:r>
              <a:rPr lang="en-US" altLang="en-US"/>
              <a:t>есл</a:t>
            </a:r>
            <a:r>
              <a:rPr lang="en-US" altLang="ru-RU"/>
              <a:t> </a:t>
            </a:r>
            <a:r>
              <a:rPr lang="en-US" altLang="en-US"/>
              <a:t>на</a:t>
            </a:r>
            <a:r>
              <a:rPr lang="en-US" altLang="ru-RU"/>
              <a:t> </a:t>
            </a:r>
            <a:r>
              <a:rPr lang="en-US" altLang="en-US"/>
              <a:t>сухой</a:t>
            </a:r>
            <a:r>
              <a:rPr lang="en-US" altLang="ru-RU"/>
              <a:t> </a:t>
            </a:r>
            <a:r>
              <a:rPr lang="en-US" altLang="en-US"/>
              <a:t>токлис</a:t>
            </a:r>
            <a:r>
              <a:rPr lang="en-US" altLang="ru-RU"/>
              <a:t>. </a:t>
            </a:r>
            <a:r>
              <a:rPr lang="en-US" altLang="en-US"/>
              <a:t>Дунул</a:t>
            </a:r>
            <a:r>
              <a:rPr lang="en-US" altLang="ru-RU"/>
              <a:t> </a:t>
            </a:r>
            <a:r>
              <a:rPr lang="en-US" altLang="en-US"/>
              <a:t>терве</a:t>
            </a:r>
            <a:r>
              <a:rPr lang="en-US" altLang="ru-RU"/>
              <a:t>. </a:t>
            </a:r>
            <a:r>
              <a:rPr lang="en-US" altLang="en-US"/>
              <a:t>Упал</a:t>
            </a:r>
            <a:r>
              <a:rPr lang="en-US" altLang="ru-RU"/>
              <a:t> </a:t>
            </a:r>
            <a:r>
              <a:rPr lang="en-US" altLang="en-US"/>
              <a:t>листок</a:t>
            </a:r>
            <a:r>
              <a:rPr lang="en-US" altLang="ru-RU"/>
              <a:t> </a:t>
            </a:r>
            <a:r>
              <a:rPr lang="en-US" altLang="en-US"/>
              <a:t>с</a:t>
            </a:r>
            <a:r>
              <a:rPr lang="en-US" altLang="ru-RU"/>
              <a:t> </a:t>
            </a:r>
            <a:r>
              <a:rPr lang="en-US" altLang="en-US"/>
              <a:t>кивет</a:t>
            </a:r>
            <a:r>
              <a:rPr lang="en-US" altLang="ru-RU"/>
              <a:t>. </a:t>
            </a:r>
            <a:r>
              <a:rPr lang="en-US" altLang="en-US"/>
              <a:t>Несёт</a:t>
            </a:r>
            <a:r>
              <a:rPr lang="en-US" altLang="ru-RU"/>
              <a:t> </a:t>
            </a:r>
            <a:r>
              <a:rPr lang="en-US" altLang="en-US"/>
              <a:t>ветер</a:t>
            </a:r>
            <a:r>
              <a:rPr lang="en-US" altLang="ru-RU"/>
              <a:t> </a:t>
            </a:r>
            <a:r>
              <a:rPr lang="en-US" altLang="en-US"/>
              <a:t>токлис</a:t>
            </a:r>
            <a:r>
              <a:rPr lang="en-US" altLang="ru-RU"/>
              <a:t> </a:t>
            </a:r>
            <a:r>
              <a:rPr lang="en-US" altLang="en-US"/>
              <a:t>через</a:t>
            </a:r>
            <a:r>
              <a:rPr lang="en-US" altLang="ru-RU"/>
              <a:t> </a:t>
            </a:r>
            <a:r>
              <a:rPr lang="en-US" altLang="en-US"/>
              <a:t>лес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ревденю</a:t>
            </a:r>
            <a:r>
              <a:rPr lang="en-US" altLang="ru-RU"/>
              <a:t>. </a:t>
            </a:r>
            <a:r>
              <a:rPr lang="en-US" altLang="en-US"/>
              <a:t>Муравей</a:t>
            </a:r>
            <a:r>
              <a:rPr lang="en-US" altLang="ru-RU"/>
              <a:t> </a:t>
            </a:r>
            <a:r>
              <a:rPr lang="en-US" altLang="en-US"/>
              <a:t>чуть</a:t>
            </a:r>
            <a:r>
              <a:rPr lang="en-US" altLang="ru-RU"/>
              <a:t> </a:t>
            </a:r>
            <a:r>
              <a:rPr lang="en-US" altLang="en-US"/>
              <a:t>виж</a:t>
            </a:r>
            <a:r>
              <a:rPr lang="en-US" altLang="ru-RU"/>
              <a:t> </a:t>
            </a:r>
            <a:r>
              <a:rPr lang="en-US" altLang="en-US"/>
              <a:t>от</a:t>
            </a:r>
            <a:r>
              <a:rPr lang="en-US" altLang="ru-RU"/>
              <a:t> </a:t>
            </a:r>
            <a:r>
              <a:rPr lang="en-US" altLang="en-US"/>
              <a:t>страха</a:t>
            </a:r>
            <a:r>
              <a:rPr lang="en-US" altLang="ru-RU"/>
              <a:t>. </a:t>
            </a:r>
            <a:r>
              <a:rPr lang="en-US" altLang="en-US"/>
              <a:t>Листок</a:t>
            </a:r>
            <a:r>
              <a:rPr lang="en-US" altLang="ru-RU"/>
              <a:t> </a:t>
            </a:r>
            <a:r>
              <a:rPr lang="en-US" altLang="en-US"/>
              <a:t>упал</a:t>
            </a:r>
            <a:r>
              <a:rPr lang="en-US" altLang="ru-RU"/>
              <a:t> </a:t>
            </a:r>
            <a:r>
              <a:rPr lang="en-US" altLang="en-US"/>
              <a:t>на</a:t>
            </a:r>
            <a:r>
              <a:rPr lang="en-US" altLang="ru-RU"/>
              <a:t> </a:t>
            </a:r>
            <a:r>
              <a:rPr lang="en-US" altLang="en-US"/>
              <a:t>гул</a:t>
            </a:r>
            <a:r>
              <a:rPr lang="en-US" altLang="ru-RU"/>
              <a:t> </a:t>
            </a:r>
            <a:r>
              <a:rPr lang="en-US" altLang="en-US"/>
              <a:t>за</a:t>
            </a:r>
            <a:r>
              <a:rPr lang="en-US" altLang="ru-RU"/>
              <a:t> </a:t>
            </a:r>
            <a:r>
              <a:rPr lang="en-US" altLang="en-US"/>
              <a:t>деревней</a:t>
            </a:r>
            <a:r>
              <a:rPr lang="en-US" altLang="ru-RU"/>
              <a:t>. </a:t>
            </a:r>
            <a:r>
              <a:rPr lang="en-US" altLang="en-US"/>
              <a:t>Он</a:t>
            </a:r>
            <a:r>
              <a:rPr lang="en-US" altLang="ru-RU"/>
              <a:t> </a:t>
            </a:r>
            <a:r>
              <a:rPr lang="en-US" altLang="en-US"/>
              <a:t>упал</a:t>
            </a:r>
            <a:r>
              <a:rPr lang="en-US" altLang="ru-RU"/>
              <a:t> </a:t>
            </a:r>
            <a:r>
              <a:rPr lang="en-US" altLang="en-US"/>
              <a:t>на</a:t>
            </a:r>
            <a:r>
              <a:rPr lang="en-US" altLang="ru-RU"/>
              <a:t> </a:t>
            </a:r>
            <a:r>
              <a:rPr lang="en-US" altLang="en-US"/>
              <a:t>менька</a:t>
            </a:r>
            <a:r>
              <a:rPr lang="en-US" altLang="ru-RU"/>
              <a:t>. </a:t>
            </a:r>
            <a:r>
              <a:rPr lang="en-US" altLang="en-US"/>
              <a:t>Муравей</a:t>
            </a:r>
            <a:r>
              <a:rPr lang="en-US" altLang="ru-RU"/>
              <a:t> </a:t>
            </a:r>
            <a:r>
              <a:rPr lang="en-US" altLang="en-US"/>
              <a:t>шибу</a:t>
            </a:r>
            <a:r>
              <a:rPr lang="en-US" altLang="ru-RU"/>
              <a:t> </a:t>
            </a:r>
            <a:r>
              <a:rPr lang="en-US" altLang="en-US"/>
              <a:t>лапку</a:t>
            </a:r>
            <a:r>
              <a:rPr lang="en-US" altLang="ru-RU"/>
              <a:t>. </a:t>
            </a:r>
            <a:r>
              <a:rPr lang="en-US" altLang="en-US"/>
              <a:t>Вот</a:t>
            </a:r>
            <a:r>
              <a:rPr lang="en-US" altLang="ru-RU"/>
              <a:t> </a:t>
            </a:r>
            <a:r>
              <a:rPr lang="en-US" altLang="en-US"/>
              <a:t>беда</a:t>
            </a:r>
            <a:r>
              <a:rPr lang="en-US" altLang="ru-RU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3970" y="-635"/>
            <a:ext cx="9133205" cy="1612265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altLang="en-US" sz="3200" b="1"/>
              <a:t>Приём «Лови ошибку»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-635" y="1600200"/>
            <a:ext cx="9144000" cy="522224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ru-RU" altLang="en-US" dirty="0"/>
              <a:t>              </a:t>
            </a:r>
            <a:r>
              <a:rPr lang="en-US" altLang="en-US" dirty="0" err="1"/>
              <a:t>Спишите</a:t>
            </a:r>
            <a:r>
              <a:rPr lang="en-US" altLang="ru-RU" dirty="0"/>
              <a:t>, </a:t>
            </a:r>
            <a:r>
              <a:rPr lang="en-US" altLang="en-US" dirty="0" err="1"/>
              <a:t>исправив</a:t>
            </a:r>
            <a:r>
              <a:rPr lang="en-US" altLang="ru-RU" dirty="0"/>
              <a:t> </a:t>
            </a:r>
            <a:r>
              <a:rPr lang="en-US" altLang="en-US" dirty="0" err="1"/>
              <a:t>ошибки</a:t>
            </a:r>
            <a:r>
              <a:rPr lang="ru-RU" altLang="en-US" dirty="0"/>
              <a:t>.</a:t>
            </a:r>
          </a:p>
          <a:p>
            <a:pPr marL="0" indent="0">
              <a:buNone/>
            </a:pPr>
            <a:r>
              <a:rPr lang="ru-RU" altLang="en-US" dirty="0"/>
              <a:t>                   </a:t>
            </a:r>
            <a:r>
              <a:rPr lang="en-US" altLang="en-US" dirty="0"/>
              <a:t>ОРЁЛ</a:t>
            </a:r>
            <a:r>
              <a:rPr lang="en-US" altLang="ru-RU" dirty="0"/>
              <a:t> </a:t>
            </a:r>
            <a:r>
              <a:rPr lang="en-US" altLang="en-US" dirty="0"/>
              <a:t>И</a:t>
            </a:r>
            <a:r>
              <a:rPr lang="en-US" altLang="ru-RU" dirty="0"/>
              <a:t> </a:t>
            </a:r>
            <a:r>
              <a:rPr lang="en-US" altLang="en-US" dirty="0"/>
              <a:t>КОШКА</a:t>
            </a:r>
          </a:p>
          <a:p>
            <a:pPr marL="0" indent="0">
              <a:buNone/>
            </a:pPr>
            <a:r>
              <a:rPr lang="ru-RU" altLang="en-US" dirty="0"/>
              <a:t>      </a:t>
            </a:r>
            <a:r>
              <a:rPr lang="en-US" altLang="en-US" dirty="0" err="1"/>
              <a:t>На</a:t>
            </a:r>
            <a:r>
              <a:rPr lang="en-US" altLang="ru-RU" dirty="0"/>
              <a:t> </a:t>
            </a:r>
            <a:r>
              <a:rPr lang="en-US" altLang="en-US" dirty="0" err="1"/>
              <a:t>дваре</a:t>
            </a:r>
            <a:r>
              <a:rPr lang="en-US" altLang="ru-RU" dirty="0"/>
              <a:t> </a:t>
            </a:r>
            <a:r>
              <a:rPr lang="en-US" altLang="en-US" dirty="0" err="1"/>
              <a:t>играла</a:t>
            </a:r>
            <a:r>
              <a:rPr lang="en-US" altLang="ru-RU" dirty="0"/>
              <a:t> </a:t>
            </a:r>
            <a:r>
              <a:rPr lang="en-US" altLang="en-US" dirty="0" err="1"/>
              <a:t>кошка</a:t>
            </a:r>
            <a:r>
              <a:rPr lang="en-US" altLang="ru-RU" dirty="0"/>
              <a:t> </a:t>
            </a:r>
            <a:r>
              <a:rPr lang="en-US" altLang="en-US" dirty="0"/>
              <a:t>с</a:t>
            </a:r>
            <a:r>
              <a:rPr lang="en-US" altLang="ru-RU" dirty="0"/>
              <a:t> </a:t>
            </a:r>
            <a:r>
              <a:rPr lang="en-US" altLang="en-US" dirty="0" err="1"/>
              <a:t>катятами</a:t>
            </a:r>
            <a:r>
              <a:rPr lang="en-US" altLang="ru-RU" dirty="0"/>
              <a:t>. </a:t>
            </a:r>
            <a:r>
              <a:rPr lang="en-US" altLang="en-US" dirty="0" err="1"/>
              <a:t>Вдрук</a:t>
            </a:r>
            <a:r>
              <a:rPr lang="en-US" altLang="ru-RU" dirty="0"/>
              <a:t> </a:t>
            </a:r>
            <a:r>
              <a:rPr lang="en-US" altLang="en-US" dirty="0"/>
              <a:t>с</a:t>
            </a:r>
            <a:r>
              <a:rPr lang="en-US" altLang="ru-RU" dirty="0"/>
              <a:t> </a:t>
            </a:r>
            <a:r>
              <a:rPr lang="en-US" altLang="en-US" dirty="0" err="1"/>
              <a:t>вышины</a:t>
            </a:r>
            <a:r>
              <a:rPr lang="en-US" altLang="ru-RU" dirty="0"/>
              <a:t> </a:t>
            </a:r>
            <a:r>
              <a:rPr lang="en-US" altLang="en-US" dirty="0" err="1"/>
              <a:t>бросился</a:t>
            </a:r>
            <a:r>
              <a:rPr lang="en-US" altLang="ru-RU" dirty="0"/>
              <a:t> </a:t>
            </a:r>
            <a:r>
              <a:rPr lang="en-US" altLang="en-US" dirty="0" err="1"/>
              <a:t>огромный</a:t>
            </a:r>
            <a:r>
              <a:rPr lang="en-US" altLang="ru-RU" dirty="0"/>
              <a:t> </a:t>
            </a:r>
            <a:r>
              <a:rPr lang="en-US" altLang="en-US" dirty="0" err="1"/>
              <a:t>орёл</a:t>
            </a:r>
            <a:r>
              <a:rPr lang="en-US" altLang="ru-RU" dirty="0"/>
              <a:t>. </a:t>
            </a:r>
            <a:r>
              <a:rPr lang="en-US" altLang="en-US" dirty="0" err="1"/>
              <a:t>Орёл</a:t>
            </a:r>
            <a:r>
              <a:rPr lang="en-US" altLang="ru-RU" dirty="0"/>
              <a:t> </a:t>
            </a:r>
            <a:r>
              <a:rPr lang="en-US" altLang="en-US" dirty="0" err="1"/>
              <a:t>схвотил</a:t>
            </a:r>
            <a:r>
              <a:rPr lang="en-US" altLang="ru-RU" dirty="0"/>
              <a:t> </a:t>
            </a:r>
            <a:r>
              <a:rPr lang="en-US" altLang="en-US" dirty="0" err="1"/>
              <a:t>катенка</a:t>
            </a:r>
            <a:r>
              <a:rPr lang="en-US" altLang="ru-RU" dirty="0"/>
              <a:t>. </a:t>
            </a:r>
          </a:p>
          <a:p>
            <a:pPr marL="0" indent="0">
              <a:buNone/>
            </a:pPr>
            <a:r>
              <a:rPr lang="ru-RU" altLang="en-US" dirty="0"/>
              <a:t>    </a:t>
            </a:r>
            <a:r>
              <a:rPr lang="en-US" altLang="en-US" dirty="0" err="1"/>
              <a:t>Мать</a:t>
            </a:r>
            <a:r>
              <a:rPr lang="en-US" altLang="ru-RU" dirty="0"/>
              <a:t> </a:t>
            </a:r>
            <a:r>
              <a:rPr lang="en-US" altLang="en-US" dirty="0" err="1"/>
              <a:t>кошка</a:t>
            </a:r>
            <a:r>
              <a:rPr lang="en-US" altLang="ru-RU" dirty="0"/>
              <a:t> </a:t>
            </a:r>
            <a:r>
              <a:rPr lang="en-US" altLang="en-US" dirty="0" err="1"/>
              <a:t>быстро</a:t>
            </a:r>
            <a:r>
              <a:rPr lang="en-US" altLang="ru-RU" dirty="0"/>
              <a:t> </a:t>
            </a:r>
            <a:r>
              <a:rPr lang="en-US" altLang="en-US" dirty="0" err="1"/>
              <a:t>вципилась</a:t>
            </a:r>
            <a:r>
              <a:rPr lang="en-US" altLang="ru-RU" dirty="0"/>
              <a:t> </a:t>
            </a:r>
            <a:r>
              <a:rPr lang="en-US" altLang="en-US" dirty="0"/>
              <a:t>в</a:t>
            </a:r>
            <a:r>
              <a:rPr lang="en-US" altLang="ru-RU" dirty="0"/>
              <a:t> </a:t>
            </a:r>
            <a:r>
              <a:rPr lang="en-US" altLang="en-US" dirty="0" err="1"/>
              <a:t>орла</a:t>
            </a:r>
            <a:r>
              <a:rPr lang="en-US" altLang="ru-RU" dirty="0"/>
              <a:t>. </a:t>
            </a:r>
            <a:r>
              <a:rPr lang="en-US" altLang="en-US" dirty="0" err="1"/>
              <a:t>Орёл</a:t>
            </a:r>
            <a:r>
              <a:rPr lang="en-US" altLang="ru-RU" dirty="0"/>
              <a:t> </a:t>
            </a:r>
            <a:r>
              <a:rPr lang="ru-RU" altLang="en-US" dirty="0"/>
              <a:t>  </a:t>
            </a:r>
            <a:r>
              <a:rPr lang="en-US" altLang="en-US" dirty="0" err="1"/>
              <a:t>бросил</a:t>
            </a:r>
            <a:r>
              <a:rPr lang="en-US" altLang="ru-RU" dirty="0"/>
              <a:t> </a:t>
            </a:r>
            <a:r>
              <a:rPr lang="en-US" altLang="en-US" dirty="0" err="1"/>
              <a:t>котенка</a:t>
            </a:r>
            <a:r>
              <a:rPr lang="en-US" altLang="ru-RU" dirty="0"/>
              <a:t>.</a:t>
            </a:r>
          </a:p>
          <a:p>
            <a:pPr marL="0" indent="0">
              <a:buNone/>
            </a:pPr>
            <a:r>
              <a:rPr lang="en-US" altLang="ru-RU" dirty="0"/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1\Desktop\1613501407_5-p-slaid-fon-dlya-prezentatsii-dlya-uchitelya-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75420" cy="6927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43608" y="476672"/>
            <a:ext cx="6192688" cy="1076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3200" b="1" dirty="0">
                <a:solidFill>
                  <a:srgbClr val="002060"/>
                </a:solidFill>
              </a:rPr>
              <a:t>Приём «Тонкие» и «толстые» вопросы.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83567" y="2322458"/>
            <a:ext cx="599202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/>
              <a:t>«Толстые» вопросы </a:t>
            </a:r>
            <a:r>
              <a:rPr lang="ru-RU" sz="2400" dirty="0"/>
              <a:t>Объясните почему….?</a:t>
            </a:r>
          </a:p>
          <a:p>
            <a:r>
              <a:rPr lang="ru-RU" sz="2400" dirty="0"/>
              <a:t>Почему вы думаете….?</a:t>
            </a:r>
          </a:p>
          <a:p>
            <a:r>
              <a:rPr lang="ru-RU" sz="2400" dirty="0"/>
              <a:t>Предположите, что будет если…?</a:t>
            </a:r>
          </a:p>
          <a:p>
            <a:r>
              <a:rPr lang="ru-RU" sz="2400" dirty="0"/>
              <a:t>В чём различие…?</a:t>
            </a:r>
          </a:p>
          <a:p>
            <a:r>
              <a:rPr lang="ru-RU" sz="2400" dirty="0"/>
              <a:t>Почему вы считаете….?</a:t>
            </a:r>
          </a:p>
          <a:p>
            <a:r>
              <a:rPr lang="ru-RU" sz="2400" b="1" u="sng" dirty="0"/>
              <a:t>«Тонкие» вопросы </a:t>
            </a:r>
            <a:r>
              <a:rPr lang="ru-RU" sz="2400" dirty="0"/>
              <a:t>Кто..? Что…? Когда…?</a:t>
            </a:r>
          </a:p>
          <a:p>
            <a:r>
              <a:rPr lang="ru-RU" sz="2400" dirty="0"/>
              <a:t>Может…? Мог ли…?</a:t>
            </a:r>
          </a:p>
          <a:p>
            <a:r>
              <a:rPr lang="ru-RU" sz="2400" dirty="0"/>
              <a:t>Было ли…? Будет…?</a:t>
            </a:r>
          </a:p>
          <a:p>
            <a:r>
              <a:rPr lang="ru-RU" sz="2400" dirty="0"/>
              <a:t>Согласны ли вы</a:t>
            </a:r>
            <a:r>
              <a:rPr lang="ru-RU" sz="2400" dirty="0" smtClean="0"/>
              <a:t>…?</a:t>
            </a:r>
            <a:endParaRPr lang="ru-RU" sz="2400" dirty="0"/>
          </a:p>
          <a:p>
            <a:r>
              <a:rPr lang="ru-RU" sz="2400" dirty="0"/>
              <a:t>Верно ли…?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3823598" y="4797152"/>
            <a:ext cx="2615889" cy="1719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1\Desktop\1613501407_5-p-slaid-fon-dlya-prezentatsii-dlya-uchitelya-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0" y="0"/>
            <a:ext cx="9156347" cy="68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115695" y="620395"/>
            <a:ext cx="8088630" cy="427164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indent="0" algn="ctr">
              <a:buNone/>
              <a:defRPr/>
            </a:pPr>
            <a:r>
              <a:rPr lang="ru-RU" sz="4400" b="1" u="sng" dirty="0">
                <a:solidFill>
                  <a:srgbClr val="0000FF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Чтение</a:t>
            </a:r>
            <a:r>
              <a:rPr lang="ru-RU" sz="4400" dirty="0">
                <a:solidFill>
                  <a:srgbClr val="0000FF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- </a:t>
            </a:r>
            <a:r>
              <a:rPr lang="ru-RU" sz="44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это окошко, через которое дети видят и познают мир и самих себя.</a:t>
            </a:r>
          </a:p>
          <a:p>
            <a:pPr indent="0" algn="ctr">
              <a:buNone/>
              <a:defRPr/>
            </a:pPr>
            <a:endParaRPr lang="ru-RU" sz="2800" dirty="0" err="1">
              <a:solidFill>
                <a:srgbClr val="0000FF"/>
              </a:solidFill>
              <a:latin typeface="Calibri" panose="020F0502020204030204" pitchFamily="34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 indent="0" algn="ctr">
              <a:buNone/>
              <a:defRPr/>
            </a:pPr>
            <a:r>
              <a:rPr lang="ru-RU" sz="2800" dirty="0" err="1">
                <a:solidFill>
                  <a:srgbClr val="0000FF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В.А.Сухомлинский</a:t>
            </a:r>
            <a:endParaRPr lang="ru-RU" sz="2800" dirty="0">
              <a:solidFill>
                <a:srgbClr val="0000FF"/>
              </a:solidFill>
              <a:latin typeface="Calibri" panose="020F0502020204030204" pitchFamily="34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s://catherineasquithgallery.com/uploads/posts/2021-02/1613682922_42-p-fon-dlya-prezentatsii-nravstvennoe-vospita-50.pn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3038140" y="3645024"/>
            <a:ext cx="3796552" cy="2207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1\Desktop\1613501407_5-p-slaid-fon-dlya-prezentatsii-dlya-uchitelya-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0" y="0"/>
            <a:ext cx="9156347" cy="68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827584" y="1628800"/>
            <a:ext cx="7992888" cy="4177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/>
              <a:t> </a:t>
            </a:r>
            <a:r>
              <a:rPr lang="ru-RU" sz="3200" b="1" u="sng" dirty="0" smtClean="0"/>
              <a:t>В наш </a:t>
            </a:r>
            <a:r>
              <a:rPr lang="ru-RU" sz="3200" dirty="0" smtClean="0"/>
              <a:t>информационный век проблема чтения становится государственной.</a:t>
            </a:r>
          </a:p>
          <a:p>
            <a:pPr>
              <a:lnSpc>
                <a:spcPct val="90000"/>
              </a:lnSpc>
            </a:pPr>
            <a:r>
              <a:rPr lang="ru-RU" sz="3200" dirty="0" smtClean="0"/>
              <a:t> </a:t>
            </a:r>
            <a:r>
              <a:rPr lang="ru-RU" sz="3200" b="1" u="sng" dirty="0" smtClean="0"/>
              <a:t>Исследования</a:t>
            </a:r>
            <a:r>
              <a:rPr lang="ru-RU" sz="3200" dirty="0" smtClean="0"/>
              <a:t>, проведенные в разных странах, показывают, что читатели значительно превосходят «</a:t>
            </a:r>
            <a:r>
              <a:rPr lang="ru-RU" sz="3200" dirty="0" err="1" smtClean="0"/>
              <a:t>нечитателей</a:t>
            </a:r>
            <a:r>
              <a:rPr lang="ru-RU" sz="3200" dirty="0" smtClean="0"/>
              <a:t>» в своем интеллектуальном развитии. </a:t>
            </a:r>
          </a:p>
          <a:p>
            <a:pPr>
              <a:lnSpc>
                <a:spcPct val="90000"/>
              </a:lnSpc>
            </a:pPr>
            <a:r>
              <a:rPr lang="ru-RU" sz="3200" b="1" u="sng" dirty="0" smtClean="0"/>
              <a:t> Россия</a:t>
            </a:r>
            <a:r>
              <a:rPr lang="ru-RU" sz="3200" dirty="0" smtClean="0"/>
              <a:t> также теряет статус самой читающей страны, наблюдается кризис российской культуры и литературы. 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627784" y="565229"/>
            <a:ext cx="533030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800" b="1" u="sng" dirty="0">
                <a:solidFill>
                  <a:srgbClr val="33CC33"/>
                </a:solidFill>
              </a:rPr>
              <a:t>А к т у а л ь н о с т 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altLang="en-US"/>
          </a:p>
        </p:txBody>
      </p:sp>
      <p:pic>
        <p:nvPicPr>
          <p:cNvPr id="4" name="Изображение 3" descr="img_user_file_5f97defd6fc1c_0_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5495" y="479425"/>
            <a:ext cx="6858635" cy="533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1\Desktop\1613501407_5-p-slaid-fon-dlya-prezentatsii-dlya-uchitelya-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1420" y="0"/>
            <a:ext cx="9175420" cy="6927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899592" y="380563"/>
            <a:ext cx="61206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ctr">
              <a:buNone/>
              <a:defRPr/>
            </a:pPr>
            <a:r>
              <a:rPr lang="ru-RU" sz="3600" b="1" dirty="0">
                <a:solidFill>
                  <a:srgbClr val="00B050"/>
                </a:solidFill>
              </a:rPr>
              <a:t>А что же такое </a:t>
            </a:r>
            <a:endParaRPr lang="ru-RU" sz="3600" b="1" dirty="0" smtClean="0">
              <a:solidFill>
                <a:srgbClr val="00B050"/>
              </a:solidFill>
            </a:endParaRPr>
          </a:p>
          <a:p>
            <a:pPr indent="0" algn="ctr">
              <a:buNone/>
              <a:defRPr/>
            </a:pPr>
            <a:r>
              <a:rPr lang="ru-RU" sz="3600" b="1" dirty="0" smtClean="0">
                <a:solidFill>
                  <a:srgbClr val="00B050"/>
                </a:solidFill>
              </a:rPr>
              <a:t>читательская </a:t>
            </a:r>
            <a:r>
              <a:rPr lang="ru-RU" sz="3600" b="1" dirty="0">
                <a:solidFill>
                  <a:srgbClr val="00B050"/>
                </a:solidFill>
              </a:rPr>
              <a:t>грамотность?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1772816"/>
            <a:ext cx="7992888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>
              <a:buNone/>
              <a:defRPr/>
            </a:pPr>
            <a:r>
              <a:rPr lang="ru-RU" sz="3600" dirty="0" smtClean="0"/>
              <a:t>         </a:t>
            </a:r>
            <a:r>
              <a:rPr lang="ru-RU" sz="3200" b="1" dirty="0" smtClean="0"/>
              <a:t>Читательская </a:t>
            </a:r>
            <a:r>
              <a:rPr lang="ru-RU" sz="3200" b="1" dirty="0"/>
              <a:t>грамотность ― </a:t>
            </a:r>
            <a:r>
              <a:rPr lang="ru-RU" sz="3200" dirty="0"/>
              <a:t>способность человека </a:t>
            </a:r>
            <a:r>
              <a:rPr lang="ru-RU" sz="3200" u="sng" dirty="0"/>
              <a:t>понимать</a:t>
            </a:r>
            <a:r>
              <a:rPr lang="ru-RU" sz="3200" dirty="0"/>
              <a:t> и </a:t>
            </a:r>
            <a:r>
              <a:rPr lang="ru-RU" sz="3200" u="sng" dirty="0"/>
              <a:t>использовать</a:t>
            </a:r>
            <a:r>
              <a:rPr lang="ru-RU" sz="3200" dirty="0"/>
              <a:t> письменные тексты, </a:t>
            </a:r>
            <a:r>
              <a:rPr lang="ru-RU" sz="3200" u="sng" dirty="0"/>
              <a:t>размышлять</a:t>
            </a:r>
            <a:r>
              <a:rPr lang="ru-RU" sz="3200" dirty="0"/>
              <a:t>  над содержанием, </a:t>
            </a:r>
            <a:r>
              <a:rPr lang="ru-RU" sz="3200" u="sng" dirty="0"/>
              <a:t>оценивать</a:t>
            </a:r>
            <a:r>
              <a:rPr lang="ru-RU" sz="3200" dirty="0"/>
              <a:t> прочитанное и заниматься чтением для того, чтобы   расширять свои знания и возможности, участвовать в социальной жизни.</a:t>
            </a:r>
          </a:p>
          <a:p>
            <a:pPr indent="0">
              <a:buNone/>
              <a:defRPr/>
            </a:pPr>
            <a:endParaRPr lang="ru-RU" sz="3600" dirty="0">
              <a:solidFill>
                <a:srgbClr val="0000FF"/>
              </a:solidFill>
              <a:latin typeface="Calibri" panose="020F0502020204030204" pitchFamily="34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1\Desktop\1613501407_5-p-slaid-fon-dlya-prezentatsii-dlya-uchitelya-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0" y="0"/>
            <a:ext cx="9156347" cy="68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20040" y="1628775"/>
            <a:ext cx="8476615" cy="453136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fontAlgn="base"/>
            <a:r>
              <a:rPr lang="ru-RU" sz="3600" dirty="0"/>
              <a:t>Согласно требованиям ФГОС, следует выделить следующие работы с текстом на уроках литературного чтения:</a:t>
            </a:r>
          </a:p>
          <a:p>
            <a:pPr fontAlgn="base"/>
            <a:r>
              <a:rPr lang="ru-RU" sz="3600" dirty="0"/>
              <a:t>Развитие речи. «Речевая разминка».</a:t>
            </a:r>
          </a:p>
          <a:p>
            <a:pPr fontAlgn="base"/>
            <a:r>
              <a:rPr lang="ru-RU" sz="3600" dirty="0"/>
              <a:t>Работа над синонимами, антонимами.</a:t>
            </a:r>
            <a:r>
              <a:rPr lang="ru-RU" sz="3600" dirty="0" smtClean="0"/>
              <a:t>  </a:t>
            </a:r>
          </a:p>
          <a:p>
            <a:pPr fontAlgn="base"/>
            <a:r>
              <a:rPr lang="ru-RU" sz="3600" dirty="0" smtClean="0"/>
              <a:t>Фразеологические обороты.</a:t>
            </a:r>
          </a:p>
          <a:p>
            <a:pPr fontAlgn="base"/>
            <a:r>
              <a:rPr lang="ru-RU" sz="3600" dirty="0" smtClean="0"/>
              <a:t>Пословицы.Скороговорки.</a:t>
            </a:r>
          </a:p>
          <a:p>
            <a:pPr fontAlgn="base"/>
            <a:r>
              <a:rPr lang="ru-RU" sz="3600" dirty="0" smtClean="0"/>
              <a:t>Притчи.</a:t>
            </a:r>
          </a:p>
          <a:p>
            <a:pPr fontAlgn="base"/>
            <a:r>
              <a:rPr lang="ru-RU" sz="3600" dirty="0" smtClean="0"/>
              <a:t>        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1\Desktop\1613501407_5-p-slaid-fon-dlya-prezentatsii-dlya-uchitelya-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75420" cy="6927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1"/>
          <p:cNvSpPr txBox="1"/>
          <p:nvPr/>
        </p:nvSpPr>
        <p:spPr>
          <a:xfrm>
            <a:off x="1153214" y="404664"/>
            <a:ext cx="6868992" cy="11521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4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153214" y="456503"/>
            <a:ext cx="6011074" cy="829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rgbClr val="002060"/>
                </a:solidFill>
              </a:rPr>
              <a:t>Приведу примеры формирования читательской грамотности в 1 классе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39552" y="1844824"/>
            <a:ext cx="7272808" cy="44615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>
              <a:buNone/>
              <a:defRPr/>
            </a:pP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</a:rPr>
              <a:t>1.Постоянное повторение букв: алфавит, «паровоз» с изученными буквами, новыми буквами, буквами в разных позициях.</a:t>
            </a:r>
          </a:p>
          <a:p>
            <a:pPr indent="0">
              <a:buNone/>
              <a:defRPr/>
            </a:pPr>
            <a:r>
              <a:rPr lang="ru-RU" sz="2800" b="1" dirty="0" smtClean="0">
                <a:solidFill>
                  <a:srgbClr val="002060"/>
                </a:solidFill>
              </a:rPr>
              <a:t>2.Работа со слогом. </a:t>
            </a:r>
          </a:p>
          <a:p>
            <a:pPr indent="0">
              <a:buNone/>
              <a:defRPr/>
            </a:pPr>
            <a:r>
              <a:rPr lang="ru-RU" sz="2800" b="1" dirty="0" smtClean="0">
                <a:solidFill>
                  <a:srgbClr val="002060"/>
                </a:solidFill>
              </a:rPr>
              <a:t>Слоги,состоящие из гласных букв(ау).</a:t>
            </a:r>
          </a:p>
          <a:p>
            <a:pPr indent="0">
              <a:buNone/>
              <a:defRPr/>
            </a:pPr>
            <a:r>
              <a:rPr lang="ru-RU" sz="2800" b="1" dirty="0" smtClean="0">
                <a:solidFill>
                  <a:srgbClr val="002060"/>
                </a:solidFill>
              </a:rPr>
              <a:t>Слоги,образующие слияние(ма,на).</a:t>
            </a:r>
          </a:p>
          <a:p>
            <a:pPr indent="0">
              <a:buNone/>
              <a:defRPr/>
            </a:pPr>
            <a:r>
              <a:rPr lang="ru-RU" sz="2800" b="1" dirty="0" smtClean="0">
                <a:solidFill>
                  <a:srgbClr val="002060"/>
                </a:solidFill>
              </a:rPr>
              <a:t>Слоги,образованные слиянием с примыкающими согласными(сон,кот).</a:t>
            </a:r>
          </a:p>
          <a:p>
            <a:pPr indent="0">
              <a:buNone/>
              <a:defRPr/>
            </a:pPr>
            <a:r>
              <a:rPr lang="ru-RU" sz="2800" b="1" dirty="0" smtClean="0">
                <a:solidFill>
                  <a:srgbClr val="002060"/>
                </a:solidFill>
              </a:rPr>
              <a:t>Закрытые  слоги(он,ок).</a:t>
            </a:r>
            <a:endParaRPr lang="ru-RU" sz="2800" dirty="0">
              <a:solidFill>
                <a:srgbClr val="002060"/>
              </a:solidFill>
            </a:endParaRPr>
          </a:p>
          <a:p>
            <a:pPr indent="0">
              <a:buNone/>
              <a:defRPr/>
            </a:pPr>
            <a:endParaRPr lang="ru-RU" sz="2800" dirty="0">
              <a:solidFill>
                <a:srgbClr val="002060"/>
              </a:solidFill>
              <a:latin typeface="Calibri" panose="020F0502020204030204" pitchFamily="34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rgbClr val="002060"/>
                </a:solidFill>
              </a:rPr>
              <a:t>Поиск информации</a:t>
            </a:r>
            <a:r>
              <a:rPr lang="ru-RU" sz="2700" b="1" dirty="0" smtClean="0">
                <a:solidFill>
                  <a:srgbClr val="002060"/>
                </a:solidFill>
              </a:rPr>
              <a:t/>
            </a:r>
            <a:br>
              <a:rPr lang="ru-RU" sz="2700" b="1" dirty="0" smtClean="0">
                <a:solidFill>
                  <a:srgbClr val="002060"/>
                </a:solidFill>
              </a:rPr>
            </a:br>
            <a:r>
              <a:rPr lang="ru-RU" sz="2700" b="1" dirty="0" smtClean="0">
                <a:solidFill>
                  <a:srgbClr val="002060"/>
                </a:solidFill>
              </a:rPr>
              <a:t>Найди и прочитай 5 слов ,начинающихся на букву Р:</a:t>
            </a:r>
            <a:r>
              <a:rPr lang="ru-RU" sz="3600" dirty="0" smtClean="0">
                <a:solidFill>
                  <a:srgbClr val="002060"/>
                </a:solidFill>
              </a:rPr>
              <a:t/>
            </a:r>
            <a:br>
              <a:rPr lang="ru-RU" sz="3600" dirty="0" smtClean="0">
                <a:solidFill>
                  <a:srgbClr val="002060"/>
                </a:solidFill>
              </a:rPr>
            </a:br>
            <a:r>
              <a:rPr lang="ru-RU" sz="3600" dirty="0" err="1" smtClean="0">
                <a:solidFill>
                  <a:srgbClr val="002060"/>
                </a:solidFill>
              </a:rPr>
              <a:t>ракетарыбаананасдетиребятаракдомрябина</a:t>
            </a:r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endParaRPr lang="ru-RU" dirty="0"/>
          </a:p>
        </p:txBody>
      </p:sp>
      <p:pic>
        <p:nvPicPr>
          <p:cNvPr id="4" name="VID-20250128-WA0007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4" cstate="print"/>
          <a:stretch>
            <a:fillRect/>
          </a:stretch>
        </p:blipFill>
        <p:spPr>
          <a:xfrm>
            <a:off x="1115616" y="1628800"/>
            <a:ext cx="7056784" cy="51499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713*174"/>
  <p:tag name="TABLE_ENDDRAG_RECT" val="1*203*713*174"/>
</p:tagLst>
</file>

<file path=ppt/theme/theme1.xml><?xml version="1.0" encoding="utf-8"?>
<a:theme xmlns:a="http://schemas.openxmlformats.org/drawingml/2006/main" name="Тема Office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817</Words>
  <Application>Microsoft Office PowerPoint</Application>
  <PresentationFormat>Экран (4:3)</PresentationFormat>
  <Paragraphs>129</Paragraphs>
  <Slides>25</Slides>
  <Notes>1</Notes>
  <HiddenSlides>0</HiddenSlides>
  <MMClips>5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3" baseType="lpstr">
      <vt:lpstr>Arial Unicode MS</vt:lpstr>
      <vt:lpstr>Arial</vt:lpstr>
      <vt:lpstr>Calibri</vt:lpstr>
      <vt:lpstr>Georgia</vt:lpstr>
      <vt:lpstr>sans-serif</vt:lpstr>
      <vt:lpstr>Times New Roman</vt:lpstr>
      <vt:lpstr>роман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Поиск информации Найди и прочитай 5 слов ,начинающихся на букву Р: ракетарыбаананасдетиребятаракдомрябина </vt:lpstr>
      <vt:lpstr>Презентация PowerPoint</vt:lpstr>
      <vt:lpstr>Прочитай слова без лишнего слога: кородава, сокабака, молгуклоко, сокрарока, машидамна... </vt:lpstr>
      <vt:lpstr>Презентация PowerPoint</vt:lpstr>
      <vt:lpstr>Добавить в слова определённую гласную, чтобы получилось слово ( грд, млк, мрз,млтк). </vt:lpstr>
      <vt:lpstr>Презентация PowerPoint</vt:lpstr>
      <vt:lpstr>Презентация PowerPoint</vt:lpstr>
      <vt:lpstr>Презентация PowerPoint</vt:lpstr>
      <vt:lpstr> Приём «Мим - театр»</vt:lpstr>
      <vt:lpstr>Восстанови текст.</vt:lpstr>
      <vt:lpstr>Чтение по цепочке . Чтение про себя .  Чтение с остановками.</vt:lpstr>
      <vt:lpstr>Презентация PowerPoint</vt:lpstr>
      <vt:lpstr>Текст с нижним наложением</vt:lpstr>
      <vt:lpstr>Текст «Шторка»</vt:lpstr>
      <vt:lpstr>Приём «Перемешанные буквы»</vt:lpstr>
      <vt:lpstr>Приём «Лови ошибку»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МБОУ «Новоаганская  ОСШ имени маршала  Советского Союза Г.К.Жукова»!</dc:title>
  <dc:creator>1</dc:creator>
  <cp:lastModifiedBy>Учетная запись Майкрософт</cp:lastModifiedBy>
  <cp:revision>63</cp:revision>
  <dcterms:created xsi:type="dcterms:W3CDTF">2022-12-19T16:11:00Z</dcterms:created>
  <dcterms:modified xsi:type="dcterms:W3CDTF">2025-04-23T19:45:20Z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46E6227A794845A2BBD30A858D55A412_12</vt:lpwstr>
  </property>
  <property fmtid="{D5CDD505-2E9C-101B-9397-08002B2CF9AE}" pid="3" name="KSOProductBuildVer">
    <vt:lpwstr>1049-12.2.0.19805</vt:lpwstr>
  </property>
</Properties>
</file>