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5" r:id="rId6"/>
    <p:sldId id="259" r:id="rId7"/>
    <p:sldId id="260" r:id="rId8"/>
    <p:sldId id="261" r:id="rId9"/>
    <p:sldId id="262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794"/>
          </a:xfrm>
          <a:prstGeom prst="rect">
            <a:avLst/>
          </a:prstGeom>
          <a:noFill/>
        </p:spPr>
      </p:pic>
      <p:pic>
        <p:nvPicPr>
          <p:cNvPr id="8" name="Picture 2" descr="Picture background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77" b="6452"/>
          <a:stretch>
            <a:fillRect/>
          </a:stretch>
        </p:blipFill>
        <p:spPr bwMode="auto">
          <a:xfrm rot="20845577">
            <a:off x="5846611" y="3470110"/>
            <a:ext cx="2955183" cy="2344287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5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E5F7-23D3-4D55-8C5E-2969A2E84AB9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7D60-E086-4749-8B36-34A61D8028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 userDrawn="1"/>
        </p:nvPicPr>
        <p:blipFill>
          <a:blip r:embed="rId13" cstate="print"/>
          <a:srcRect l="24735" t="66800" r="17146" b="1640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5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nyart.club/uploads/posts/2023-09/1695155255_funnyart-club-p-stroitel-risunok-kartinki-5.png" TargetMode="External"/><Relationship Id="rId3" Type="http://schemas.openxmlformats.org/officeDocument/2006/relationships/hyperlink" Target="https://artalix.ru/d/rossiyane_rasskazali_kak_izmenilos_kachestvo_produktov_pitaniya.jpg" TargetMode="External"/><Relationship Id="rId7" Type="http://schemas.openxmlformats.org/officeDocument/2006/relationships/hyperlink" Target="https://i.pinimg.com/originals/ca/79/4f/ca794f06740bb984c1f0fd3723d62c19.jpg" TargetMode="External"/><Relationship Id="rId2" Type="http://schemas.openxmlformats.org/officeDocument/2006/relationships/hyperlink" Target="https://toplogos.ru/images/logo-rossta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as-kvas.com/grafic/uploads/posts/2024-01/gas-kvas-com-p-semya-multyashnaya-na-prozrachnom-fone-20.jpg" TargetMode="External"/><Relationship Id="rId11" Type="http://schemas.openxmlformats.org/officeDocument/2006/relationships/hyperlink" Target="https://shkolainternat3barnaulskaya-r22.gosweb.gosuslugi.ru/netcat_files/48/190/IMG_20240409_WA0056.jpg" TargetMode="External"/><Relationship Id="rId5" Type="http://schemas.openxmlformats.org/officeDocument/2006/relationships/hyperlink" Target="https://thumbs.dreamstime.com/b/%D0%BC%D0%B0%D0%BB%D1%8C%D1%87%D0%B8%D0%BA-%D0%B3%D0%B5%D0%BD%D0%B8%D1%8F-27650075.jpg" TargetMode="External"/><Relationship Id="rId10" Type="http://schemas.openxmlformats.org/officeDocument/2006/relationships/hyperlink" Target="https://gas-kvas.com/grafic/uploads/posts/2024-01/gas-kvas-com-p-rebenok-igraet-prozrachnii-fon-34.png" TargetMode="External"/><Relationship Id="rId4" Type="http://schemas.openxmlformats.org/officeDocument/2006/relationships/hyperlink" Target="https://ciusss360.ca/wp-content/uploads/2016/09/chemicals1050x700.jpg" TargetMode="External"/><Relationship Id="rId9" Type="http://schemas.openxmlformats.org/officeDocument/2006/relationships/hyperlink" Target="https://img.razrisyika.ru/kart/129/1200/512454-stolyar-dlya-detey-1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x-lines.ru/letters/i/cyrillicfancy/0573/1951cc/40/1/4n1pdy6ozzemiwcg4nhpbxsozzembwf54ggpbxqosdea6egosxeabwfo4n6pbxstomem5wf64gy7dysttoonypby4n7pbq6osdeadw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088703" cy="324000"/>
          </a:xfrm>
          <a:prstGeom prst="rect">
            <a:avLst/>
          </a:prstGeom>
          <a:noFill/>
        </p:spPr>
      </p:pic>
      <p:pic>
        <p:nvPicPr>
          <p:cNvPr id="4" name="Picture 2" descr="https://x-lines.ru/letters/i/cyrillicfancy/0691/c14c1f/30/1/4n1pbqgozzembwf74gy7bxsosmembwcxrdem8wcy4napbxgoz5eafwf74n9pdyqtome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764704"/>
            <a:ext cx="4350140" cy="43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23828" y="5373216"/>
            <a:ext cx="31323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 учитель начальных классов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 </a:t>
            </a:r>
            <a:r>
              <a:rPr lang="ru-RU" sz="1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Новкинская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ООШ Владимирской области</a:t>
            </a:r>
          </a:p>
          <a:p>
            <a:pPr algn="ctr"/>
            <a:r>
              <a:rPr lang="ru-RU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Курова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Татьяна Владимировна </a:t>
            </a:r>
          </a:p>
        </p:txBody>
      </p:sp>
      <p:pic>
        <p:nvPicPr>
          <p:cNvPr id="11266" name="Picture 2" descr="https://x-lines.ru/letters/i/cyrillicfancy/1306/d13323/50/1/4nx7dygoz5empwfa4gbpbxsto9em5wcm4nh1bwfh4nhpbxqozdem3wcd4n6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564904"/>
            <a:ext cx="4822811" cy="64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979712" y="1412776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05064"/>
            <a:ext cx="5184576" cy="258532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Минимальный</a:t>
            </a:r>
          </a:p>
          <a:p>
            <a:endParaRPr lang="ru-RU" dirty="0"/>
          </a:p>
          <a:p>
            <a:r>
              <a:rPr lang="ru-RU" dirty="0"/>
              <a:t>определяется по                         в целом, </a:t>
            </a:r>
          </a:p>
          <a:p>
            <a:endParaRPr lang="ru-RU" dirty="0"/>
          </a:p>
          <a:p>
            <a:r>
              <a:rPr lang="ru-RU" dirty="0"/>
              <a:t>по отдельным   </a:t>
            </a:r>
          </a:p>
          <a:p>
            <a:endParaRPr lang="ru-RU" dirty="0"/>
          </a:p>
          <a:p>
            <a:r>
              <a:rPr lang="ru-RU" dirty="0"/>
              <a:t>и по отдельным                                     граждан </a:t>
            </a:r>
          </a:p>
          <a:p>
            <a:endParaRPr lang="ru-RU" dirty="0"/>
          </a:p>
          <a:p>
            <a:r>
              <a:rPr lang="ru-RU" dirty="0"/>
              <a:t>нашей                        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  Обведи верные ответы на вопросы, аргументируя с помощью данных таблицы.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  Могла ли бабушка Ромы получать в 2021 году пенсию в размере 9100 рублей?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 Мог ли работник, проживающий во Владимирской области, получать зарплату</a:t>
            </a:r>
          </a:p>
          <a:p>
            <a:r>
              <a:rPr lang="ru-RU" dirty="0"/>
              <a:t>в размере 11000 рублей?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0100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Дополни предложение.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4077104"/>
            <a:ext cx="3096344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прожиточный минимум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5157192"/>
            <a:ext cx="1440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регионам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7704" y="5661248"/>
            <a:ext cx="1620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категориям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068960"/>
            <a:ext cx="3165328" cy="348988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267816" y="1628800"/>
            <a:ext cx="648000" cy="36004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7816" y="2852936"/>
            <a:ext cx="648000" cy="36004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14" name="Скругленный прямоугольник 13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1547664" y="1628800"/>
            <a:ext cx="648072" cy="36004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</a:t>
            </a:r>
          </a:p>
        </p:txBody>
      </p:sp>
      <p:sp>
        <p:nvSpPr>
          <p:cNvPr id="15" name="Скругленный прямоугольник 14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1547664" y="2852936"/>
            <a:ext cx="648072" cy="36004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1840" y="4581128"/>
            <a:ext cx="1080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России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608" y="6237312"/>
            <a:ext cx="1080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страны</a:t>
            </a:r>
          </a:p>
        </p:txBody>
      </p:sp>
      <p:sp>
        <p:nvSpPr>
          <p:cNvPr id="18" name="Стрелка вправо 17">
            <a:hlinkClick r:id="" action="ppaction://hlinkshowjump?jump=endshow"/>
          </p:cNvPr>
          <p:cNvSpPr/>
          <p:nvPr/>
        </p:nvSpPr>
        <p:spPr>
          <a:xfrm>
            <a:off x="8316416" y="6453368"/>
            <a:ext cx="618368" cy="288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91880" y="3789040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29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29E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548680"/>
            <a:ext cx="8712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https://toplogos.ru/images/logo-rosstat.jpg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en-US" sz="1600" dirty="0">
                <a:hlinkClick r:id="rId3"/>
              </a:rPr>
              <a:t>https://artalix.ru/d/rossiyane_rasskazali_kak_izmenilos_kachestvo_produktov_pitaniya.jpg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en-US" sz="1600" dirty="0">
                <a:hlinkClick r:id="rId4"/>
              </a:rPr>
              <a:t>https://ciusss360.ca/wp-content/uploads/2016/09/chemicals1050x700.jpg</a:t>
            </a:r>
            <a:endParaRPr lang="ru-RU" sz="1600" dirty="0"/>
          </a:p>
          <a:p>
            <a:r>
              <a:rPr lang="en-US" sz="1600" dirty="0">
                <a:hlinkClick r:id="rId5"/>
              </a:rPr>
              <a:t>https://thumbs.dreamstime.com/b/%D0%BC%D0%B0%D0%BB%D1%8C%D1%87%D0%B8%D0%BA-%D0%B3%D0%B5%D0%BD%D0%B8%D1%8F-27650075.jpg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en-US" sz="1600" dirty="0">
                <a:hlinkClick r:id="rId6"/>
              </a:rPr>
              <a:t>https://gas-kvas.com/grafic/uploads/posts/2024-01/gas-kvas-com-p-semya-multyashnaya-na-prozrachnom-fone-20.jpg</a:t>
            </a:r>
            <a:r>
              <a:rPr lang="en-US" sz="1600" dirty="0"/>
              <a:t> </a:t>
            </a:r>
            <a:r>
              <a:rPr lang="en-US" sz="1600" dirty="0">
                <a:hlinkClick r:id="rId7"/>
              </a:rPr>
              <a:t>https://i.pinimg.com/originals/ca/79/4f/ca794f06740bb984c1f0fd3723d62c19.jpg</a:t>
            </a:r>
            <a:r>
              <a:rPr lang="en-US" sz="1600" dirty="0"/>
              <a:t> </a:t>
            </a:r>
            <a:r>
              <a:rPr lang="en-US" sz="1600" dirty="0">
                <a:hlinkClick r:id="rId8"/>
              </a:rPr>
              <a:t>https://www.funnyart.club/uploads/posts/2023-09/1695155255_funnyart-club-p-stroitel-risunok-kartinki-5.png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en-US" sz="1600" dirty="0">
                <a:hlinkClick r:id="rId9"/>
              </a:rPr>
              <a:t>https://img.razrisyika.ru/kart/129/1200/512454-stolyar-dlya-detey-17.jpg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en-US" sz="1600" dirty="0">
                <a:hlinkClick r:id="rId10"/>
              </a:rPr>
              <a:t>https://gas-kvas.com/grafic/uploads/posts/2024-01/gas-kvas-com-p-rebenok-igraet-prozrachnii-fon-34.png</a:t>
            </a:r>
            <a:endParaRPr lang="ru-RU" sz="1600" dirty="0"/>
          </a:p>
          <a:p>
            <a:r>
              <a:rPr lang="en-US" sz="1600" dirty="0">
                <a:hlinkClick r:id="rId11"/>
              </a:rPr>
              <a:t>https://shkolainternat3barnaulskaya-r22.gosweb.gosuslugi.ru/netcat_files/48/190/IMG_20240409_WA0056.jpg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Ссылки на интернет-ресурсы: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949280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Литература: </a:t>
            </a:r>
          </a:p>
          <a:p>
            <a:r>
              <a:rPr lang="ru-RU" sz="1200" b="1" dirty="0"/>
              <a:t>Функциональная грамотность. 4 класс.</a:t>
            </a:r>
            <a:r>
              <a:rPr lang="ru-RU" sz="1200" dirty="0"/>
              <a:t> Тренажер для школьников/ М.В. Буряк, С.А. Шейкина. – М.: Планета, 2022. – 88 с. – (Учение с увлечением). 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84455"/>
            <a:ext cx="8640960" cy="1200329"/>
          </a:xfrm>
          <a:prstGeom prst="rect">
            <a:avLst/>
          </a:prstGeom>
          <a:ln w="1905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/>
              <a:t>     Рома выяснил, что такое «потребительская корзина», но у него осталось ещё очень много вопросов.</a:t>
            </a:r>
          </a:p>
          <a:p>
            <a:r>
              <a:rPr lang="ru-RU" dirty="0"/>
              <a:t>— А кто подсчитывает стоимость потребительской корзины и для чего это делается? – спросил Рома у мамы.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327936"/>
            <a:ext cx="864096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Справка</a:t>
            </a:r>
          </a:p>
          <a:p>
            <a:pPr algn="just"/>
            <a:r>
              <a:rPr lang="ru-RU" dirty="0"/>
              <a:t>     Росстат Федеральная служба государственной статистики, которая осуществляет сбор официальной информации и составление отчётов для различных сфер общественной жизни нашей страны: социальной, экономической, демографической, экологической и других.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58873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23680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— Расчёт потребительской корзины по России в целом, по отдельным регионам, а также по отдельным категориям граждан нашей страны - дело очень сложное, — сказала мама. — А занимаются им специалисты Росстата.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7"/>
            <a:ext cx="2836489" cy="22935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16416" y="6453368"/>
            <a:ext cx="618368" cy="288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7668344" y="2276872"/>
            <a:ext cx="792088" cy="7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— До 2021 года стоимость потребительской корзины была основой для определения прожиточного минимума, который также рассчитывается для России в целом, по отдельным регионам и по отдельным категориям граждан нашей страны.</a:t>
            </a:r>
          </a:p>
          <a:p>
            <a:pPr algn="just"/>
            <a:r>
              <a:rPr lang="ru-RU" dirty="0"/>
              <a:t>     Рома вспомнил, из чего складывается стоимость потребительской корзины.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Определи, какие показатели выбрал Рома.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276872"/>
            <a:ext cx="6120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Стоимость необходимых непродовольственных товаров.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808" y="2276872"/>
            <a:ext cx="324000" cy="324000"/>
          </a:xfrm>
          <a:prstGeom prst="round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808" y="2276872"/>
            <a:ext cx="288000" cy="28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55576" y="3789040"/>
            <a:ext cx="6120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Стоимость минимального набора услуг.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8808" y="3789040"/>
            <a:ext cx="324000" cy="324000"/>
          </a:xfrm>
          <a:prstGeom prst="round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808" y="3789040"/>
            <a:ext cx="288000" cy="28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55576" y="3284984"/>
            <a:ext cx="6120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Стоимость дешёвого тура для семейного отдыха.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358808" y="3284984"/>
            <a:ext cx="324000" cy="324000"/>
          </a:xfrm>
          <a:prstGeom prst="round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2780928"/>
            <a:ext cx="6120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Стоимость минимального набора продуктов питания.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808" y="2780928"/>
            <a:ext cx="324000" cy="324000"/>
          </a:xfrm>
          <a:prstGeom prst="round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808" y="2780928"/>
            <a:ext cx="288000" cy="288000"/>
          </a:xfrm>
          <a:prstGeom prst="rect">
            <a:avLst/>
          </a:prstGeom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293096"/>
            <a:ext cx="3672408" cy="2448272"/>
          </a:xfrm>
          <a:prstGeom prst="rect">
            <a:avLst/>
          </a:prstGeom>
          <a:noFill/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r="12381"/>
          <a:stretch>
            <a:fillRect/>
          </a:stretch>
        </p:blipFill>
        <p:spPr bwMode="auto">
          <a:xfrm>
            <a:off x="5148064" y="4437112"/>
            <a:ext cx="2520280" cy="2205245"/>
          </a:xfrm>
          <a:prstGeom prst="rect">
            <a:avLst/>
          </a:prstGeom>
          <a:noFill/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27" r="15864"/>
          <a:stretch>
            <a:fillRect/>
          </a:stretch>
        </p:blipFill>
        <p:spPr bwMode="auto">
          <a:xfrm>
            <a:off x="7380312" y="1772816"/>
            <a:ext cx="1273405" cy="3024336"/>
          </a:xfrm>
          <a:prstGeom prst="rect">
            <a:avLst/>
          </a:prstGeom>
          <a:noFill/>
        </p:spPr>
      </p:pic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316416" y="6453368"/>
            <a:ext cx="618368" cy="288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1520" y="1988840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— А что такое «прожиточный минимум»? — спросил Рома у папы.</a:t>
            </a:r>
          </a:p>
          <a:p>
            <a:pPr algn="just"/>
            <a:r>
              <a:rPr lang="ru-RU" dirty="0"/>
              <a:t>     — </a:t>
            </a:r>
            <a:r>
              <a:rPr lang="ru-RU" b="1" dirty="0">
                <a:solidFill>
                  <a:srgbClr val="FF0000"/>
                </a:solidFill>
              </a:rPr>
              <a:t>Прожиточный минимум </a:t>
            </a:r>
            <a:r>
              <a:rPr lang="ru-RU" dirty="0"/>
              <a:t>- это наименьший денежный доход, который считается достаточным для обеспечения нормальной жизнедеятельности человека. До конца 2020 года прожиточный минимум был равен стоимости условной потребительской корзины, — ответил папа.</a:t>
            </a:r>
          </a:p>
          <a:p>
            <a:pPr algn="just"/>
            <a:r>
              <a:rPr lang="ru-RU" dirty="0"/>
              <a:t>     Рома уже знал, какую часть в потребительской корзине 2020 года составляли продукты питания, непродовольственные товары и услуги. Мальчик решил заполнить таблицу «Величина прожиточного минимума в России в конце 2020 года». Он нашёл в Интернете информацию с недостающими данными.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06896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Рассмотри диаграммы.</a:t>
            </a:r>
          </a:p>
        </p:txBody>
      </p:sp>
      <p:pic>
        <p:nvPicPr>
          <p:cNvPr id="5" name="Рисунок 4" descr="70.png"/>
          <p:cNvPicPr>
            <a:picLocks noChangeAspect="1"/>
          </p:cNvPicPr>
          <p:nvPr/>
        </p:nvPicPr>
        <p:blipFill>
          <a:blip r:embed="rId2" cstate="print"/>
          <a:srcRect l="2290" t="3374" r="2176" b="69832"/>
          <a:stretch>
            <a:fillRect/>
          </a:stretch>
        </p:blipFill>
        <p:spPr>
          <a:xfrm>
            <a:off x="1619672" y="3645024"/>
            <a:ext cx="7272808" cy="27922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Овал 5"/>
          <p:cNvSpPr/>
          <p:nvPr/>
        </p:nvSpPr>
        <p:spPr>
          <a:xfrm>
            <a:off x="467544" y="4149080"/>
            <a:ext cx="792088" cy="7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27" r="15864"/>
          <a:stretch>
            <a:fillRect/>
          </a:stretch>
        </p:blipFill>
        <p:spPr bwMode="auto">
          <a:xfrm>
            <a:off x="179512" y="3645024"/>
            <a:ext cx="1273405" cy="3024336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16416" y="6453368"/>
            <a:ext cx="618368" cy="288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.png"/>
          <p:cNvPicPr>
            <a:picLocks noChangeAspect="1"/>
          </p:cNvPicPr>
          <p:nvPr/>
        </p:nvPicPr>
        <p:blipFill>
          <a:blip r:embed="rId2" cstate="print"/>
          <a:srcRect l="2290" t="3374" r="2176" b="69832"/>
          <a:stretch>
            <a:fillRect/>
          </a:stretch>
        </p:blipFill>
        <p:spPr>
          <a:xfrm>
            <a:off x="251520" y="2996952"/>
            <a:ext cx="8640960" cy="331751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  Помоги Роме найти недостающие данные.  Если необходимо, выполни вычисления. Допиши недостающие данные.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936" y="5018351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12 273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640" y="5450367"/>
            <a:ext cx="792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2 832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168" y="4946311"/>
            <a:ext cx="792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9 348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120" y="5522375"/>
            <a:ext cx="792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2 337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80312" y="5018319"/>
            <a:ext cx="936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11 140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12360" y="4298239"/>
            <a:ext cx="792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5 570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120" y="4226231"/>
            <a:ext cx="792000" cy="28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2 337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124744"/>
            <a:ext cx="5832648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2) 6 137 + 3 068 + 3 068 = 12 273 (руб.)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3) 4 674 + 2 337 + 2 337 = 9 348 (руб.)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4) (2 785 + 2 785) * 2 = 11 140 (руб.) 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316416" y="6453368"/>
            <a:ext cx="618368" cy="288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27" r="15864"/>
          <a:stretch>
            <a:fillRect/>
          </a:stretch>
        </p:blipFill>
        <p:spPr bwMode="auto">
          <a:xfrm>
            <a:off x="7308304" y="620688"/>
            <a:ext cx="1008112" cy="239426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9552" y="878523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 3 раза!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2996952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 на плашки!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Используя сведения из расположенных выше диаграмм, Рома заполнил таблицу.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Впиши в ячейки таблицы полученные данные.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3628" y="126876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Величина прожиточного минимума в России в конце 2020 года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700808"/>
          <a:ext cx="8352930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Всё население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Трудоспособное  население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Пенсионеры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Дети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/>
                        <a:t>Прожиточный минимум (руб.)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195896" y="2636912"/>
            <a:ext cx="14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11 329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2080" y="2636912"/>
            <a:ext cx="14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12 273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264" y="2636912"/>
            <a:ext cx="14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9 348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6456" y="2636912"/>
            <a:ext cx="14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11 140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316416" y="6453368"/>
            <a:ext cx="618368" cy="288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27"/>
          <a:stretch>
            <a:fillRect/>
          </a:stretch>
        </p:blipFill>
        <p:spPr bwMode="auto">
          <a:xfrm>
            <a:off x="4139952" y="3573016"/>
            <a:ext cx="2014096" cy="2808312"/>
          </a:xfrm>
          <a:prstGeom prst="rect">
            <a:avLst/>
          </a:prstGeom>
          <a:noFill/>
        </p:spPr>
      </p:pic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9058"/>
          <a:stretch>
            <a:fillRect/>
          </a:stretch>
        </p:blipFill>
        <p:spPr bwMode="auto">
          <a:xfrm>
            <a:off x="1219103" y="3573016"/>
            <a:ext cx="2560809" cy="2880000"/>
          </a:xfrm>
          <a:prstGeom prst="rect">
            <a:avLst/>
          </a:prstGeom>
          <a:noFill/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1818535" cy="2880000"/>
          </a:xfrm>
          <a:prstGeom prst="rect">
            <a:avLst/>
          </a:prstGeom>
          <a:noFill/>
        </p:spPr>
      </p:pic>
      <p:pic>
        <p:nvPicPr>
          <p:cNvPr id="6154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09120"/>
            <a:ext cx="2531634" cy="19442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55776" y="2348880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А для чего нужен прожиточный минимум? — спросил Рома.</a:t>
            </a:r>
          </a:p>
          <a:p>
            <a:r>
              <a:rPr lang="ru-RU" dirty="0"/>
              <a:t>— Прожиточный минимум предназначается для:</a:t>
            </a:r>
          </a:p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 формирования федерального бюджета;</a:t>
            </a:r>
          </a:p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 оценки уровня жизни населения России;</a:t>
            </a:r>
          </a:p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 установления минимального размера оплаты труда, размеров стипендий, пособий и других выплат.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5699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Закрась карточки, на которых перечислено всё, на что влияет величина прожиточного минимума.</a:t>
            </a:r>
          </a:p>
        </p:txBody>
      </p:sp>
      <p:sp>
        <p:nvSpPr>
          <p:cNvPr id="8" name="Скругленный прямоугольник 7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1835696" y="4293096"/>
            <a:ext cx="55800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величина стоимости проезда в городском транспорте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293096"/>
            <a:ext cx="14400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стипендия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856" y="5085184"/>
            <a:ext cx="34200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пособие за уходом за ребёнком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2248" y="5085184"/>
            <a:ext cx="16200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оплата труда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96456" y="4293096"/>
            <a:ext cx="10800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пенсия</a:t>
            </a:r>
          </a:p>
        </p:txBody>
      </p:sp>
      <p:sp>
        <p:nvSpPr>
          <p:cNvPr id="13" name="Скругленный прямоугольник 12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5760440" y="5085184"/>
            <a:ext cx="27720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билета в кино</a:t>
            </a: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316416" y="6453368"/>
            <a:ext cx="618368" cy="288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5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27" r="15864"/>
          <a:stretch>
            <a:fillRect/>
          </a:stretch>
        </p:blipFill>
        <p:spPr bwMode="auto">
          <a:xfrm>
            <a:off x="7308304" y="260648"/>
            <a:ext cx="1273405" cy="30243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1560" y="4077072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29E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29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29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E29E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Справка </a:t>
            </a:r>
          </a:p>
          <a:p>
            <a:pPr algn="just"/>
            <a:r>
              <a:rPr lang="ru-RU" dirty="0"/>
              <a:t>     С 1 января 2021 года прожиточный минимум не зависит от стоимости потребительской корзины. Теперь его величина зависит от величины заработной платы, которую получают россияне.</a:t>
            </a:r>
          </a:p>
          <a:p>
            <a:pPr algn="just"/>
            <a:r>
              <a:rPr lang="ru-RU" dirty="0"/>
              <a:t>     Величина </a:t>
            </a:r>
            <a:r>
              <a:rPr lang="ru-RU" b="1" dirty="0"/>
              <a:t>прожиточного минимума </a:t>
            </a:r>
            <a:r>
              <a:rPr lang="ru-RU" dirty="0"/>
              <a:t>рассчитывается для разных категорий населения. Прожиточный минимум для трудоспособного населения определяет </a:t>
            </a:r>
            <a:r>
              <a:rPr lang="ru-RU" b="1" dirty="0"/>
              <a:t>минимальный размер заработной платы (МРОТ). </a:t>
            </a:r>
            <a:r>
              <a:rPr lang="ru-RU" dirty="0"/>
              <a:t>Работодатели не имеют права платить  работникам месячную заработную плату меньше установленного размера заработной платы. </a:t>
            </a:r>
          </a:p>
          <a:p>
            <a:pPr algn="just"/>
            <a:r>
              <a:rPr lang="ru-RU" dirty="0"/>
              <a:t>     Прожиточный минимум для пенсионеров определяет </a:t>
            </a:r>
            <a:r>
              <a:rPr lang="ru-RU" b="1" dirty="0"/>
              <a:t>размер минимальной пенсии </a:t>
            </a:r>
            <a:r>
              <a:rPr lang="ru-RU" dirty="0"/>
              <a:t>в текущем году. 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16416" y="6453368"/>
            <a:ext cx="618368" cy="288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843809" y="3619010"/>
            <a:ext cx="3096344" cy="3069251"/>
            <a:chOff x="2843809" y="3619010"/>
            <a:chExt cx="3096344" cy="3069251"/>
          </a:xfrm>
        </p:grpSpPr>
        <p:sp>
          <p:nvSpPr>
            <p:cNvPr id="6" name="Овал 5"/>
            <p:cNvSpPr/>
            <p:nvPr/>
          </p:nvSpPr>
          <p:spPr>
            <a:xfrm>
              <a:off x="4427984" y="4509120"/>
              <a:ext cx="495672" cy="351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707904" y="4005064"/>
              <a:ext cx="648072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 descr="Picture backgroun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3809" y="3619010"/>
              <a:ext cx="3096344" cy="30692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Задание 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</a:t>
            </a:r>
            <a:r>
              <a:rPr lang="ru-RU" dirty="0"/>
              <a:t>Рома узнал, что прожиточный минимум для детей Владимирской области на начало</a:t>
            </a:r>
          </a:p>
          <a:p>
            <a:r>
              <a:rPr lang="ru-RU" dirty="0"/>
              <a:t>2021 года составлял 11294 рубля. Это на 1991 рубля больше, чем прожиточный минимум для пенсионеров, и на 791 рубль меньше прожиточного минимума для трудоспособного населения Владимирской области.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3789040"/>
          <a:ext cx="8352928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Трудоспособное  население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Пенсионеры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Дети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/>
                        <a:t>Владимирская</a:t>
                      </a:r>
                      <a:r>
                        <a:rPr lang="ru-RU" sz="1600" b="1" i="1" baseline="0" dirty="0"/>
                        <a:t> область</a:t>
                      </a:r>
                      <a:endParaRPr lang="ru-RU" sz="16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8355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Выполни необходимые вычисления и заполни таблицу.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420888"/>
            <a:ext cx="8136904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1) 11 294 – 1 991 = 9 303 (руб.) – </a:t>
            </a:r>
            <a:r>
              <a:rPr lang="ru-RU" sz="2000" b="1" dirty="0">
                <a:solidFill>
                  <a:schemeClr val="tx1"/>
                </a:solidFill>
              </a:rPr>
              <a:t>для пенсионеров 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2) 11 294 + 791 = 12 085 (руб.) – </a:t>
            </a:r>
            <a:r>
              <a:rPr lang="ru-RU" sz="2000" b="1" dirty="0">
                <a:solidFill>
                  <a:schemeClr val="tx1"/>
                </a:solidFill>
              </a:rPr>
              <a:t>для трудоспособного населения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4725144"/>
            <a:ext cx="1728192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12 085 руб.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4725144"/>
            <a:ext cx="1728192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9 303 руб.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6256" y="4725144"/>
            <a:ext cx="1728192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11 294 руб.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316416" y="6453368"/>
            <a:ext cx="618368" cy="288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7544" y="220486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 2 раза!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848" y="4365104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1040</Words>
  <Application>Microsoft Office PowerPoint</Application>
  <PresentationFormat>Экран (4:3)</PresentationFormat>
  <Paragraphs>120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Iohanna1977@gmail.com</cp:lastModifiedBy>
  <cp:revision>9</cp:revision>
  <dcterms:created xsi:type="dcterms:W3CDTF">2024-06-26T17:39:42Z</dcterms:created>
  <dcterms:modified xsi:type="dcterms:W3CDTF">2025-04-25T18:58:04Z</dcterms:modified>
</cp:coreProperties>
</file>