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3" r:id="rId4"/>
    <p:sldId id="257" r:id="rId5"/>
    <p:sldId id="259" r:id="rId6"/>
    <p:sldId id="260" r:id="rId7"/>
    <p:sldId id="261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8A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25B0F-0823-4972-870B-6B6342218BE6}" type="datetimeFigureOut">
              <a:rPr lang="ru-RU" smtClean="0"/>
              <a:t>23.02.2023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5BF3E-242D-4DE3-8E52-645ED116B7B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5BF3E-242D-4DE3-8E52-645ED116B7BD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deti-i-mama.ru/wp-content/uploads/2017/04/petuh_50699-276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77397"/>
            <a:ext cx="9144000" cy="620798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Picture 2" descr="https://deti-i-mama.ru/wp-content/uploads/2017/04/petuh_50699-276.jpg"/>
          <p:cNvPicPr>
            <a:picLocks noChangeAspect="1" noChangeArrowheads="1"/>
          </p:cNvPicPr>
          <p:nvPr userDrawn="1"/>
        </p:nvPicPr>
        <p:blipFill>
          <a:blip r:embed="rId2" cstate="print"/>
          <a:srcRect b="92322"/>
          <a:stretch>
            <a:fillRect/>
          </a:stretch>
        </p:blipFill>
        <p:spPr bwMode="auto">
          <a:xfrm>
            <a:off x="-1" y="-3"/>
            <a:ext cx="9144000" cy="76470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1ED08-FFDA-4A58-AD06-83309854EA40}" type="datetimeFigureOut">
              <a:rPr lang="ru-RU" smtClean="0"/>
              <a:pPr/>
              <a:t>23.02.2023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08463-4D23-4E45-87E0-876095E1D0A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316" name="Picture 4" descr="https://kartinkin.net/pics/uploads/posts/2022-08/1660369227_32-kartinkin-net-p-fon-svetlo-zheltii-nezhnii-krasivo-38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9144000" cy="6839794"/>
          </a:xfrm>
          <a:prstGeom prst="rect">
            <a:avLst/>
          </a:prstGeom>
          <a:noFill/>
        </p:spPr>
      </p:pic>
      <p:sp>
        <p:nvSpPr>
          <p:cNvPr id="9" name="Рамка 8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957"/>
            </a:avLst>
          </a:prstGeom>
          <a:solidFill>
            <a:srgbClr val="C88A38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audio" Target="../media/audio2.wav"/><Relationship Id="rId7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risunci.com/wp-content/uploads/2018/11/5-30-768x761.jpg" TargetMode="External"/><Relationship Id="rId3" Type="http://schemas.openxmlformats.org/officeDocument/2006/relationships/hyperlink" Target="https://kartinkin.net/pics/uploads/posts/2022-08/1660369227_32-kartinkin-net-p-fon-svetlo-zheltii-nezhnii-krasivo-38.jpg" TargetMode="External"/><Relationship Id="rId7" Type="http://schemas.openxmlformats.org/officeDocument/2006/relationships/hyperlink" Target="https://otkritkivam.ru/wp-content/uploads/2021/08/risunki-lyagushek-dlya-srisovki-16.jpg" TargetMode="External"/><Relationship Id="rId2" Type="http://schemas.openxmlformats.org/officeDocument/2006/relationships/hyperlink" Target="https://deti-i-mama.ru/wp-content/uploads/2017/04/petuh_50699-276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mg1.goodfon.ru/wallpaper/nbig/5/a7/art-kotenok-malysh-detskaya.jpg" TargetMode="External"/><Relationship Id="rId5" Type="http://schemas.openxmlformats.org/officeDocument/2006/relationships/hyperlink" Target="https://otkritkis.com/wp-content/uploads/2021/11/image051-37.jpg" TargetMode="External"/><Relationship Id="rId4" Type="http://schemas.openxmlformats.org/officeDocument/2006/relationships/hyperlink" Target="https://gas-kvas.com/uploads/posts/2023-01/1673469960_gas-kvas-com-p-risunok-detskii-zaichik-12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x-lines.ru/letters/i/cyrillicfancy/0573/1ec81e/42/1/4n1pdy6ozzemiwcg4nhpbxsozzembwf54ggpbxqosdea6egosxeabwfo4n6pbxstomem5wf64gy7dystt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4222080" cy="288000"/>
          </a:xfrm>
          <a:prstGeom prst="rect">
            <a:avLst/>
          </a:prstGeom>
          <a:noFill/>
        </p:spPr>
      </p:pic>
      <p:pic>
        <p:nvPicPr>
          <p:cNvPr id="3" name="Picture 6" descr="https://x-lines.ru/letters/i/cyrillicfancy/0573/1ec81e/40/1/gropbqsozxembwcb4gy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88640"/>
            <a:ext cx="1085999" cy="252000"/>
          </a:xfrm>
          <a:prstGeom prst="rect">
            <a:avLst/>
          </a:prstGeom>
          <a:noFill/>
        </p:spPr>
      </p:pic>
      <p:pic>
        <p:nvPicPr>
          <p:cNvPr id="4" name="Picture 4" descr="https://x-lines.ru/letters/i/cyrillicfancy/0691/864d1d/40/1/4ne7bq6oz5emwebyryonbwf84nhpdysosdeafwfi4n77ddgto8emiwfo4g81bwfu4gypbcgozuem7wcn4n67bxsto8eafwcc.png"/>
          <p:cNvPicPr>
            <a:picLocks noChangeAspect="1" noChangeArrowheads="1"/>
          </p:cNvPicPr>
          <p:nvPr/>
        </p:nvPicPr>
        <p:blipFill>
          <a:blip r:embed="rId4" cstate="print"/>
          <a:srcRect l="23997"/>
          <a:stretch>
            <a:fillRect/>
          </a:stretch>
        </p:blipFill>
        <p:spPr bwMode="auto">
          <a:xfrm>
            <a:off x="1259632" y="980728"/>
            <a:ext cx="3648953" cy="324000"/>
          </a:xfrm>
          <a:prstGeom prst="rect">
            <a:avLst/>
          </a:prstGeom>
          <a:noFill/>
        </p:spPr>
      </p:pic>
      <p:pic>
        <p:nvPicPr>
          <p:cNvPr id="5" name="Picture 4" descr="https://x-lines.ru/letters/i/cyrillicfancy/0691/864d1d/40/1/4ne7bq6oz5emwebyryonbwf84nhpdysosdeafwfi4n77ddgto8emiwfo4g81bwfu4gypbcgozuem7wcn4n67bxsto8eafwcc.png"/>
          <p:cNvPicPr>
            <a:picLocks noChangeAspect="1" noChangeArrowheads="1"/>
          </p:cNvPicPr>
          <p:nvPr/>
        </p:nvPicPr>
        <p:blipFill>
          <a:blip r:embed="rId4" cstate="print"/>
          <a:srcRect r="83502"/>
          <a:stretch>
            <a:fillRect/>
          </a:stretch>
        </p:blipFill>
        <p:spPr bwMode="auto">
          <a:xfrm>
            <a:off x="2699792" y="620688"/>
            <a:ext cx="792088" cy="324000"/>
          </a:xfrm>
          <a:prstGeom prst="rect">
            <a:avLst/>
          </a:prstGeom>
          <a:noFill/>
        </p:spPr>
      </p:pic>
      <p:pic>
        <p:nvPicPr>
          <p:cNvPr id="6" name="Picture 4" descr="https://x-lines.ru/letters/i/cyrillicfancy/0739/5484ed/30/1/4nm7bcgozzea9wcn4nhpbpjygconyebwryonyebi.pn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44214"/>
          <a:stretch>
            <a:fillRect/>
          </a:stretch>
        </p:blipFill>
        <p:spPr bwMode="auto">
          <a:xfrm>
            <a:off x="2267744" y="1556792"/>
            <a:ext cx="1535623" cy="371475"/>
          </a:xfrm>
          <a:prstGeom prst="rect">
            <a:avLst/>
          </a:prstGeom>
          <a:noFill/>
        </p:spPr>
      </p:pic>
      <p:pic>
        <p:nvPicPr>
          <p:cNvPr id="8194" name="Picture 2" descr="https://x-lines.ru/letters/i/cyrillicfancy/0574/c024cc/40/1/4nj1hegow5eazwcr4n47dygoz5emr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2132856"/>
            <a:ext cx="2594521" cy="468000"/>
          </a:xfrm>
          <a:prstGeom prst="rect">
            <a:avLst/>
          </a:prstGeom>
          <a:noFill/>
        </p:spPr>
      </p:pic>
      <p:pic>
        <p:nvPicPr>
          <p:cNvPr id="8" name="Picture 8" descr="https://x-lines.ru/letters/i/cyrillicfancy/0739/5484ed/30/1/4nm7bcgozzea9wcn4nhpbpjygeonyeburyonypy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86708" t="1843"/>
          <a:stretch>
            <a:fillRect/>
          </a:stretch>
        </p:blipFill>
        <p:spPr bwMode="auto">
          <a:xfrm>
            <a:off x="3659351" y="1556792"/>
            <a:ext cx="353219" cy="364629"/>
          </a:xfrm>
          <a:prstGeom prst="rect">
            <a:avLst/>
          </a:prstGeom>
          <a:noFill/>
        </p:spPr>
      </p:pic>
      <p:pic>
        <p:nvPicPr>
          <p:cNvPr id="8196" name="Picture 4" descr="https://x-lines.ru/letters/i/cyrillicfancy/1009/dc2127/42/1/4nx7bpqtomea8wce4n9pbqty4nhnbwcb4n9pbq6ozzeazwce4n7pbxo.png"/>
          <p:cNvPicPr>
            <a:picLocks noChangeAspect="1" noChangeArrowheads="1"/>
          </p:cNvPicPr>
          <p:nvPr/>
        </p:nvPicPr>
        <p:blipFill>
          <a:blip r:embed="rId8" cstate="print"/>
          <a:srcRect r="57516"/>
          <a:stretch>
            <a:fillRect/>
          </a:stretch>
        </p:blipFill>
        <p:spPr bwMode="auto">
          <a:xfrm>
            <a:off x="3347864" y="2996952"/>
            <a:ext cx="2653523" cy="504000"/>
          </a:xfrm>
          <a:prstGeom prst="rect">
            <a:avLst/>
          </a:prstGeom>
          <a:noFill/>
        </p:spPr>
      </p:pic>
      <p:pic>
        <p:nvPicPr>
          <p:cNvPr id="8198" name="Picture 6" descr="https://x-lines.ru/letters/i/cyrillicfancy/1009/dc2127/42/1/4nx7bpqtomea8wce4n9pbqty4nhnbwcb4n9pbq6ozzeazwce4n7pbxo.png"/>
          <p:cNvPicPr>
            <a:picLocks noChangeAspect="1" noChangeArrowheads="1"/>
          </p:cNvPicPr>
          <p:nvPr/>
        </p:nvPicPr>
        <p:blipFill>
          <a:blip r:embed="rId8" cstate="print"/>
          <a:srcRect l="41394"/>
          <a:stretch>
            <a:fillRect/>
          </a:stretch>
        </p:blipFill>
        <p:spPr bwMode="auto">
          <a:xfrm>
            <a:off x="2771800" y="3501008"/>
            <a:ext cx="3660516" cy="504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717794" y="6237312"/>
            <a:ext cx="370841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Работу выполнила учитель начальных классов</a:t>
            </a:r>
          </a:p>
          <a:p>
            <a:pPr algn="ctr"/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МОУ  </a:t>
            </a:r>
            <a:r>
              <a:rPr lang="ru-RU" sz="12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Новкинская</a:t>
            </a:r>
            <a:r>
              <a:rPr lang="ru-RU" sz="1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ООШ Владимирской области</a:t>
            </a:r>
          </a:p>
          <a:p>
            <a:pPr algn="ctr"/>
            <a:r>
              <a:rPr lang="ru-RU" sz="14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Курова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Татьяна Владимировна 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6144" y="548680"/>
            <a:ext cx="75517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                  Дорогой друг!</a:t>
            </a:r>
          </a:p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Для того чтобы быть успешным в обучении, ты должен прежде всего уметь работать с информацией: находить её, отделять нужное от ненужного, проверять факты, анализировать, обобщать и – что очень важно – перекладывать на собственный опыт. </a:t>
            </a:r>
          </a:p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Функциональная грамотность – это способность применять знания, полученные в школе, для решения повседневных задач.</a:t>
            </a:r>
          </a:p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 Раздел «Читательская грамотность»  научит тебя быть вдумчивым читателем, понимать чувства героев прочитанных произведений, рассуждать о том, чему могут научить сказки.</a:t>
            </a:r>
          </a:p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                       Желаю удачи!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трелка вправо 2">
            <a:hlinkClick r:id="" action="ppaction://hlinkshowjump?jump=nextslide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21025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Молодой петушок каждое утро встречал солнышко. Прыгнет на забор, закукарекает, и вот уже показалось над лесом золотое светило. А тут, как всегда, закукарекал, а вместо солнышка из-за леса серый туман выплыл.</a:t>
            </a:r>
          </a:p>
          <a:p>
            <a:pPr algn="just"/>
            <a:r>
              <a:rPr lang="ru-RU" dirty="0" smtClean="0"/>
              <a:t>«Где же солнышко найти?» — постоял петушок, подумал, надел сапожки и к котёнку пошёл.</a:t>
            </a:r>
          </a:p>
          <a:p>
            <a:pPr algn="just"/>
            <a:r>
              <a:rPr lang="ru-RU" dirty="0" smtClean="0"/>
              <a:t>— Ты не знаешь, где солнышко? — спросил он котёнка.</a:t>
            </a:r>
          </a:p>
          <a:p>
            <a:pPr algn="just"/>
            <a:r>
              <a:rPr lang="ru-RU" dirty="0" smtClean="0"/>
              <a:t>— Мяу, я забыл сегодня умыться. Наверное, солнышко обиделось и не пришло, — промяукал котёнок.</a:t>
            </a:r>
          </a:p>
          <a:p>
            <a:pPr algn="just"/>
            <a:r>
              <a:rPr lang="ru-RU" dirty="0" smtClean="0"/>
              <a:t>Не поверил петушок котёнку, к зайцу пошёл.</a:t>
            </a:r>
          </a:p>
          <a:p>
            <a:pPr algn="just"/>
            <a:r>
              <a:rPr lang="ru-RU" dirty="0" smtClean="0"/>
              <a:t>— Ой, ой, я сегодня забыл полить свою капусту. Вот поэтому солнышко и не пришло, — пропищал заяц.</a:t>
            </a:r>
          </a:p>
          <a:p>
            <a:pPr algn="just"/>
            <a:r>
              <a:rPr lang="ru-RU" dirty="0" smtClean="0"/>
              <a:t>Не поверил петушок зайцу, к лягушонку отправился.</a:t>
            </a:r>
          </a:p>
          <a:p>
            <a:pPr algn="just"/>
            <a:r>
              <a:rPr lang="ru-RU" dirty="0" smtClean="0"/>
              <a:t>— </a:t>
            </a:r>
            <a:r>
              <a:rPr lang="ru-RU" dirty="0" err="1" smtClean="0"/>
              <a:t>Квак-так</a:t>
            </a:r>
            <a:r>
              <a:rPr lang="ru-RU" dirty="0" smtClean="0"/>
              <a:t>? — заквакал лягушонок. — Из-за меня всё это. Я забыл своей кувшинке «Доброе утро!» сказать.</a:t>
            </a:r>
          </a:p>
          <a:p>
            <a:pPr algn="just"/>
            <a:r>
              <a:rPr lang="ru-RU" dirty="0" smtClean="0"/>
              <a:t>Не поверил петушок и лягушонку. Домой вернулся. Сел чай с леденцами пить. И вдруг вспомнил: «Я же вчера обидел маму, а извиниться забыл». И только он сказал:</a:t>
            </a:r>
          </a:p>
          <a:p>
            <a:pPr algn="just"/>
            <a:r>
              <a:rPr lang="ru-RU" dirty="0" smtClean="0"/>
              <a:t>— Мама, прости меня, пожалуйста!</a:t>
            </a:r>
          </a:p>
          <a:p>
            <a:pPr algn="just"/>
            <a:r>
              <a:rPr lang="ru-RU" dirty="0" smtClean="0"/>
              <a:t>Тут солнышко и вышло.</a:t>
            </a:r>
          </a:p>
          <a:p>
            <a:pPr algn="just"/>
            <a:r>
              <a:rPr lang="ru-RU" dirty="0" smtClean="0"/>
              <a:t>Недаром говорится: «От доброго дела в мире светлей становится, будто солнышко встало».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18864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Петушок и солнышко</a:t>
            </a:r>
          </a:p>
          <a:p>
            <a:pPr algn="ctr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Г.Цыферов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Стрелка вправо 3">
            <a:hlinkClick r:id="" action="ppaction://hlinkshowjump?jump=nextslide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кругленный прямоугольник 51">
            <a:hlinkClick r:id="" action="ppaction://noaction">
              <a:snd r:embed="rId2" name="chimes.wav"/>
            </a:hlinkClick>
          </p:cNvPr>
          <p:cNvSpPr/>
          <p:nvPr/>
        </p:nvSpPr>
        <p:spPr>
          <a:xfrm>
            <a:off x="467544" y="357301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1" name="Скругленный прямоугольник 50">
            <a:hlinkClick r:id="" action="ppaction://noaction">
              <a:snd r:embed="rId2" name="chimes.wav"/>
            </a:hlinkClick>
          </p:cNvPr>
          <p:cNvSpPr/>
          <p:nvPr/>
        </p:nvSpPr>
        <p:spPr>
          <a:xfrm>
            <a:off x="3275856" y="3573120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5" name="Скругленный прямоугольник 44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6156176" y="418513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3275856" y="418513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03848" y="1439704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467544" y="1439704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043608" y="1430576"/>
            <a:ext cx="146644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волшебная сказка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6" name="Рисунок 15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1484784"/>
            <a:ext cx="360040" cy="360040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6849976" y="1439704"/>
            <a:ext cx="146644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бытовая сказка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825640" y="1448832"/>
            <a:ext cx="146644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сказка о животных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6300192" y="143057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1816" y="1088688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21" name="TextBox 20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Прочитанная сказка – это … Отметь свой ответ так    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79912" y="242088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pic>
        <p:nvPicPr>
          <p:cNvPr id="24" name="Рисунок 23" descr="galka0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692696"/>
            <a:ext cx="360040" cy="36004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23528" y="2924944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Отметь     героев сказки. Раскрась карточку с главным героем сказки.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043608" y="4176008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Лягушонок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67544" y="4176008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31" name="Рисунок 30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185136"/>
            <a:ext cx="360040" cy="360040"/>
          </a:xfrm>
          <a:prstGeom prst="rect">
            <a:avLst/>
          </a:prstGeom>
        </p:spPr>
      </p:pic>
      <p:sp>
        <p:nvSpPr>
          <p:cNvPr id="32" name="Скругленный прямоугольник 31"/>
          <p:cNvSpPr/>
          <p:nvPr/>
        </p:nvSpPr>
        <p:spPr>
          <a:xfrm>
            <a:off x="3851920" y="3573120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Котёнок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732240" y="3573120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Зайчонок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156176" y="3573120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37" name="Рисунок 36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3609176"/>
            <a:ext cx="360040" cy="360040"/>
          </a:xfrm>
          <a:prstGeom prst="rect">
            <a:avLst/>
          </a:prstGeom>
        </p:spPr>
      </p:pic>
      <p:sp>
        <p:nvSpPr>
          <p:cNvPr id="38" name="Скругленный прямоугольник 37"/>
          <p:cNvSpPr/>
          <p:nvPr/>
        </p:nvSpPr>
        <p:spPr>
          <a:xfrm>
            <a:off x="3851920" y="4185136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Лисёнок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732240" y="4185136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Гусёнок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6" name="Рисунок 45" descr="galka00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2924944"/>
            <a:ext cx="360040" cy="360040"/>
          </a:xfrm>
          <a:prstGeom prst="rect">
            <a:avLst/>
          </a:prstGeom>
        </p:spPr>
      </p:pic>
      <p:sp>
        <p:nvSpPr>
          <p:cNvPr id="47" name="Скругленный прямоугольник 46"/>
          <p:cNvSpPr/>
          <p:nvPr/>
        </p:nvSpPr>
        <p:spPr>
          <a:xfrm>
            <a:off x="1043608" y="3573016"/>
            <a:ext cx="18002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Петушок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39" name="Picture 4" descr="https://otkritkis.com/wp-content/uploads/2021/11/image051-37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971" t="4081" r="5980" b="4098"/>
          <a:stretch>
            <a:fillRect/>
          </a:stretch>
        </p:blipFill>
        <p:spPr bwMode="auto">
          <a:xfrm flipH="1">
            <a:off x="683568" y="5121048"/>
            <a:ext cx="1440160" cy="1440160"/>
          </a:xfrm>
          <a:prstGeom prst="rect">
            <a:avLst/>
          </a:prstGeom>
          <a:noFill/>
        </p:spPr>
      </p:pic>
      <p:pic>
        <p:nvPicPr>
          <p:cNvPr id="40" name="Picture 6" descr="https://img1.goodfon.ru/wallpaper/nbig/5/a7/art-kotenok-malysh-detskaya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443" t="10606" r="4279" b="7576"/>
          <a:stretch>
            <a:fillRect/>
          </a:stretch>
        </p:blipFill>
        <p:spPr bwMode="auto">
          <a:xfrm>
            <a:off x="3059832" y="5038102"/>
            <a:ext cx="1368152" cy="1420774"/>
          </a:xfrm>
          <a:prstGeom prst="rect">
            <a:avLst/>
          </a:prstGeom>
          <a:noFill/>
        </p:spPr>
      </p:pic>
      <p:pic>
        <p:nvPicPr>
          <p:cNvPr id="42" name="Picture 2" descr="https://gas-kvas.com/uploads/posts/2023-01/1673469960_gas-kvas-com-p-risunok-detskii-zaichik-1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739786"/>
            <a:ext cx="1224136" cy="1857566"/>
          </a:xfrm>
          <a:prstGeom prst="rect">
            <a:avLst/>
          </a:prstGeom>
          <a:noFill/>
        </p:spPr>
      </p:pic>
      <p:pic>
        <p:nvPicPr>
          <p:cNvPr id="43" name="Picture 2" descr="https://otkritkivam.ru/wp-content/uploads/2021/08/risunki-lyagushek-dlya-srisovki-16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40" t="10389" r="12521" b="12932"/>
          <a:stretch>
            <a:fillRect/>
          </a:stretch>
        </p:blipFill>
        <p:spPr bwMode="auto">
          <a:xfrm>
            <a:off x="5148064" y="5006822"/>
            <a:ext cx="1368152" cy="1428512"/>
          </a:xfrm>
          <a:prstGeom prst="rect">
            <a:avLst/>
          </a:prstGeom>
          <a:noFill/>
        </p:spPr>
      </p:pic>
      <p:pic>
        <p:nvPicPr>
          <p:cNvPr id="49" name="Рисунок 48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645024"/>
            <a:ext cx="360040" cy="360040"/>
          </a:xfrm>
          <a:prstGeom prst="rect">
            <a:avLst/>
          </a:prstGeom>
        </p:spPr>
      </p:pic>
      <p:pic>
        <p:nvPicPr>
          <p:cNvPr id="50" name="Рисунок 49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7864" y="3645024"/>
            <a:ext cx="360040" cy="360040"/>
          </a:xfrm>
          <a:prstGeom prst="rect">
            <a:avLst/>
          </a:prstGeom>
        </p:spPr>
      </p:pic>
      <p:sp>
        <p:nvSpPr>
          <p:cNvPr id="53" name="Стрелка вправо 52">
            <a:hlinkClick r:id="" action="ppaction://hlinkshowjump?jump=nextslide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EF4A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04664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Догадайся, чьи это слова. Подпиши под словами персонажей сказки. Определи, в какой последовательности происходили события в сказке. Пронумеруй цитаты.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1340768"/>
            <a:ext cx="2880000" cy="540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- Я забыл сегодня умыться.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48064" y="1340768"/>
            <a:ext cx="2880000" cy="540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- Я обидел маму, а извиниться забыл.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15616" y="2564904"/>
            <a:ext cx="2880000" cy="540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- Я забыл своей кувшинке «Доброе утро» сказать.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20072" y="2564904"/>
            <a:ext cx="2880000" cy="540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- Я сегодня забыл полить свою капусту.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Блок-схема: знак завершения 12"/>
          <p:cNvSpPr/>
          <p:nvPr/>
        </p:nvSpPr>
        <p:spPr>
          <a:xfrm>
            <a:off x="1763688" y="1988840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котёнок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Блок-схема: знак завершения 13"/>
          <p:cNvSpPr/>
          <p:nvPr/>
        </p:nvSpPr>
        <p:spPr>
          <a:xfrm>
            <a:off x="5940312" y="1988840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петушок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Блок-схема: знак завершения 14"/>
          <p:cNvSpPr/>
          <p:nvPr/>
        </p:nvSpPr>
        <p:spPr>
          <a:xfrm>
            <a:off x="1763688" y="3212976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лягушонок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Блок-схема: знак завершения 15"/>
          <p:cNvSpPr/>
          <p:nvPr/>
        </p:nvSpPr>
        <p:spPr>
          <a:xfrm>
            <a:off x="5940152" y="3212976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заяц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9552" y="141277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9552" y="2636912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3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572000" y="1376824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4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44008" y="2636912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2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79912" y="357301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3528" y="3933056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Найди во втором предложении слово-действие, которое мог совершать только петушок. Запиши, какие звуки издавал каждый из персонажей сказки.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" name="Picture 2" descr="https://gas-kvas.com/uploads/posts/2023-01/1673469960_gas-kvas-com-p-risunok-detskii-zaichik-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509120"/>
            <a:ext cx="1091425" cy="1656184"/>
          </a:xfrm>
          <a:prstGeom prst="rect">
            <a:avLst/>
          </a:prstGeom>
          <a:noFill/>
        </p:spPr>
      </p:pic>
      <p:pic>
        <p:nvPicPr>
          <p:cNvPr id="2052" name="Picture 4" descr="https://otkritkis.com/wp-content/uploads/2021/11/image051-37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971" t="4081" r="5980" b="4098"/>
          <a:stretch>
            <a:fillRect/>
          </a:stretch>
        </p:blipFill>
        <p:spPr bwMode="auto">
          <a:xfrm flipH="1">
            <a:off x="539552" y="4869160"/>
            <a:ext cx="1260000" cy="1260000"/>
          </a:xfrm>
          <a:prstGeom prst="rect">
            <a:avLst/>
          </a:prstGeom>
          <a:noFill/>
        </p:spPr>
      </p:pic>
      <p:pic>
        <p:nvPicPr>
          <p:cNvPr id="2054" name="Picture 6" descr="https://img1.goodfon.ru/wallpaper/nbig/5/a7/art-kotenok-malysh-detskaya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5443" t="10606" r="4279" b="7576"/>
          <a:stretch>
            <a:fillRect/>
          </a:stretch>
        </p:blipFill>
        <p:spPr bwMode="auto">
          <a:xfrm>
            <a:off x="2886479" y="4797152"/>
            <a:ext cx="1253473" cy="1301684"/>
          </a:xfrm>
          <a:prstGeom prst="rect">
            <a:avLst/>
          </a:prstGeom>
          <a:noFill/>
        </p:spPr>
      </p:pic>
      <p:pic>
        <p:nvPicPr>
          <p:cNvPr id="26" name="Picture 2" descr="https://otkritkivam.ru/wp-content/uploads/2021/08/risunki-lyagushek-dlya-srisovki-16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40" t="10389" r="12521" b="12932"/>
          <a:stretch>
            <a:fillRect/>
          </a:stretch>
        </p:blipFill>
        <p:spPr bwMode="auto">
          <a:xfrm>
            <a:off x="5004048" y="4869160"/>
            <a:ext cx="1224136" cy="1278142"/>
          </a:xfrm>
          <a:prstGeom prst="rect">
            <a:avLst/>
          </a:prstGeom>
          <a:noFill/>
        </p:spPr>
      </p:pic>
      <p:sp>
        <p:nvSpPr>
          <p:cNvPr id="27" name="Блок-схема: знак завершения 26"/>
          <p:cNvSpPr/>
          <p:nvPr/>
        </p:nvSpPr>
        <p:spPr>
          <a:xfrm>
            <a:off x="395536" y="6165304"/>
            <a:ext cx="1584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Ку-ка-ре-ку!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8" name="Блок-схема: знак завершения 27"/>
          <p:cNvSpPr/>
          <p:nvPr/>
        </p:nvSpPr>
        <p:spPr>
          <a:xfrm>
            <a:off x="2771800" y="6165304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Мяу!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9" name="Блок-схема: знак завершения 28"/>
          <p:cNvSpPr/>
          <p:nvPr/>
        </p:nvSpPr>
        <p:spPr>
          <a:xfrm>
            <a:off x="4932040" y="6165304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Квак-так</a:t>
            </a:r>
            <a:r>
              <a:rPr lang="ru-RU" b="1" dirty="0" smtClean="0">
                <a:solidFill>
                  <a:schemeClr val="tx1"/>
                </a:solidFill>
              </a:rPr>
              <a:t>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0" name="Блок-схема: знак завершения 29"/>
          <p:cNvSpPr/>
          <p:nvPr/>
        </p:nvSpPr>
        <p:spPr>
          <a:xfrm>
            <a:off x="7236296" y="6165304"/>
            <a:ext cx="1440000" cy="324000"/>
          </a:xfrm>
          <a:prstGeom prst="flowChartTerminator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Ой, ой!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1" name="Стрелка вправо 30">
            <a:hlinkClick r:id="" action="ppaction://hlinkshowjump?jump=nextslide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5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3608" y="2637016"/>
            <a:ext cx="4896544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Что делал петушок , вернувшись домой?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34989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385952"/>
            <a:ext cx="360040" cy="36004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467544" y="263701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8" name="Рисунок 7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646144"/>
            <a:ext cx="360040" cy="360040"/>
          </a:xfrm>
          <a:prstGeom prst="rect">
            <a:avLst/>
          </a:prstGeom>
        </p:spPr>
      </p:pic>
      <p:sp>
        <p:nvSpPr>
          <p:cNvPr id="9" name="Скругленный прямоугольник 8"/>
          <p:cNvSpPr/>
          <p:nvPr/>
        </p:nvSpPr>
        <p:spPr>
          <a:xfrm>
            <a:off x="1043608" y="1349896"/>
            <a:ext cx="4896544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Что делал петушок каждое утро?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467544" y="1988944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43608" y="1988944"/>
            <a:ext cx="4896544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В какой день недели произошли события?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467544" y="3321040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43608" y="3321040"/>
            <a:ext cx="4896544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Сколько всего друзей было у петушка?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548680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Отметь так    вопросы, ответы на которые ты  можешь найти в сказке. Найди в тексте и прочитай ответы на вопросы, которые ты отметил.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5" name="Рисунок 14" descr="galka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76672"/>
            <a:ext cx="360040" cy="360040"/>
          </a:xfrm>
          <a:prstGeom prst="rect">
            <a:avLst/>
          </a:prstGeom>
        </p:spPr>
      </p:pic>
      <p:pic>
        <p:nvPicPr>
          <p:cNvPr id="16" name="Picture 4" descr="https://otkritkis.com/wp-content/uploads/2021/11/image051-37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971" t="4081" r="5980" b="4098"/>
          <a:stretch>
            <a:fillRect/>
          </a:stretch>
        </p:blipFill>
        <p:spPr bwMode="auto">
          <a:xfrm>
            <a:off x="6876256" y="1988840"/>
            <a:ext cx="1440160" cy="144016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779912" y="386104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6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9512" y="4293096"/>
            <a:ext cx="7920880" cy="646331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Как ты думаешь, что сказала мама петушку, когда он извинился? Расскажи устно.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5445224"/>
            <a:ext cx="5904656" cy="646331"/>
          </a:xfrm>
          <a:prstGeom prst="rect">
            <a:avLst/>
          </a:prstGeom>
          <a:noFill/>
          <a:ln w="19050">
            <a:solidFill>
              <a:srgbClr val="C0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Оказывался ли ты в жизни на месте петушка? Как ты поступил в такой ситуации?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412" name="Picture 4" descr="http://risunci.com/wp-content/uploads/2018/11/5-30-768x761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625" t="12914" r="24204" b="13573"/>
          <a:stretch>
            <a:fillRect/>
          </a:stretch>
        </p:blipFill>
        <p:spPr bwMode="auto">
          <a:xfrm flipH="1">
            <a:off x="7236296" y="5013176"/>
            <a:ext cx="1237622" cy="1728000"/>
          </a:xfrm>
          <a:prstGeom prst="rect">
            <a:avLst/>
          </a:prstGeom>
          <a:noFill/>
        </p:spPr>
      </p:pic>
      <p:sp>
        <p:nvSpPr>
          <p:cNvPr id="21" name="Стрелка вправо 20">
            <a:hlinkClick r:id="" action="ppaction://hlinkshowjump?jump=nextslide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EF4A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EF4B1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7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20688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Подумай, чему учит эта сказка? Отметь так    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" name="Рисунок 5" descr="galka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620688"/>
            <a:ext cx="360040" cy="36004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475656" y="285293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1475656" y="1133872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51720" y="1124744"/>
            <a:ext cx="504056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Сказка учит слушаться взрослых и не совершать необдуманных поступков.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" name="Рисунок 9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2898016"/>
            <a:ext cx="360040" cy="360040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>
          <a:xfrm>
            <a:off x="2097448" y="2862064"/>
            <a:ext cx="4994832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Сказка  учит не обижать окружающих, а уж если обидел, умей попросить прощения.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1475656" y="1709936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51720" y="1700808"/>
            <a:ext cx="504056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Сказка учит признавать свои ошибки и уметь их исправлять.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1475656" y="2286000"/>
            <a:ext cx="46800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51720" y="2276872"/>
            <a:ext cx="5040560" cy="468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Сказка учит всегда приходить друзьям на помощь.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3501008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itchFamily="66" charset="0"/>
              </a:rPr>
              <a:t>Задание 8</a:t>
            </a:r>
            <a:endParaRPr lang="ru-RU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63904" y="4941216"/>
            <a:ext cx="3456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Вежливость ничего не стоит,</a:t>
            </a: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4" y="5517280"/>
            <a:ext cx="3456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Доброе молчание</a:t>
            </a: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63904" y="6093344"/>
            <a:ext cx="3456000" cy="432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Умел ошибиться,</a:t>
            </a:r>
          </a:p>
          <a:p>
            <a:pPr algn="ctr"/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68360" y="5517232"/>
            <a:ext cx="28440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умей и поправиться.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68360" y="6093296"/>
            <a:ext cx="28440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 приносит много.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968360" y="4941168"/>
            <a:ext cx="28440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лучше худого ворчанья.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7584" y="3789040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Закрась одинаковым цветом начало и конец одной и той же пословицы. Как ты понимаешь смысл этих пословиц?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Какая из них подходит к этой сказке?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4" name="Стрелка вправо 23">
            <a:hlinkClick r:id="" action="ppaction://hlinkshowjump?jump=endshow"/>
          </p:cNvPr>
          <p:cNvSpPr/>
          <p:nvPr/>
        </p:nvSpPr>
        <p:spPr>
          <a:xfrm>
            <a:off x="8418128" y="6453336"/>
            <a:ext cx="546360" cy="288032"/>
          </a:xfrm>
          <a:prstGeom prst="rightArrow">
            <a:avLst/>
          </a:prstGeom>
          <a:solidFill>
            <a:srgbClr val="C88A38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E19D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9F363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18755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E19D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9F363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18755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https://deti-i-mama.ru/wp-content/uploads/2017/04/petuh_50699-276.jpg</a:t>
            </a:r>
            <a:r>
              <a:rPr lang="ru-RU" dirty="0" smtClean="0"/>
              <a:t> - фон</a:t>
            </a:r>
          </a:p>
          <a:p>
            <a:r>
              <a:rPr lang="en-US" dirty="0" smtClean="0">
                <a:hlinkClick r:id="rId3"/>
              </a:rPr>
              <a:t>https://kartinkin.net/pics/uploads/posts/2022-08/1660369227_32-kartinkin-net-p-fon-svetlo-zheltii-nezhnii-krasivo-38.jpg</a:t>
            </a:r>
            <a:r>
              <a:rPr lang="ru-RU" dirty="0" smtClean="0"/>
              <a:t> - фон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https://gas-kvas.com/uploads/posts/2023-01/1673469960_gas-kvas-com-p-risunok-detskii-zaichik-12.png</a:t>
            </a:r>
            <a:r>
              <a:rPr lang="ru-RU" dirty="0" smtClean="0"/>
              <a:t> - заяц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https://otkritkis.com/wp-content/uploads/2021/11/image051-37.jpg</a:t>
            </a:r>
            <a:r>
              <a:rPr lang="ru-RU" dirty="0" smtClean="0"/>
              <a:t> - петушок</a:t>
            </a:r>
            <a:r>
              <a:rPr lang="en-US" dirty="0" smtClean="0"/>
              <a:t> </a:t>
            </a:r>
            <a:r>
              <a:rPr lang="en-US" dirty="0" smtClean="0">
                <a:hlinkClick r:id="rId6"/>
              </a:rPr>
              <a:t>https://img1.goodfon.ru/wallpaper/nbig/5/a7/art-kotenok-malysh-detskaya.jpg</a:t>
            </a:r>
            <a:r>
              <a:rPr lang="ru-RU" dirty="0" smtClean="0"/>
              <a:t>  - кот</a:t>
            </a:r>
            <a:r>
              <a:rPr lang="en-US" dirty="0" smtClean="0"/>
              <a:t> </a:t>
            </a:r>
            <a:r>
              <a:rPr lang="en-US" dirty="0" smtClean="0">
                <a:hlinkClick r:id="rId7"/>
              </a:rPr>
              <a:t>https://otkritkivam.ru/wp-content/uploads/2021/08/risunki-lyagushek-dlya-srisovki-16.jpg</a:t>
            </a:r>
            <a:r>
              <a:rPr lang="ru-RU" dirty="0" smtClean="0"/>
              <a:t> - лягушонок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>
                <a:hlinkClick r:id="rId8"/>
              </a:rPr>
              <a:t>http://risunci.com/wp-content/uploads/2018/11/5-30-768x761.jpg</a:t>
            </a:r>
            <a:r>
              <a:rPr lang="ru-RU" dirty="0" smtClean="0"/>
              <a:t> - курочка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6064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6064260"/>
            <a:ext cx="55801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1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732</Words>
  <Application>Microsoft Office PowerPoint</Application>
  <PresentationFormat>Экран (4:3)</PresentationFormat>
  <Paragraphs>92</Paragraphs>
  <Slides>8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Артём</cp:lastModifiedBy>
  <cp:revision>5</cp:revision>
  <dcterms:created xsi:type="dcterms:W3CDTF">2023-02-22T17:41:23Z</dcterms:created>
  <dcterms:modified xsi:type="dcterms:W3CDTF">2023-02-23T22:14:43Z</dcterms:modified>
</cp:coreProperties>
</file>