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8A5"/>
    <a:srgbClr val="89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4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5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8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1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7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8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61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1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9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3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5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3624-65D2-4381-B8D6-252E1C4E4189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5B6A-85B0-44DB-B496-15DA95693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9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006AAD-C509-4531-AD11-1289DA851C87}"/>
              </a:ext>
            </a:extLst>
          </p:cNvPr>
          <p:cNvSpPr txBox="1"/>
          <p:nvPr/>
        </p:nvSpPr>
        <p:spPr>
          <a:xfrm>
            <a:off x="2279577" y="453137"/>
            <a:ext cx="749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Прочитаем  разными способами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05EB21-B4EA-4F30-8EE9-21D837C1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1052736"/>
            <a:ext cx="6807200" cy="16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146F4-2676-4551-9CE0-47AA789D87B9}"/>
              </a:ext>
            </a:extLst>
          </p:cNvPr>
          <p:cNvSpPr txBox="1"/>
          <p:nvPr/>
        </p:nvSpPr>
        <p:spPr>
          <a:xfrm>
            <a:off x="4207502" y="2270451"/>
            <a:ext cx="3776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16 - 2 = 14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5606B2-42C9-403E-B331-0C3C1575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65" y="4081475"/>
            <a:ext cx="88900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D8CA07-E8B9-4653-8E6E-CAEC11C5A225}"/>
              </a:ext>
            </a:extLst>
          </p:cNvPr>
          <p:cNvSpPr txBox="1"/>
          <p:nvPr/>
        </p:nvSpPr>
        <p:spPr>
          <a:xfrm>
            <a:off x="4137168" y="4756186"/>
            <a:ext cx="39388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16 + 2 = 18</a:t>
            </a:r>
          </a:p>
        </p:txBody>
      </p:sp>
    </p:spTree>
    <p:extLst>
      <p:ext uri="{BB962C8B-B14F-4D97-AF65-F5344CB8AC3E}">
        <p14:creationId xmlns:p14="http://schemas.microsoft.com/office/powerpoint/2010/main" val="39727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800" t="18821" r="10146" b="60612"/>
          <a:stretch/>
        </p:blipFill>
        <p:spPr>
          <a:xfrm>
            <a:off x="101600" y="465667"/>
            <a:ext cx="11846566" cy="2794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964267" y="1689101"/>
            <a:ext cx="287866" cy="38100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964267" y="1397001"/>
            <a:ext cx="0" cy="673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848600" y="2114554"/>
            <a:ext cx="254000" cy="38311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831667" y="1441452"/>
            <a:ext cx="0" cy="673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0490200" y="2099742"/>
            <a:ext cx="211667" cy="38311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0701867" y="1416055"/>
            <a:ext cx="0" cy="673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979" t="44141" r="9967" b="11657"/>
          <a:stretch/>
        </p:blipFill>
        <p:spPr>
          <a:xfrm>
            <a:off x="218923" y="170059"/>
            <a:ext cx="11846566" cy="6004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3453" y="1771460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5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64870" y="1765319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1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0945" y="3451507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4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4501902" y="2688651"/>
            <a:ext cx="609601" cy="653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5111503" y="2688651"/>
            <a:ext cx="609601" cy="653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5705484" y="2688651"/>
            <a:ext cx="609601" cy="653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6299465" y="2688650"/>
            <a:ext cx="609601" cy="653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6929274" y="2688649"/>
            <a:ext cx="609601" cy="653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7528045" y="2694575"/>
            <a:ext cx="609601" cy="6531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6948" y="3438113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4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8691" y="3383734"/>
            <a:ext cx="577402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+</a:t>
            </a:r>
            <a:endParaRPr lang="ru-RU" sz="6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5310" y="3438113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2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19431" y="3328397"/>
            <a:ext cx="611065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=</a:t>
            </a:r>
            <a:endParaRPr lang="ru-RU" sz="7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53790" y="3429900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6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8514995" y="2688649"/>
            <a:ext cx="609601" cy="6531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9227448" y="2688649"/>
            <a:ext cx="609601" cy="6531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10016466" y="2730591"/>
            <a:ext cx="609601" cy="6531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10908336" y="2703041"/>
            <a:ext cx="609601" cy="653143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0957405" y="2730591"/>
            <a:ext cx="512364" cy="58441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113703" y="2777698"/>
            <a:ext cx="512364" cy="58441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660650" y="3444354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4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99579" y="3172459"/>
            <a:ext cx="644728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-</a:t>
            </a:r>
            <a:endParaRPr lang="ru-RU" sz="7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844307" y="3444354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2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352998" y="3294321"/>
            <a:ext cx="611065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=</a:t>
            </a:r>
            <a:endParaRPr lang="ru-RU" sz="7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099802" y="3444354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2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9722" y="5167374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5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4473105" y="4493022"/>
            <a:ext cx="507298" cy="54353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4956812" y="4484554"/>
            <a:ext cx="507298" cy="54353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5455644" y="4484554"/>
            <a:ext cx="507298" cy="5435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5945585" y="4477266"/>
            <a:ext cx="507298" cy="5435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6443717" y="4491250"/>
            <a:ext cx="507298" cy="54353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6959489" y="4477267"/>
            <a:ext cx="507298" cy="54353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7476768" y="4466458"/>
            <a:ext cx="507298" cy="54353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781979" y="5181880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5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20908" y="4991087"/>
            <a:ext cx="675185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+</a:t>
            </a:r>
            <a:endParaRPr lang="ru-RU" sz="7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30000" y="5206800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2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82991" y="4997564"/>
            <a:ext cx="611065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=</a:t>
            </a:r>
            <a:endParaRPr lang="ru-RU" sz="7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9906" y="5193400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7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8514995" y="4447554"/>
            <a:ext cx="507298" cy="5435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9024950" y="4433767"/>
            <a:ext cx="507298" cy="543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9574573" y="4432667"/>
            <a:ext cx="507298" cy="5435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10099349" y="4424534"/>
            <a:ext cx="507298" cy="54353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/>
          <a:srcRect l="44382" t="50870" r="53094" b="44322"/>
          <a:stretch/>
        </p:blipFill>
        <p:spPr>
          <a:xfrm>
            <a:off x="10650189" y="4444203"/>
            <a:ext cx="507298" cy="543533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10669588" y="4428642"/>
            <a:ext cx="512364" cy="58441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0147525" y="4470810"/>
            <a:ext cx="512364" cy="58441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8688519" y="5132451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5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258060" y="4897524"/>
            <a:ext cx="644728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-</a:t>
            </a:r>
            <a:endParaRPr lang="ru-RU" sz="7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903104" y="5114197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2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424064" y="5005309"/>
            <a:ext cx="611065" cy="1169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=</a:t>
            </a:r>
            <a:endParaRPr lang="ru-RU" sz="7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157486" y="5191958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3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4" grpId="0"/>
      <p:bldP spid="15" grpId="0"/>
      <p:bldP spid="16" grpId="0"/>
      <p:bldP spid="17" grpId="0"/>
      <p:bldP spid="27" grpId="0"/>
      <p:bldP spid="28" grpId="0"/>
      <p:bldP spid="29" grpId="0"/>
      <p:bldP spid="30" grpId="0"/>
      <p:bldP spid="31" grpId="0"/>
      <p:bldP spid="32" grpId="0"/>
      <p:bldP spid="40" grpId="0"/>
      <p:bldP spid="41" grpId="0"/>
      <p:bldP spid="42" grpId="0"/>
      <p:bldP spid="43" grpId="0"/>
      <p:bldP spid="44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0521" t="42014" r="10104" b="33171"/>
          <a:stretch/>
        </p:blipFill>
        <p:spPr>
          <a:xfrm>
            <a:off x="252549" y="296091"/>
            <a:ext cx="11551854" cy="32657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2913" y="2654552"/>
            <a:ext cx="53892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0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2039" y="2475288"/>
            <a:ext cx="1996059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latin typeface="Propisi" panose="02000508030000020003" pitchFamily="2" charset="0"/>
              </a:rPr>
              <a:t>яблок</a:t>
            </a:r>
            <a:endParaRPr lang="ru-RU" sz="66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02" t="10577" r="9836" b="23540"/>
          <a:stretch/>
        </p:blipFill>
        <p:spPr>
          <a:xfrm>
            <a:off x="262468" y="135467"/>
            <a:ext cx="11463865" cy="64309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24799" y="2235200"/>
            <a:ext cx="3242733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04666" y="2946400"/>
            <a:ext cx="3242733" cy="88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24799" y="2332567"/>
            <a:ext cx="533400" cy="516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02132" y="2332567"/>
            <a:ext cx="533400" cy="516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31839" y="2332566"/>
            <a:ext cx="533400" cy="516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61547" y="2332567"/>
            <a:ext cx="533400" cy="516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79612" y="2332566"/>
            <a:ext cx="533400" cy="516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442572" y="2243666"/>
            <a:ext cx="592665" cy="673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840907" y="2302934"/>
            <a:ext cx="592665" cy="673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924799" y="330199"/>
            <a:ext cx="3412068" cy="956733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369" t="8568" r="11424" b="44075"/>
          <a:stretch/>
        </p:blipFill>
        <p:spPr>
          <a:xfrm>
            <a:off x="685800" y="110067"/>
            <a:ext cx="9829800" cy="434929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924799" y="330199"/>
            <a:ext cx="1617134" cy="956733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065865" y="1075265"/>
            <a:ext cx="4445001" cy="956733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5200" y="2624667"/>
            <a:ext cx="4597400" cy="20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63818" y="4546598"/>
            <a:ext cx="81403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0"/>
                <a:solidFill>
                  <a:schemeClr val="tx1"/>
                </a:solidFill>
              </a:rPr>
              <a:t>17-2=15 (м.)</a:t>
            </a:r>
            <a:endParaRPr lang="ru-RU" sz="12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328" t="59201" r="21053" b="5680"/>
          <a:stretch/>
        </p:blipFill>
        <p:spPr>
          <a:xfrm>
            <a:off x="364066" y="211668"/>
            <a:ext cx="10947400" cy="4358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0" y="2396066"/>
            <a:ext cx="838200" cy="846667"/>
          </a:xfrm>
          <a:prstGeom prst="rect">
            <a:avLst/>
          </a:prstGeom>
          <a:solidFill>
            <a:srgbClr val="89D2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10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72599" y="2396066"/>
            <a:ext cx="1007534" cy="846667"/>
          </a:xfrm>
          <a:prstGeom prst="rect">
            <a:avLst/>
          </a:prstGeom>
          <a:solidFill>
            <a:srgbClr val="89D2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11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328" t="59201" r="21053" b="5680"/>
          <a:stretch/>
        </p:blipFill>
        <p:spPr>
          <a:xfrm>
            <a:off x="516466" y="364068"/>
            <a:ext cx="10947400" cy="43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971" t="6777" r="18340" b="49613"/>
          <a:stretch/>
        </p:blipFill>
        <p:spPr>
          <a:xfrm>
            <a:off x="261257" y="243842"/>
            <a:ext cx="11146972" cy="50000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094" t="40539" r="59592" b="51220"/>
          <a:stretch/>
        </p:blipFill>
        <p:spPr>
          <a:xfrm>
            <a:off x="1166947" y="4114800"/>
            <a:ext cx="1898469" cy="944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614" t="41488" r="18897" b="50916"/>
          <a:stretch/>
        </p:blipFill>
        <p:spPr>
          <a:xfrm>
            <a:off x="9113518" y="4188822"/>
            <a:ext cx="2137956" cy="870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723" t="41374" r="46839" b="51411"/>
          <a:stretch/>
        </p:blipFill>
        <p:spPr>
          <a:xfrm>
            <a:off x="3870960" y="4188822"/>
            <a:ext cx="1719944" cy="827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7797" t="41526" r="33765" b="51259"/>
          <a:stretch/>
        </p:blipFill>
        <p:spPr>
          <a:xfrm>
            <a:off x="6588030" y="4210592"/>
            <a:ext cx="1719944" cy="8273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82345" y="854533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=16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25050" y="1662475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48B8A5"/>
                </a:solidFill>
              </a:rPr>
              <a:t>=20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48B8A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25050" y="2479320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=15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82346" y="3287262"/>
            <a:ext cx="1231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=19</a:t>
            </a:r>
            <a:endParaRPr lang="ru-RU" sz="5400" b="1" cap="none" spc="0" dirty="0">
              <a:ln w="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0.65768 -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00391 -0.35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46146 -0.233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05417 L 0.22565 -0.118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6487" t="50129" r="18268" b="27009"/>
          <a:stretch/>
        </p:blipFill>
        <p:spPr>
          <a:xfrm>
            <a:off x="83456" y="201508"/>
            <a:ext cx="11260183" cy="26212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1812" y="803733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=5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8679" y="1405958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=8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5245" y="2034975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5614" y="795930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=8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2180" y="1405957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=6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6217" y="2015984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=9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4262" y="803733"/>
            <a:ext cx="1116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=14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4262" y="1415816"/>
            <a:ext cx="1116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=14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5698" y="2034975"/>
            <a:ext cx="1116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=13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96795" y="795929"/>
            <a:ext cx="1116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=12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25888" y="1432479"/>
            <a:ext cx="1116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=14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44793" y="2069029"/>
            <a:ext cx="11160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=15</a:t>
            </a:r>
            <a:endParaRPr lang="ru-RU" sz="48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09" t="9091" r="14720" b="51602"/>
          <a:stretch/>
        </p:blipFill>
        <p:spPr>
          <a:xfrm>
            <a:off x="254000" y="143933"/>
            <a:ext cx="11108268" cy="4116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586" t="20439" r="52731" b="59850"/>
          <a:stretch/>
        </p:blipFill>
        <p:spPr>
          <a:xfrm>
            <a:off x="557879" y="4132348"/>
            <a:ext cx="1802676" cy="20639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6971" y="5534561"/>
            <a:ext cx="1909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Ира</a:t>
            </a:r>
            <a:endParaRPr lang="ru-RU" sz="8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803" t="20855" r="62625" b="59434"/>
          <a:stretch/>
        </p:blipFill>
        <p:spPr>
          <a:xfrm>
            <a:off x="4739398" y="4394779"/>
            <a:ext cx="1223555" cy="20639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14220" y="5534561"/>
            <a:ext cx="23182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Валя</a:t>
            </a:r>
            <a:endParaRPr lang="ru-RU" sz="8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9551" t="20815" r="20812" b="59059"/>
          <a:stretch/>
        </p:blipFill>
        <p:spPr>
          <a:xfrm>
            <a:off x="8467214" y="4088806"/>
            <a:ext cx="1793967" cy="2107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08955" y="5796991"/>
            <a:ext cx="2205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Таня</a:t>
            </a:r>
            <a:endParaRPr lang="ru-RU" sz="8000" b="1" cap="none" spc="0" dirty="0">
              <a:ln w="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65" t="48511" r="31688" b="31407"/>
          <a:stretch/>
        </p:blipFill>
        <p:spPr>
          <a:xfrm>
            <a:off x="0" y="267546"/>
            <a:ext cx="11985279" cy="30598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5388" y="2666998"/>
            <a:ext cx="5325496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cap="none" spc="0" dirty="0" smtClean="0">
                <a:ln w="0"/>
                <a:solidFill>
                  <a:schemeClr val="tx1"/>
                </a:solidFill>
              </a:rPr>
              <a:t>15-2=13</a:t>
            </a:r>
            <a:endParaRPr lang="ru-RU" sz="12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515" t="68924" r="15698" b="7993"/>
          <a:stretch/>
        </p:blipFill>
        <p:spPr>
          <a:xfrm>
            <a:off x="152400" y="115631"/>
            <a:ext cx="10188545" cy="22127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485" t="14926" r="11779" b="50749"/>
          <a:stretch/>
        </p:blipFill>
        <p:spPr>
          <a:xfrm>
            <a:off x="513806" y="2467672"/>
            <a:ext cx="10242960" cy="41429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4788" y="4442403"/>
            <a:ext cx="47320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Propisi" panose="02000508030000020003" pitchFamily="2" charset="0"/>
              </a:rPr>
              <a:t>8</a:t>
            </a:r>
            <a:endParaRPr lang="ru-RU" sz="6600" b="1" cap="none" spc="0" dirty="0">
              <a:ln w="0"/>
              <a:solidFill>
                <a:schemeClr val="tx1"/>
              </a:solidFill>
              <a:latin typeface="Propisi" panose="02000508030000020003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7994" y="4151638"/>
            <a:ext cx="617477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chemeClr val="tx1"/>
                </a:solidFill>
                <a:latin typeface="Propisi" panose="02000508030000020003" pitchFamily="2" charset="0"/>
              </a:rPr>
              <a:t>-</a:t>
            </a:r>
            <a:endParaRPr lang="ru-RU" sz="6600" b="1" cap="none" spc="0" dirty="0">
              <a:ln w="0"/>
              <a:solidFill>
                <a:schemeClr val="tx1"/>
              </a:solidFill>
              <a:latin typeface="Propisi" panose="02000508030000020003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1724" y="4442402"/>
            <a:ext cx="47320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tx1"/>
                </a:solidFill>
                <a:latin typeface="Propisi" panose="02000508030000020003" pitchFamily="2" charset="0"/>
              </a:rPr>
              <a:t>2</a:t>
            </a:r>
            <a:endParaRPr lang="ru-RU" sz="4400" b="1" cap="none" spc="0" dirty="0">
              <a:ln w="0"/>
              <a:solidFill>
                <a:schemeClr val="tx1"/>
              </a:solidFill>
              <a:latin typeface="Propisi" panose="02000508030000020003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4930" y="4273126"/>
            <a:ext cx="58702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0"/>
                <a:solidFill>
                  <a:schemeClr val="tx1"/>
                </a:solidFill>
                <a:latin typeface="Propisi" panose="02000508030000020003" pitchFamily="2" charset="0"/>
              </a:rPr>
              <a:t>=</a:t>
            </a:r>
            <a:endParaRPr lang="ru-RU" sz="6600" b="1" cap="none" spc="0" dirty="0">
              <a:ln w="0"/>
              <a:solidFill>
                <a:schemeClr val="tx1"/>
              </a:solidFill>
              <a:latin typeface="Propisi" panose="02000508030000020003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1950" y="4442401"/>
            <a:ext cx="47320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tx1"/>
                </a:solidFill>
                <a:latin typeface="Propisi" panose="02000508030000020003" pitchFamily="2" charset="0"/>
              </a:rPr>
              <a:t>6</a:t>
            </a:r>
            <a:endParaRPr lang="ru-RU" sz="4400" b="1" cap="none" spc="0" dirty="0">
              <a:ln w="0"/>
              <a:solidFill>
                <a:schemeClr val="tx1"/>
              </a:solidFill>
              <a:latin typeface="Propisi" panose="02000508030000020003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2045" y="4461062"/>
            <a:ext cx="105496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tx1"/>
                </a:solidFill>
                <a:latin typeface="Propisi" panose="02000508030000020003" pitchFamily="2" charset="0"/>
              </a:rPr>
              <a:t>(гр.)</a:t>
            </a:r>
            <a:endParaRPr lang="ru-RU" sz="4400" b="1" cap="none" spc="0" dirty="0">
              <a:ln w="0"/>
              <a:solidFill>
                <a:schemeClr val="tx1"/>
              </a:solidFill>
              <a:latin typeface="Propisi" panose="02000508030000020003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8839" y="5516390"/>
            <a:ext cx="47320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tx1"/>
                </a:solidFill>
                <a:latin typeface="Propisi" panose="02000508030000020003" pitchFamily="2" charset="0"/>
              </a:rPr>
              <a:t>6</a:t>
            </a:r>
            <a:endParaRPr lang="ru-RU" sz="4400" b="1" cap="none" spc="0" dirty="0">
              <a:ln w="0"/>
              <a:solidFill>
                <a:schemeClr val="tx1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90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vikag</cp:lastModifiedBy>
  <cp:revision>13</cp:revision>
  <dcterms:created xsi:type="dcterms:W3CDTF">2024-02-28T16:40:03Z</dcterms:created>
  <dcterms:modified xsi:type="dcterms:W3CDTF">2024-03-04T15:42:22Z</dcterms:modified>
</cp:coreProperties>
</file>