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648" r:id="rId3"/>
    <p:sldId id="647" r:id="rId4"/>
    <p:sldId id="660" r:id="rId5"/>
    <p:sldId id="657" r:id="rId6"/>
    <p:sldId id="656" r:id="rId7"/>
    <p:sldId id="661" r:id="rId8"/>
    <p:sldId id="662" r:id="rId9"/>
    <p:sldId id="663" r:id="rId10"/>
    <p:sldId id="6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EC900"/>
    <a:srgbClr val="F5A742"/>
    <a:srgbClr val="3E91C1"/>
    <a:srgbClr val="FFF101"/>
    <a:srgbClr val="A6CE39"/>
    <a:srgbClr val="27799F"/>
    <a:srgbClr val="FCFC28"/>
    <a:srgbClr val="FF99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>
      <p:cViewPr varScale="1">
        <p:scale>
          <a:sx n="72" d="100"/>
          <a:sy n="72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0C97B-4FB7-4277-B26D-63670A087BA2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567F8-312A-4649-B6B8-B9F26E0E7B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286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023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3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142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96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51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53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67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480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8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21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429000"/>
            <a:ext cx="8424936" cy="2547714"/>
          </a:xfrm>
        </p:spPr>
        <p:txBody>
          <a:bodyPr>
            <a:noAutofit/>
          </a:bodyPr>
          <a:lstStyle/>
          <a:p>
            <a:r>
              <a:rPr lang="ru-RU" sz="6000" b="1" dirty="0"/>
              <a:t>Тема урока: </a:t>
            </a:r>
            <a:br>
              <a:rPr lang="en-US" sz="6000" b="1" dirty="0"/>
            </a:br>
            <a:r>
              <a:rPr lang="ru-RU" sz="5400" b="1" dirty="0">
                <a:solidFill>
                  <a:srgbClr val="FF0000"/>
                </a:solidFill>
              </a:rPr>
              <a:t>Связь между суммой и слагаемыми</a:t>
            </a:r>
            <a:br>
              <a:rPr lang="ru-RU" dirty="0"/>
            </a:br>
            <a:br>
              <a:rPr lang="ru-RU" dirty="0"/>
            </a:br>
            <a:endParaRPr lang="ru-RU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762F63-E7B5-4E48-AA39-26C8D6569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14"/>
          <a:stretch/>
        </p:blipFill>
        <p:spPr>
          <a:xfrm>
            <a:off x="15753" y="836712"/>
            <a:ext cx="9179591" cy="2304256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F821C58-0991-434D-A293-09DC0CFA12BC}"/>
              </a:ext>
            </a:extLst>
          </p:cNvPr>
          <p:cNvSpPr/>
          <p:nvPr/>
        </p:nvSpPr>
        <p:spPr>
          <a:xfrm>
            <a:off x="1293180" y="1953681"/>
            <a:ext cx="1694644" cy="539215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38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584633-7FB8-47D6-95D6-6C80EF1C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236"/>
            <a:ext cx="9144000" cy="527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0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AFEA4C-5CDD-4F45-A354-DBD8959CA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14" y="265921"/>
            <a:ext cx="8993571" cy="31630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EE08152-D6CE-4C1F-8058-67DF9D39AD85}"/>
              </a:ext>
            </a:extLst>
          </p:cNvPr>
          <p:cNvSpPr txBox="1"/>
          <p:nvPr/>
        </p:nvSpPr>
        <p:spPr>
          <a:xfrm>
            <a:off x="1979712" y="812550"/>
            <a:ext cx="470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19403-2BD0-4336-8243-DDD3AD898685}"/>
              </a:ext>
            </a:extLst>
          </p:cNvPr>
          <p:cNvSpPr txBox="1"/>
          <p:nvPr/>
        </p:nvSpPr>
        <p:spPr>
          <a:xfrm>
            <a:off x="204467" y="1710679"/>
            <a:ext cx="44626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EEAE18-5C67-4075-9D67-A73796F3785E}"/>
              </a:ext>
            </a:extLst>
          </p:cNvPr>
          <p:cNvSpPr txBox="1"/>
          <p:nvPr/>
        </p:nvSpPr>
        <p:spPr>
          <a:xfrm>
            <a:off x="2006977" y="1710679"/>
            <a:ext cx="44435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52B941-E628-431E-8BD5-9AE044896ABA}"/>
              </a:ext>
            </a:extLst>
          </p:cNvPr>
          <p:cNvSpPr txBox="1"/>
          <p:nvPr/>
        </p:nvSpPr>
        <p:spPr>
          <a:xfrm>
            <a:off x="204467" y="2427318"/>
            <a:ext cx="44435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A05E07-8909-4FBE-BE32-E92F932EAB97}"/>
              </a:ext>
            </a:extLst>
          </p:cNvPr>
          <p:cNvSpPr txBox="1"/>
          <p:nvPr/>
        </p:nvSpPr>
        <p:spPr>
          <a:xfrm>
            <a:off x="1981713" y="2438183"/>
            <a:ext cx="444352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7637D-8DCF-4467-A91B-0A536E96098A}"/>
              </a:ext>
            </a:extLst>
          </p:cNvPr>
          <p:cNvSpPr txBox="1"/>
          <p:nvPr/>
        </p:nvSpPr>
        <p:spPr>
          <a:xfrm>
            <a:off x="452389" y="3380418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/>
              <a:t>2 +7 =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02BC0-CDE4-471F-8233-CE80D4E45382}"/>
              </a:ext>
            </a:extLst>
          </p:cNvPr>
          <p:cNvSpPr txBox="1"/>
          <p:nvPr/>
        </p:nvSpPr>
        <p:spPr>
          <a:xfrm>
            <a:off x="452389" y="4021613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9 – 2 =7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B54D4-9CDC-40D2-9C78-C89244E39931}"/>
              </a:ext>
            </a:extLst>
          </p:cNvPr>
          <p:cNvSpPr txBox="1"/>
          <p:nvPr/>
        </p:nvSpPr>
        <p:spPr>
          <a:xfrm>
            <a:off x="427602" y="452721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9 – 7 =2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A58B40-4AE4-482C-A578-8765D07FD627}"/>
              </a:ext>
            </a:extLst>
          </p:cNvPr>
          <p:cNvSpPr txBox="1"/>
          <p:nvPr/>
        </p:nvSpPr>
        <p:spPr>
          <a:xfrm>
            <a:off x="3347864" y="334944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/>
              <a:t>5 +3 =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94D1CC-601C-473A-9C92-04B6E4C05E76}"/>
              </a:ext>
            </a:extLst>
          </p:cNvPr>
          <p:cNvSpPr txBox="1"/>
          <p:nvPr/>
        </p:nvSpPr>
        <p:spPr>
          <a:xfrm>
            <a:off x="3347864" y="4011791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8 – 5 =3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F90E9C-7D96-40EE-8E0E-F2026032080B}"/>
              </a:ext>
            </a:extLst>
          </p:cNvPr>
          <p:cNvSpPr txBox="1"/>
          <p:nvPr/>
        </p:nvSpPr>
        <p:spPr>
          <a:xfrm>
            <a:off x="3347864" y="4533645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8 – 3 =5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0D39CB-B4F6-4ED2-A716-0A793999C1E8}"/>
              </a:ext>
            </a:extLst>
          </p:cNvPr>
          <p:cNvSpPr txBox="1"/>
          <p:nvPr/>
        </p:nvSpPr>
        <p:spPr>
          <a:xfrm>
            <a:off x="6208324" y="3320908"/>
            <a:ext cx="3116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/>
              <a:t>3 +7 =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95A7DD-C87D-4A22-8DAB-FDCDC3394761}"/>
              </a:ext>
            </a:extLst>
          </p:cNvPr>
          <p:cNvSpPr txBox="1"/>
          <p:nvPr/>
        </p:nvSpPr>
        <p:spPr>
          <a:xfrm>
            <a:off x="6194482" y="4011790"/>
            <a:ext cx="3130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10 – 3 = 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6185D-47A9-49F1-9268-F18F15BFAB9A}"/>
              </a:ext>
            </a:extLst>
          </p:cNvPr>
          <p:cNvSpPr txBox="1"/>
          <p:nvPr/>
        </p:nvSpPr>
        <p:spPr>
          <a:xfrm>
            <a:off x="6201852" y="4568548"/>
            <a:ext cx="2521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/>
              <a:t>10 – 7 =3</a:t>
            </a:r>
          </a:p>
        </p:txBody>
      </p:sp>
    </p:spTree>
    <p:extLst>
      <p:ext uri="{BB962C8B-B14F-4D97-AF65-F5344CB8AC3E}">
        <p14:creationId xmlns:p14="http://schemas.microsoft.com/office/powerpoint/2010/main" val="320476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C1A65F-CBBA-4329-BAE3-180321E4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515" y="116632"/>
            <a:ext cx="9144000" cy="34451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FB163D-04C9-45E3-A41F-762827D7CEB1}"/>
              </a:ext>
            </a:extLst>
          </p:cNvPr>
          <p:cNvSpPr txBox="1"/>
          <p:nvPr/>
        </p:nvSpPr>
        <p:spPr>
          <a:xfrm>
            <a:off x="395536" y="3593602"/>
            <a:ext cx="20922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6  -3 + 4=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B09AA4-C764-48C3-B027-EBFBA51EAB01}"/>
              </a:ext>
            </a:extLst>
          </p:cNvPr>
          <p:cNvSpPr txBox="1"/>
          <p:nvPr/>
        </p:nvSpPr>
        <p:spPr>
          <a:xfrm>
            <a:off x="827584" y="1736064"/>
            <a:ext cx="444352" cy="70788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3857F5-4F28-4D63-9095-E819DC2305CC}"/>
              </a:ext>
            </a:extLst>
          </p:cNvPr>
          <p:cNvSpPr txBox="1"/>
          <p:nvPr/>
        </p:nvSpPr>
        <p:spPr>
          <a:xfrm>
            <a:off x="796008" y="330121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5CA0-E765-4875-A6B7-31CBF9A9F514}"/>
              </a:ext>
            </a:extLst>
          </p:cNvPr>
          <p:cNvSpPr txBox="1"/>
          <p:nvPr/>
        </p:nvSpPr>
        <p:spPr>
          <a:xfrm>
            <a:off x="1441655" y="2654883"/>
            <a:ext cx="52471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0FBEFF-E835-48D7-AE1F-2C17815D739A}"/>
              </a:ext>
            </a:extLst>
          </p:cNvPr>
          <p:cNvSpPr txBox="1"/>
          <p:nvPr/>
        </p:nvSpPr>
        <p:spPr>
          <a:xfrm>
            <a:off x="2252775" y="3561824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7DEBB6-A11B-4D6D-9B33-96FAC3C32BA5}"/>
              </a:ext>
            </a:extLst>
          </p:cNvPr>
          <p:cNvSpPr txBox="1"/>
          <p:nvPr/>
        </p:nvSpPr>
        <p:spPr>
          <a:xfrm>
            <a:off x="2965852" y="3576624"/>
            <a:ext cx="23519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17  -2 + 3=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AF7730-D596-4B49-818C-AEED5F198208}"/>
              </a:ext>
            </a:extLst>
          </p:cNvPr>
          <p:cNvSpPr txBox="1"/>
          <p:nvPr/>
        </p:nvSpPr>
        <p:spPr>
          <a:xfrm>
            <a:off x="3758033" y="1766841"/>
            <a:ext cx="65274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0B0260-4B2C-4C0E-B651-0DFF3B4D7FBB}"/>
              </a:ext>
            </a:extLst>
          </p:cNvPr>
          <p:cNvSpPr txBox="1"/>
          <p:nvPr/>
        </p:nvSpPr>
        <p:spPr>
          <a:xfrm>
            <a:off x="3457310" y="3322107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3F6501-71FE-46C5-A766-55704B54ECE2}"/>
              </a:ext>
            </a:extLst>
          </p:cNvPr>
          <p:cNvSpPr txBox="1"/>
          <p:nvPr/>
        </p:nvSpPr>
        <p:spPr>
          <a:xfrm>
            <a:off x="4445731" y="2675776"/>
            <a:ext cx="65274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7A5D71-6FB1-436B-A136-06E6A680A6E9}"/>
              </a:ext>
            </a:extLst>
          </p:cNvPr>
          <p:cNvSpPr txBox="1"/>
          <p:nvPr/>
        </p:nvSpPr>
        <p:spPr>
          <a:xfrm>
            <a:off x="5057170" y="3526165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0945F1-1FCC-4AB6-8605-9A7BF22B423E}"/>
              </a:ext>
            </a:extLst>
          </p:cNvPr>
          <p:cNvSpPr txBox="1"/>
          <p:nvPr/>
        </p:nvSpPr>
        <p:spPr>
          <a:xfrm>
            <a:off x="6052313" y="3552939"/>
            <a:ext cx="2611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14  -10 + 4=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8248FC-025E-4A45-BF68-500EEC288DDE}"/>
              </a:ext>
            </a:extLst>
          </p:cNvPr>
          <p:cNvSpPr txBox="1"/>
          <p:nvPr/>
        </p:nvSpPr>
        <p:spPr>
          <a:xfrm>
            <a:off x="6960519" y="1736064"/>
            <a:ext cx="41870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9D9F15-B429-42B8-A6AF-28EB6695312B}"/>
              </a:ext>
            </a:extLst>
          </p:cNvPr>
          <p:cNvSpPr txBox="1"/>
          <p:nvPr/>
        </p:nvSpPr>
        <p:spPr>
          <a:xfrm>
            <a:off x="6657900" y="326055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E0986D-C474-412C-B000-CE51E9202AF4}"/>
              </a:ext>
            </a:extLst>
          </p:cNvPr>
          <p:cNvSpPr txBox="1"/>
          <p:nvPr/>
        </p:nvSpPr>
        <p:spPr>
          <a:xfrm>
            <a:off x="7596336" y="2686133"/>
            <a:ext cx="418704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5D5DD1-E782-4ABB-9F33-BF03A9391211}"/>
              </a:ext>
            </a:extLst>
          </p:cNvPr>
          <p:cNvSpPr txBox="1"/>
          <p:nvPr/>
        </p:nvSpPr>
        <p:spPr>
          <a:xfrm>
            <a:off x="8443695" y="349926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70C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08879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 animBg="1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63A40E-051B-474F-B369-365C94E8C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769731"/>
            <a:ext cx="4471380" cy="18292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898EF8-E720-4CE2-9B56-6A39275289EE}"/>
              </a:ext>
            </a:extLst>
          </p:cNvPr>
          <p:cNvSpPr txBox="1"/>
          <p:nvPr/>
        </p:nvSpPr>
        <p:spPr>
          <a:xfrm>
            <a:off x="251520" y="116632"/>
            <a:ext cx="46828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БЫЛО –</a:t>
            </a:r>
          </a:p>
          <a:p>
            <a:r>
              <a:rPr lang="ru-RU" sz="8000" b="1" dirty="0"/>
              <a:t>ВЫШЛИ-</a:t>
            </a:r>
          </a:p>
          <a:p>
            <a:r>
              <a:rPr lang="ru-RU" sz="8000" b="1" dirty="0"/>
              <a:t>ОТАЛОСЬ-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75D41-02D8-4C57-801B-661BD9C4ADE7}"/>
              </a:ext>
            </a:extLst>
          </p:cNvPr>
          <p:cNvSpPr txBox="1"/>
          <p:nvPr/>
        </p:nvSpPr>
        <p:spPr>
          <a:xfrm>
            <a:off x="4011590" y="116632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FA462-8390-4CFB-B287-769921D5CFD6}"/>
              </a:ext>
            </a:extLst>
          </p:cNvPr>
          <p:cNvSpPr txBox="1"/>
          <p:nvPr/>
        </p:nvSpPr>
        <p:spPr>
          <a:xfrm>
            <a:off x="4335882" y="1416258"/>
            <a:ext cx="6527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51522A-B808-4B9B-865D-ED1F05A1F53F}"/>
              </a:ext>
            </a:extLst>
          </p:cNvPr>
          <p:cNvSpPr txBox="1"/>
          <p:nvPr/>
        </p:nvSpPr>
        <p:spPr>
          <a:xfrm>
            <a:off x="4834400" y="260086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5A470E-DF2F-4757-BAF8-CCDE2111499B}"/>
              </a:ext>
            </a:extLst>
          </p:cNvPr>
          <p:cNvSpPr txBox="1"/>
          <p:nvPr/>
        </p:nvSpPr>
        <p:spPr>
          <a:xfrm>
            <a:off x="1199923" y="5301208"/>
            <a:ext cx="67441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18  - 8 = 10 (ч.)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4028E8-C72F-4100-8D2D-43518F76CBF6}"/>
              </a:ext>
            </a:extLst>
          </p:cNvPr>
          <p:cNvSpPr/>
          <p:nvPr/>
        </p:nvSpPr>
        <p:spPr>
          <a:xfrm>
            <a:off x="3845910" y="4861987"/>
            <a:ext cx="883000" cy="5058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771F7-0EB3-4F6E-AD38-BC584B178857}"/>
              </a:ext>
            </a:extLst>
          </p:cNvPr>
          <p:cNvSpPr txBox="1"/>
          <p:nvPr/>
        </p:nvSpPr>
        <p:spPr>
          <a:xfrm>
            <a:off x="3879710" y="4632855"/>
            <a:ext cx="7553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18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02BABFB-F6A9-4C7C-9892-7852566E6AA9}"/>
              </a:ext>
            </a:extLst>
          </p:cNvPr>
          <p:cNvSpPr/>
          <p:nvPr/>
        </p:nvSpPr>
        <p:spPr>
          <a:xfrm>
            <a:off x="5364088" y="4149080"/>
            <a:ext cx="792088" cy="452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B97093-C69F-4AEB-8F27-9C3AB81D0CD8}"/>
              </a:ext>
            </a:extLst>
          </p:cNvPr>
          <p:cNvSpPr txBox="1"/>
          <p:nvPr/>
        </p:nvSpPr>
        <p:spPr>
          <a:xfrm>
            <a:off x="5503625" y="395991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8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16120798-E397-4600-94A8-90B1A25085AF}"/>
              </a:ext>
            </a:extLst>
          </p:cNvPr>
          <p:cNvCxnSpPr>
            <a:cxnSpLocks/>
          </p:cNvCxnSpPr>
          <p:nvPr/>
        </p:nvCxnSpPr>
        <p:spPr>
          <a:xfrm flipH="1">
            <a:off x="5486842" y="3959914"/>
            <a:ext cx="604171" cy="83099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3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16EC60-1085-4E47-8E50-8BF017C2A927}"/>
              </a:ext>
            </a:extLst>
          </p:cNvPr>
          <p:cNvSpPr txBox="1"/>
          <p:nvPr/>
        </p:nvSpPr>
        <p:spPr>
          <a:xfrm>
            <a:off x="1403648" y="4304261"/>
            <a:ext cx="64620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17  - 10 = 7 (п.)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5B728B-F27D-4016-AB54-9794819FCA26}"/>
              </a:ext>
            </a:extLst>
          </p:cNvPr>
          <p:cNvSpPr txBox="1"/>
          <p:nvPr/>
        </p:nvSpPr>
        <p:spPr>
          <a:xfrm>
            <a:off x="570109" y="1031167"/>
            <a:ext cx="445487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/>
              <a:t>СТИХОВ –</a:t>
            </a:r>
          </a:p>
          <a:p>
            <a:r>
              <a:rPr lang="ru-RU" sz="8000" b="1" dirty="0"/>
              <a:t>ПЕСЕН-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19A00B-2FDD-4B13-849F-3D2EFB185102}"/>
              </a:ext>
            </a:extLst>
          </p:cNvPr>
          <p:cNvSpPr txBox="1"/>
          <p:nvPr/>
        </p:nvSpPr>
        <p:spPr>
          <a:xfrm>
            <a:off x="5292080" y="908720"/>
            <a:ext cx="11208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C809A0-54ED-4290-AF22-65E15EA5D2F6}"/>
              </a:ext>
            </a:extLst>
          </p:cNvPr>
          <p:cNvSpPr txBox="1"/>
          <p:nvPr/>
        </p:nvSpPr>
        <p:spPr>
          <a:xfrm>
            <a:off x="4002875" y="2339271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6737D9-92D0-49B2-B560-47590C01095C}"/>
              </a:ext>
            </a:extLst>
          </p:cNvPr>
          <p:cNvSpPr txBox="1"/>
          <p:nvPr/>
        </p:nvSpPr>
        <p:spPr>
          <a:xfrm>
            <a:off x="3081539" y="2985547"/>
            <a:ext cx="554190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/>
              <a:t>на</a:t>
            </a:r>
            <a:r>
              <a:rPr lang="ru-RU" sz="7200" b="1" dirty="0">
                <a:solidFill>
                  <a:srgbClr val="FF0000"/>
                </a:solidFill>
              </a:rPr>
              <a:t> 10</a:t>
            </a:r>
            <a:r>
              <a:rPr lang="ru-RU" sz="7200" b="1" dirty="0"/>
              <a:t>меньше</a:t>
            </a:r>
          </a:p>
        </p:txBody>
      </p:sp>
    </p:spTree>
    <p:extLst>
      <p:ext uri="{BB962C8B-B14F-4D97-AF65-F5344CB8AC3E}">
        <p14:creationId xmlns:p14="http://schemas.microsoft.com/office/powerpoint/2010/main" val="421209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C840832-2B81-45F1-900E-AD99B19A3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5306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D862C8-18F9-4989-8B75-686E21CCBC2A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57"/>
          <a:stretch/>
        </p:blipFill>
        <p:spPr bwMode="auto">
          <a:xfrm>
            <a:off x="17310" y="2579915"/>
            <a:ext cx="9144000" cy="33097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22B53D-3AF3-4CE1-937D-765EDDE65D32}"/>
              </a:ext>
            </a:extLst>
          </p:cNvPr>
          <p:cNvSpPr/>
          <p:nvPr/>
        </p:nvSpPr>
        <p:spPr>
          <a:xfrm>
            <a:off x="318852" y="4854469"/>
            <a:ext cx="3173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5 + 5 = 1 0 </a:t>
            </a:r>
            <a:endParaRPr lang="ru-RU" sz="4800" b="1" dirty="0">
              <a:solidFill>
                <a:srgbClr val="0000CC"/>
              </a:solidFill>
              <a:latin typeface="Propisi" panose="02000508030000020003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F917EDA-07A1-403E-A410-7E9D445723FC}"/>
              </a:ext>
            </a:extLst>
          </p:cNvPr>
          <p:cNvSpPr/>
          <p:nvPr/>
        </p:nvSpPr>
        <p:spPr>
          <a:xfrm>
            <a:off x="4111113" y="3819285"/>
            <a:ext cx="2573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3 + 5 = 8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2563EA-431C-4392-857C-11DBB278ED71}"/>
              </a:ext>
            </a:extLst>
          </p:cNvPr>
          <p:cNvSpPr/>
          <p:nvPr/>
        </p:nvSpPr>
        <p:spPr>
          <a:xfrm>
            <a:off x="342054" y="3819285"/>
            <a:ext cx="25737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1 + 5 = 6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33FEB36-8760-498E-A845-CA2C6E1175C6}"/>
              </a:ext>
            </a:extLst>
          </p:cNvPr>
          <p:cNvSpPr/>
          <p:nvPr/>
        </p:nvSpPr>
        <p:spPr>
          <a:xfrm>
            <a:off x="4139952" y="4881519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1 2 + 5 = 1  7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7EC28-CC15-4B24-A5A8-58434EADE6DF}"/>
              </a:ext>
            </a:extLst>
          </p:cNvPr>
          <p:cNvSpPr txBox="1"/>
          <p:nvPr/>
        </p:nvSpPr>
        <p:spPr>
          <a:xfrm>
            <a:off x="8717305" y="420813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5066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762F63-E7B5-4E48-AA39-26C8D6569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551" b="62600"/>
          <a:stretch/>
        </p:blipFill>
        <p:spPr>
          <a:xfrm>
            <a:off x="179512" y="260648"/>
            <a:ext cx="8412313" cy="22322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85D9708-9189-4916-90CB-03F43F97AC3D}"/>
              </a:ext>
            </a:extLst>
          </p:cNvPr>
          <p:cNvSpPr/>
          <p:nvPr/>
        </p:nvSpPr>
        <p:spPr>
          <a:xfrm>
            <a:off x="2699792" y="1484784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8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E2AB16-A945-4278-9606-916843F4FD0C}"/>
              </a:ext>
            </a:extLst>
          </p:cNvPr>
          <p:cNvSpPr/>
          <p:nvPr/>
        </p:nvSpPr>
        <p:spPr>
          <a:xfrm>
            <a:off x="3528333" y="188640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5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52CE37-D2ED-4C66-B069-50341C18723A}"/>
              </a:ext>
            </a:extLst>
          </p:cNvPr>
          <p:cNvSpPr/>
          <p:nvPr/>
        </p:nvSpPr>
        <p:spPr>
          <a:xfrm>
            <a:off x="4363317" y="886423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3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85061AB-2494-4B91-A785-0958FC010BFB}"/>
              </a:ext>
            </a:extLst>
          </p:cNvPr>
          <p:cNvSpPr/>
          <p:nvPr/>
        </p:nvSpPr>
        <p:spPr>
          <a:xfrm>
            <a:off x="5227413" y="1512198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9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5C6206C-2118-4591-A739-0CE6077CE26A}"/>
              </a:ext>
            </a:extLst>
          </p:cNvPr>
          <p:cNvSpPr/>
          <p:nvPr/>
        </p:nvSpPr>
        <p:spPr>
          <a:xfrm>
            <a:off x="6228184" y="226435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2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1C0B91-FCBA-4D41-876A-2BA026CF91CE}"/>
              </a:ext>
            </a:extLst>
          </p:cNvPr>
          <p:cNvSpPr/>
          <p:nvPr/>
        </p:nvSpPr>
        <p:spPr>
          <a:xfrm>
            <a:off x="7045134" y="886422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2419E5-0B79-422C-9BE4-67775E79FB81}"/>
              </a:ext>
            </a:extLst>
          </p:cNvPr>
          <p:cNvSpPr txBox="1"/>
          <p:nvPr/>
        </p:nvSpPr>
        <p:spPr>
          <a:xfrm>
            <a:off x="8183131" y="116161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2071690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762F63-E7B5-4E48-AA39-26C8D6569C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401" b="15513"/>
          <a:stretch/>
        </p:blipFill>
        <p:spPr>
          <a:xfrm>
            <a:off x="323528" y="260648"/>
            <a:ext cx="8640960" cy="6048665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2ACF7A6-B269-4D56-B3F3-7733FC3D48C3}"/>
              </a:ext>
            </a:extLst>
          </p:cNvPr>
          <p:cNvSpPr/>
          <p:nvPr/>
        </p:nvSpPr>
        <p:spPr>
          <a:xfrm>
            <a:off x="4788024" y="2132856"/>
            <a:ext cx="3312368" cy="1224136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9026CB4-8CC2-4D56-8086-F85EABDA5D78}"/>
              </a:ext>
            </a:extLst>
          </p:cNvPr>
          <p:cNvSpPr/>
          <p:nvPr/>
        </p:nvSpPr>
        <p:spPr>
          <a:xfrm>
            <a:off x="2699792" y="260648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1 0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4D65EE3-B676-4FDA-95A4-7DC870A4FB06}"/>
              </a:ext>
            </a:extLst>
          </p:cNvPr>
          <p:cNvSpPr/>
          <p:nvPr/>
        </p:nvSpPr>
        <p:spPr>
          <a:xfrm>
            <a:off x="2123728" y="679574"/>
            <a:ext cx="8640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3600" b="1" dirty="0">
                <a:solidFill>
                  <a:srgbClr val="0000CC"/>
                </a:solidFill>
                <a:latin typeface="Propisi" panose="02000508030000020003" pitchFamily="2" charset="0"/>
              </a:rPr>
              <a:t>4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7616DA8-EEAA-4DE7-90CD-23F015FC42AE}"/>
              </a:ext>
            </a:extLst>
          </p:cNvPr>
          <p:cNvSpPr/>
          <p:nvPr/>
        </p:nvSpPr>
        <p:spPr>
          <a:xfrm>
            <a:off x="3311860" y="3366959"/>
            <a:ext cx="295232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400" b="1" dirty="0">
                <a:solidFill>
                  <a:srgbClr val="0000CC"/>
                </a:solidFill>
                <a:latin typeface="Propisi" panose="02000508030000020003" pitchFamily="2" charset="0"/>
              </a:rPr>
              <a:t>Задача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84E5B47-7FCB-4D9B-97D7-244B709B5E9D}"/>
              </a:ext>
            </a:extLst>
          </p:cNvPr>
          <p:cNvSpPr/>
          <p:nvPr/>
        </p:nvSpPr>
        <p:spPr>
          <a:xfrm>
            <a:off x="189766" y="4437112"/>
            <a:ext cx="43822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000" b="1" dirty="0">
                <a:solidFill>
                  <a:srgbClr val="0000CC"/>
                </a:solidFill>
                <a:latin typeface="Propisi" panose="02000508030000020003" pitchFamily="2" charset="0"/>
              </a:rPr>
              <a:t>1  0 –  4 =  6    (б.)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7CAB65A-5AE3-486A-982B-33494D9B900C}"/>
              </a:ext>
            </a:extLst>
          </p:cNvPr>
          <p:cNvSpPr/>
          <p:nvPr/>
        </p:nvSpPr>
        <p:spPr>
          <a:xfrm>
            <a:off x="171481" y="5013176"/>
            <a:ext cx="55211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>
                <a:solidFill>
                  <a:srgbClr val="0000CC"/>
                </a:solidFill>
                <a:latin typeface="Propisi" panose="02000508030000020003" pitchFamily="2" charset="0"/>
              </a:rPr>
              <a:t>  </a:t>
            </a:r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Ответ</a:t>
            </a:r>
            <a:r>
              <a:rPr lang="ru-RU" sz="4800" b="1">
                <a:solidFill>
                  <a:srgbClr val="0000CC"/>
                </a:solidFill>
                <a:latin typeface="Propisi" panose="02000508030000020003" pitchFamily="2" charset="0"/>
              </a:rPr>
              <a:t>:    </a:t>
            </a:r>
            <a:r>
              <a:rPr lang="ru-RU" sz="3600" b="1">
                <a:solidFill>
                  <a:srgbClr val="0000CC"/>
                </a:solidFill>
                <a:latin typeface="Propisi" panose="02000508030000020003" pitchFamily="2" charset="0"/>
              </a:rPr>
              <a:t>6</a:t>
            </a:r>
            <a:r>
              <a:rPr lang="ru-RU" sz="4800" b="1">
                <a:solidFill>
                  <a:srgbClr val="0000CC"/>
                </a:solidFill>
                <a:latin typeface="Propisi" panose="02000508030000020003" pitchFamily="2" charset="0"/>
              </a:rPr>
              <a:t>     банок</a:t>
            </a:r>
            <a:r>
              <a:rPr lang="ru-RU" sz="4800" b="1" dirty="0">
                <a:solidFill>
                  <a:srgbClr val="0000CC"/>
                </a:solidFill>
                <a:latin typeface="Propisi" panose="02000508030000020003" pitchFamily="2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3F5468-7F0D-42EA-BD43-EBD70DD5424A}"/>
              </a:ext>
            </a:extLst>
          </p:cNvPr>
          <p:cNvSpPr txBox="1"/>
          <p:nvPr/>
        </p:nvSpPr>
        <p:spPr>
          <a:xfrm>
            <a:off x="8524944" y="4762018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/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10877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188</Words>
  <Application>Microsoft Office PowerPoint</Application>
  <PresentationFormat>Экран (4:3)</PresentationFormat>
  <Paragraphs>63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Propisi</vt:lpstr>
      <vt:lpstr>Тема Office</vt:lpstr>
      <vt:lpstr>Тема урока:  Связь между суммой и слагаемыми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   Количественный  счёт от 1 до 10</dc:title>
  <dc:creator>Ириша</dc:creator>
  <cp:lastModifiedBy>User</cp:lastModifiedBy>
  <cp:revision>267</cp:revision>
  <dcterms:modified xsi:type="dcterms:W3CDTF">2024-04-01T07:24:48Z</dcterms:modified>
</cp:coreProperties>
</file>