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av" ContentType="audio/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77" r:id="rId6"/>
    <p:sldId id="260" r:id="rId7"/>
    <p:sldId id="301" r:id="rId8"/>
    <p:sldId id="278" r:id="rId9"/>
    <p:sldId id="283" r:id="rId10"/>
    <p:sldId id="302" r:id="rId11"/>
    <p:sldId id="303" r:id="rId12"/>
    <p:sldId id="304" r:id="rId13"/>
    <p:sldId id="305" r:id="rId14"/>
    <p:sldId id="280" r:id="rId15"/>
    <p:sldId id="284" r:id="rId16"/>
    <p:sldId id="306" r:id="rId17"/>
    <p:sldId id="281" r:id="rId18"/>
    <p:sldId id="285" r:id="rId19"/>
    <p:sldId id="282" r:id="rId20"/>
    <p:sldId id="286" r:id="rId21"/>
    <p:sldId id="287" r:id="rId22"/>
    <p:sldId id="279" r:id="rId23"/>
    <p:sldId id="261" r:id="rId24"/>
    <p:sldId id="262" r:id="rId25"/>
    <p:sldId id="263" r:id="rId26"/>
    <p:sldId id="264" r:id="rId27"/>
    <p:sldId id="265" r:id="rId28"/>
    <p:sldId id="266" r:id="rId29"/>
    <p:sldId id="267" r:id="rId30"/>
    <p:sldId id="268" r:id="rId31"/>
    <p:sldId id="269" r:id="rId32"/>
    <p:sldId id="288" r:id="rId33"/>
    <p:sldId id="270" r:id="rId34"/>
    <p:sldId id="271" r:id="rId35"/>
    <p:sldId id="272" r:id="rId36"/>
    <p:sldId id="290" r:id="rId37"/>
    <p:sldId id="291" r:id="rId38"/>
    <p:sldId id="273" r:id="rId39"/>
    <p:sldId id="289" r:id="rId40"/>
    <p:sldId id="300" r:id="rId41"/>
    <p:sldId id="297" r:id="rId42"/>
    <p:sldId id="298" r:id="rId43"/>
    <p:sldId id="299" r:id="rId44"/>
    <p:sldId id="292" r:id="rId45"/>
    <p:sldId id="293" r:id="rId46"/>
    <p:sldId id="294" r:id="rId47"/>
    <p:sldId id="295" r:id="rId48"/>
    <p:sldId id="296" r:id="rId49"/>
    <p:sldId id="274" r:id="rId50"/>
    <p:sldId id="275" r:id="rId5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47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ACD6081-CED9-477C-B3B6-2DC879C7F84D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6C5C703-9FDB-4A77-AACC-C24AD18F0937}">
      <dgm:prSet phldrT="[Текст]" custT="1"/>
      <dgm:spPr/>
      <dgm:t>
        <a:bodyPr/>
        <a:lstStyle/>
        <a:p>
          <a:r>
            <a:rPr lang="ru-RU" sz="2800" dirty="0">
              <a:solidFill>
                <a:schemeClr val="bg1"/>
              </a:solidFill>
            </a:rPr>
            <a:t>морфемы</a:t>
          </a:r>
        </a:p>
      </dgm:t>
    </dgm:pt>
    <dgm:pt modelId="{33DDB25B-6A8B-413B-A6CF-418481264A83}" type="parTrans" cxnId="{BBE35764-B3A4-4390-AB9E-F6CF826B5DB6}">
      <dgm:prSet/>
      <dgm:spPr/>
      <dgm:t>
        <a:bodyPr/>
        <a:lstStyle/>
        <a:p>
          <a:endParaRPr lang="ru-RU"/>
        </a:p>
      </dgm:t>
    </dgm:pt>
    <dgm:pt modelId="{31FD2501-EF2A-47DD-9744-81B5A4636B7E}" type="sibTrans" cxnId="{BBE35764-B3A4-4390-AB9E-F6CF826B5DB6}">
      <dgm:prSet/>
      <dgm:spPr/>
      <dgm:t>
        <a:bodyPr/>
        <a:lstStyle/>
        <a:p>
          <a:endParaRPr lang="ru-RU"/>
        </a:p>
      </dgm:t>
    </dgm:pt>
    <dgm:pt modelId="{517E9FFC-612F-4A3A-A6F1-55EBD9709C41}">
      <dgm:prSet phldrT="[Текст]" custT="1"/>
      <dgm:spPr/>
      <dgm:t>
        <a:bodyPr/>
        <a:lstStyle/>
        <a:p>
          <a:r>
            <a:rPr lang="ru-RU" sz="3200" dirty="0"/>
            <a:t>корневые</a:t>
          </a:r>
        </a:p>
      </dgm:t>
    </dgm:pt>
    <dgm:pt modelId="{E2109D55-015B-42F6-8332-129D21A18F45}" type="parTrans" cxnId="{D6A648EE-A2C7-4CAF-8DA0-37A19C83CBDD}">
      <dgm:prSet/>
      <dgm:spPr/>
      <dgm:t>
        <a:bodyPr/>
        <a:lstStyle/>
        <a:p>
          <a:endParaRPr lang="ru-RU"/>
        </a:p>
      </dgm:t>
    </dgm:pt>
    <dgm:pt modelId="{53A29652-47F5-4FAA-8E2F-0DB7A3BEBDCE}" type="sibTrans" cxnId="{D6A648EE-A2C7-4CAF-8DA0-37A19C83CBDD}">
      <dgm:prSet/>
      <dgm:spPr/>
      <dgm:t>
        <a:bodyPr/>
        <a:lstStyle/>
        <a:p>
          <a:endParaRPr lang="ru-RU"/>
        </a:p>
      </dgm:t>
    </dgm:pt>
    <dgm:pt modelId="{7ED37542-6094-4CE5-8C0F-BF2AB5EE788C}">
      <dgm:prSet phldrT="[Текст]" custT="1"/>
      <dgm:spPr/>
      <dgm:t>
        <a:bodyPr/>
        <a:lstStyle/>
        <a:p>
          <a:r>
            <a:rPr lang="ru-RU" sz="3200" dirty="0"/>
            <a:t>некорневые</a:t>
          </a:r>
        </a:p>
      </dgm:t>
    </dgm:pt>
    <dgm:pt modelId="{87E5EEAC-F622-4B5E-96A4-9A1CF489C495}" type="parTrans" cxnId="{468CF1C3-C136-4B17-991C-D81F136583F5}">
      <dgm:prSet/>
      <dgm:spPr/>
      <dgm:t>
        <a:bodyPr/>
        <a:lstStyle/>
        <a:p>
          <a:endParaRPr lang="ru-RU"/>
        </a:p>
      </dgm:t>
    </dgm:pt>
    <dgm:pt modelId="{65C264CE-3E9B-4E8C-933D-BC43E9CF1E28}" type="sibTrans" cxnId="{468CF1C3-C136-4B17-991C-D81F136583F5}">
      <dgm:prSet/>
      <dgm:spPr/>
      <dgm:t>
        <a:bodyPr/>
        <a:lstStyle/>
        <a:p>
          <a:endParaRPr lang="ru-RU"/>
        </a:p>
      </dgm:t>
    </dgm:pt>
    <dgm:pt modelId="{6FA18441-6AE5-4A81-8FEF-4CC84ABC8B51}">
      <dgm:prSet phldrT="[Текст]" custT="1"/>
      <dgm:spPr/>
      <dgm:t>
        <a:bodyPr/>
        <a:lstStyle/>
        <a:p>
          <a:r>
            <a:rPr lang="ru-RU" sz="2800" dirty="0"/>
            <a:t>словообразующие (приставка,</a:t>
          </a:r>
        </a:p>
        <a:p>
          <a:r>
            <a:rPr lang="ru-RU" sz="2800" dirty="0"/>
            <a:t>суффикс)</a:t>
          </a:r>
        </a:p>
      </dgm:t>
    </dgm:pt>
    <dgm:pt modelId="{FF9E4081-29F1-4AAD-ACDD-682EF2379084}" type="parTrans" cxnId="{8DBC2895-FBBD-4BDA-98EA-5736E8598A2D}">
      <dgm:prSet/>
      <dgm:spPr/>
      <dgm:t>
        <a:bodyPr/>
        <a:lstStyle/>
        <a:p>
          <a:endParaRPr lang="ru-RU"/>
        </a:p>
      </dgm:t>
    </dgm:pt>
    <dgm:pt modelId="{0FB95F44-EEAA-4057-843C-146D39BC2503}" type="sibTrans" cxnId="{8DBC2895-FBBD-4BDA-98EA-5736E8598A2D}">
      <dgm:prSet/>
      <dgm:spPr/>
      <dgm:t>
        <a:bodyPr/>
        <a:lstStyle/>
        <a:p>
          <a:endParaRPr lang="ru-RU"/>
        </a:p>
      </dgm:t>
    </dgm:pt>
    <dgm:pt modelId="{9DCFE263-E522-4D8C-9D71-ABC1DB4DE0A1}">
      <dgm:prSet phldrT="[Текст]" custT="1"/>
      <dgm:spPr/>
      <dgm:t>
        <a:bodyPr/>
        <a:lstStyle/>
        <a:p>
          <a:r>
            <a:rPr lang="ru-RU" sz="2800" dirty="0"/>
            <a:t>формообразующие (окончание,  суффикс)</a:t>
          </a:r>
        </a:p>
      </dgm:t>
    </dgm:pt>
    <dgm:pt modelId="{979F7D36-63EC-44A1-B597-15036AF172DF}" type="parTrans" cxnId="{FA4D31C6-2B35-4518-9FDF-D64C825355F8}">
      <dgm:prSet/>
      <dgm:spPr/>
      <dgm:t>
        <a:bodyPr/>
        <a:lstStyle/>
        <a:p>
          <a:endParaRPr lang="ru-RU"/>
        </a:p>
      </dgm:t>
    </dgm:pt>
    <dgm:pt modelId="{419B4832-9B17-4359-AE1C-4E7EEDAFCA9A}" type="sibTrans" cxnId="{FA4D31C6-2B35-4518-9FDF-D64C825355F8}">
      <dgm:prSet/>
      <dgm:spPr/>
      <dgm:t>
        <a:bodyPr/>
        <a:lstStyle/>
        <a:p>
          <a:endParaRPr lang="ru-RU"/>
        </a:p>
      </dgm:t>
    </dgm:pt>
    <dgm:pt modelId="{2529B595-D590-4713-8F69-76BF38E4782A}" type="pres">
      <dgm:prSet presAssocID="{FACD6081-CED9-477C-B3B6-2DC879C7F84D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6C30470F-9CE3-4247-8354-1460106F1A2C}" type="pres">
      <dgm:prSet presAssocID="{F6C5C703-9FDB-4A77-AACC-C24AD18F0937}" presName="root1" presStyleCnt="0"/>
      <dgm:spPr/>
    </dgm:pt>
    <dgm:pt modelId="{02E7F78C-4A35-411C-BFF8-51ACA8B015D3}" type="pres">
      <dgm:prSet presAssocID="{F6C5C703-9FDB-4A77-AACC-C24AD18F0937}" presName="LevelOneTextNode" presStyleLbl="node0" presStyleIdx="0" presStyleCnt="1" custScaleX="110863">
        <dgm:presLayoutVars>
          <dgm:chPref val="3"/>
        </dgm:presLayoutVars>
      </dgm:prSet>
      <dgm:spPr/>
    </dgm:pt>
    <dgm:pt modelId="{449ED134-8F98-452C-AF3A-56D5B3E5C2C7}" type="pres">
      <dgm:prSet presAssocID="{F6C5C703-9FDB-4A77-AACC-C24AD18F0937}" presName="level2hierChild" presStyleCnt="0"/>
      <dgm:spPr/>
    </dgm:pt>
    <dgm:pt modelId="{56B4B23F-4541-4030-ABE8-F78557A4B61D}" type="pres">
      <dgm:prSet presAssocID="{E2109D55-015B-42F6-8332-129D21A18F45}" presName="conn2-1" presStyleLbl="parChTrans1D2" presStyleIdx="0" presStyleCnt="2"/>
      <dgm:spPr/>
    </dgm:pt>
    <dgm:pt modelId="{1741A70C-A100-4F00-82F5-A11047729E45}" type="pres">
      <dgm:prSet presAssocID="{E2109D55-015B-42F6-8332-129D21A18F45}" presName="connTx" presStyleLbl="parChTrans1D2" presStyleIdx="0" presStyleCnt="2"/>
      <dgm:spPr/>
    </dgm:pt>
    <dgm:pt modelId="{ABADC816-1071-45FF-89B4-EEDDC181AAB4}" type="pres">
      <dgm:prSet presAssocID="{517E9FFC-612F-4A3A-A6F1-55EBD9709C41}" presName="root2" presStyleCnt="0"/>
      <dgm:spPr/>
    </dgm:pt>
    <dgm:pt modelId="{AB666B40-BC64-47D7-BBBE-062174E12CBC}" type="pres">
      <dgm:prSet presAssocID="{517E9FFC-612F-4A3A-A6F1-55EBD9709C41}" presName="LevelTwoTextNode" presStyleLbl="node2" presStyleIdx="0" presStyleCnt="2" custScaleX="151011" custLinFactNeighborX="-12334" custLinFactNeighborY="-17922">
        <dgm:presLayoutVars>
          <dgm:chPref val="3"/>
        </dgm:presLayoutVars>
      </dgm:prSet>
      <dgm:spPr/>
    </dgm:pt>
    <dgm:pt modelId="{B2064ACB-2827-4775-9F99-70B8D153DCD8}" type="pres">
      <dgm:prSet presAssocID="{517E9FFC-612F-4A3A-A6F1-55EBD9709C41}" presName="level3hierChild" presStyleCnt="0"/>
      <dgm:spPr/>
    </dgm:pt>
    <dgm:pt modelId="{59B24F40-E92E-42CE-B821-8B51E46B2AF8}" type="pres">
      <dgm:prSet presAssocID="{87E5EEAC-F622-4B5E-96A4-9A1CF489C495}" presName="conn2-1" presStyleLbl="parChTrans1D2" presStyleIdx="1" presStyleCnt="2"/>
      <dgm:spPr/>
    </dgm:pt>
    <dgm:pt modelId="{8555ED84-5C35-43E5-8609-A28B33ADCD67}" type="pres">
      <dgm:prSet presAssocID="{87E5EEAC-F622-4B5E-96A4-9A1CF489C495}" presName="connTx" presStyleLbl="parChTrans1D2" presStyleIdx="1" presStyleCnt="2"/>
      <dgm:spPr/>
    </dgm:pt>
    <dgm:pt modelId="{6096D325-EF00-4FDC-B894-408EB6250BB7}" type="pres">
      <dgm:prSet presAssocID="{7ED37542-6094-4CE5-8C0F-BF2AB5EE788C}" presName="root2" presStyleCnt="0"/>
      <dgm:spPr/>
    </dgm:pt>
    <dgm:pt modelId="{9DD92004-1080-4728-B36C-C093399D733E}" type="pres">
      <dgm:prSet presAssocID="{7ED37542-6094-4CE5-8C0F-BF2AB5EE788C}" presName="LevelTwoTextNode" presStyleLbl="node2" presStyleIdx="1" presStyleCnt="2" custScaleX="152138" custLinFactNeighborX="-12334" custLinFactNeighborY="21250">
        <dgm:presLayoutVars>
          <dgm:chPref val="3"/>
        </dgm:presLayoutVars>
      </dgm:prSet>
      <dgm:spPr/>
    </dgm:pt>
    <dgm:pt modelId="{0CE46865-D343-44CA-B31F-0584E3E3F846}" type="pres">
      <dgm:prSet presAssocID="{7ED37542-6094-4CE5-8C0F-BF2AB5EE788C}" presName="level3hierChild" presStyleCnt="0"/>
      <dgm:spPr/>
    </dgm:pt>
    <dgm:pt modelId="{AA0A0436-55ED-4BDD-91C7-56EFBB18BA4C}" type="pres">
      <dgm:prSet presAssocID="{FF9E4081-29F1-4AAD-ACDD-682EF2379084}" presName="conn2-1" presStyleLbl="parChTrans1D3" presStyleIdx="0" presStyleCnt="2"/>
      <dgm:spPr/>
    </dgm:pt>
    <dgm:pt modelId="{2F7F0AD2-C95D-4405-9E25-2EBEC001A999}" type="pres">
      <dgm:prSet presAssocID="{FF9E4081-29F1-4AAD-ACDD-682EF2379084}" presName="connTx" presStyleLbl="parChTrans1D3" presStyleIdx="0" presStyleCnt="2"/>
      <dgm:spPr/>
    </dgm:pt>
    <dgm:pt modelId="{ED4B2334-14A9-4FFB-B8D3-EC5468620D6B}" type="pres">
      <dgm:prSet presAssocID="{6FA18441-6AE5-4A81-8FEF-4CC84ABC8B51}" presName="root2" presStyleCnt="0"/>
      <dgm:spPr/>
    </dgm:pt>
    <dgm:pt modelId="{1BDCB8F0-1A6A-41BA-8E83-0EBFF633DD92}" type="pres">
      <dgm:prSet presAssocID="{6FA18441-6AE5-4A81-8FEF-4CC84ABC8B51}" presName="LevelTwoTextNode" presStyleLbl="node3" presStyleIdx="0" presStyleCnt="2" custScaleX="201200" custScaleY="192964" custLinFactNeighborX="-21499" custLinFactNeighborY="-38421">
        <dgm:presLayoutVars>
          <dgm:chPref val="3"/>
        </dgm:presLayoutVars>
      </dgm:prSet>
      <dgm:spPr/>
    </dgm:pt>
    <dgm:pt modelId="{A58C4309-2886-417E-BACB-48D7269427EF}" type="pres">
      <dgm:prSet presAssocID="{6FA18441-6AE5-4A81-8FEF-4CC84ABC8B51}" presName="level3hierChild" presStyleCnt="0"/>
      <dgm:spPr/>
    </dgm:pt>
    <dgm:pt modelId="{9D9B8898-502C-4A1B-B3B0-A50DE38BFEC5}" type="pres">
      <dgm:prSet presAssocID="{979F7D36-63EC-44A1-B597-15036AF172DF}" presName="conn2-1" presStyleLbl="parChTrans1D3" presStyleIdx="1" presStyleCnt="2"/>
      <dgm:spPr/>
    </dgm:pt>
    <dgm:pt modelId="{84287396-E79E-4D36-BD94-93AF5EC39E7D}" type="pres">
      <dgm:prSet presAssocID="{979F7D36-63EC-44A1-B597-15036AF172DF}" presName="connTx" presStyleLbl="parChTrans1D3" presStyleIdx="1" presStyleCnt="2"/>
      <dgm:spPr/>
    </dgm:pt>
    <dgm:pt modelId="{D79A8FC3-5E4C-403E-8EA6-136A879B744B}" type="pres">
      <dgm:prSet presAssocID="{9DCFE263-E522-4D8C-9D71-ABC1DB4DE0A1}" presName="root2" presStyleCnt="0"/>
      <dgm:spPr/>
    </dgm:pt>
    <dgm:pt modelId="{28444410-52FD-4E40-9339-204FE9AD0F94}" type="pres">
      <dgm:prSet presAssocID="{9DCFE263-E522-4D8C-9D71-ABC1DB4DE0A1}" presName="LevelTwoTextNode" presStyleLbl="node3" presStyleIdx="1" presStyleCnt="2" custScaleX="211045" custScaleY="178323" custLinFactNeighborX="-18416" custLinFactNeighborY="43920">
        <dgm:presLayoutVars>
          <dgm:chPref val="3"/>
        </dgm:presLayoutVars>
      </dgm:prSet>
      <dgm:spPr/>
    </dgm:pt>
    <dgm:pt modelId="{A804DB25-4687-4B65-9539-5B5F5BCDC7A7}" type="pres">
      <dgm:prSet presAssocID="{9DCFE263-E522-4D8C-9D71-ABC1DB4DE0A1}" presName="level3hierChild" presStyleCnt="0"/>
      <dgm:spPr/>
    </dgm:pt>
  </dgm:ptLst>
  <dgm:cxnLst>
    <dgm:cxn modelId="{F3ADE21E-7672-421B-B834-AC50162C65D9}" type="presOf" srcId="{979F7D36-63EC-44A1-B597-15036AF172DF}" destId="{84287396-E79E-4D36-BD94-93AF5EC39E7D}" srcOrd="1" destOrd="0" presId="urn:microsoft.com/office/officeart/2005/8/layout/hierarchy2"/>
    <dgm:cxn modelId="{2DD8D628-CEE5-4665-84CF-6BC741BB121F}" type="presOf" srcId="{FACD6081-CED9-477C-B3B6-2DC879C7F84D}" destId="{2529B595-D590-4713-8F69-76BF38E4782A}" srcOrd="0" destOrd="0" presId="urn:microsoft.com/office/officeart/2005/8/layout/hierarchy2"/>
    <dgm:cxn modelId="{D0659231-A700-4A94-AF2C-8B4A72BDFBD5}" type="presOf" srcId="{87E5EEAC-F622-4B5E-96A4-9A1CF489C495}" destId="{59B24F40-E92E-42CE-B821-8B51E46B2AF8}" srcOrd="0" destOrd="0" presId="urn:microsoft.com/office/officeart/2005/8/layout/hierarchy2"/>
    <dgm:cxn modelId="{1763655F-947A-43C6-B46D-57C49F09B2F2}" type="presOf" srcId="{FF9E4081-29F1-4AAD-ACDD-682EF2379084}" destId="{AA0A0436-55ED-4BDD-91C7-56EFBB18BA4C}" srcOrd="0" destOrd="0" presId="urn:microsoft.com/office/officeart/2005/8/layout/hierarchy2"/>
    <dgm:cxn modelId="{58456741-92EB-45C0-B5E5-1BF38A841823}" type="presOf" srcId="{7ED37542-6094-4CE5-8C0F-BF2AB5EE788C}" destId="{9DD92004-1080-4728-B36C-C093399D733E}" srcOrd="0" destOrd="0" presId="urn:microsoft.com/office/officeart/2005/8/layout/hierarchy2"/>
    <dgm:cxn modelId="{BBE35764-B3A4-4390-AB9E-F6CF826B5DB6}" srcId="{FACD6081-CED9-477C-B3B6-2DC879C7F84D}" destId="{F6C5C703-9FDB-4A77-AACC-C24AD18F0937}" srcOrd="0" destOrd="0" parTransId="{33DDB25B-6A8B-413B-A6CF-418481264A83}" sibTransId="{31FD2501-EF2A-47DD-9744-81B5A4636B7E}"/>
    <dgm:cxn modelId="{26854945-80DC-4F9F-B9D9-2D23F656D920}" type="presOf" srcId="{E2109D55-015B-42F6-8332-129D21A18F45}" destId="{56B4B23F-4541-4030-ABE8-F78557A4B61D}" srcOrd="0" destOrd="0" presId="urn:microsoft.com/office/officeart/2005/8/layout/hierarchy2"/>
    <dgm:cxn modelId="{15A1C74E-4DA8-4B34-9169-435D7A4EFB7C}" type="presOf" srcId="{E2109D55-015B-42F6-8332-129D21A18F45}" destId="{1741A70C-A100-4F00-82F5-A11047729E45}" srcOrd="1" destOrd="0" presId="urn:microsoft.com/office/officeart/2005/8/layout/hierarchy2"/>
    <dgm:cxn modelId="{847A9B55-7B5E-4646-89A8-2BFEA1466AF0}" type="presOf" srcId="{517E9FFC-612F-4A3A-A6F1-55EBD9709C41}" destId="{AB666B40-BC64-47D7-BBBE-062174E12CBC}" srcOrd="0" destOrd="0" presId="urn:microsoft.com/office/officeart/2005/8/layout/hierarchy2"/>
    <dgm:cxn modelId="{8DBC2895-FBBD-4BDA-98EA-5736E8598A2D}" srcId="{7ED37542-6094-4CE5-8C0F-BF2AB5EE788C}" destId="{6FA18441-6AE5-4A81-8FEF-4CC84ABC8B51}" srcOrd="0" destOrd="0" parTransId="{FF9E4081-29F1-4AAD-ACDD-682EF2379084}" sibTransId="{0FB95F44-EEAA-4057-843C-146D39BC2503}"/>
    <dgm:cxn modelId="{2DFAAA98-C27C-45C5-8A7B-FD7CACB9A236}" type="presOf" srcId="{FF9E4081-29F1-4AAD-ACDD-682EF2379084}" destId="{2F7F0AD2-C95D-4405-9E25-2EBEC001A999}" srcOrd="1" destOrd="0" presId="urn:microsoft.com/office/officeart/2005/8/layout/hierarchy2"/>
    <dgm:cxn modelId="{E09309A3-CB1A-4711-9F24-DADAE1136228}" type="presOf" srcId="{979F7D36-63EC-44A1-B597-15036AF172DF}" destId="{9D9B8898-502C-4A1B-B3B0-A50DE38BFEC5}" srcOrd="0" destOrd="0" presId="urn:microsoft.com/office/officeart/2005/8/layout/hierarchy2"/>
    <dgm:cxn modelId="{468CF1C3-C136-4B17-991C-D81F136583F5}" srcId="{F6C5C703-9FDB-4A77-AACC-C24AD18F0937}" destId="{7ED37542-6094-4CE5-8C0F-BF2AB5EE788C}" srcOrd="1" destOrd="0" parTransId="{87E5EEAC-F622-4B5E-96A4-9A1CF489C495}" sibTransId="{65C264CE-3E9B-4E8C-933D-BC43E9CF1E28}"/>
    <dgm:cxn modelId="{FA4D31C6-2B35-4518-9FDF-D64C825355F8}" srcId="{7ED37542-6094-4CE5-8C0F-BF2AB5EE788C}" destId="{9DCFE263-E522-4D8C-9D71-ABC1DB4DE0A1}" srcOrd="1" destOrd="0" parTransId="{979F7D36-63EC-44A1-B597-15036AF172DF}" sibTransId="{419B4832-9B17-4359-AE1C-4E7EEDAFCA9A}"/>
    <dgm:cxn modelId="{B36C84D1-B1DC-4E43-8E37-67ABC716F4D3}" type="presOf" srcId="{6FA18441-6AE5-4A81-8FEF-4CC84ABC8B51}" destId="{1BDCB8F0-1A6A-41BA-8E83-0EBFF633DD92}" srcOrd="0" destOrd="0" presId="urn:microsoft.com/office/officeart/2005/8/layout/hierarchy2"/>
    <dgm:cxn modelId="{F2AC3FD3-137A-4851-8797-61B1F2796D52}" type="presOf" srcId="{F6C5C703-9FDB-4A77-AACC-C24AD18F0937}" destId="{02E7F78C-4A35-411C-BFF8-51ACA8B015D3}" srcOrd="0" destOrd="0" presId="urn:microsoft.com/office/officeart/2005/8/layout/hierarchy2"/>
    <dgm:cxn modelId="{99B79FDC-74C9-4CFD-88E5-4DCA487A4C57}" type="presOf" srcId="{87E5EEAC-F622-4B5E-96A4-9A1CF489C495}" destId="{8555ED84-5C35-43E5-8609-A28B33ADCD67}" srcOrd="1" destOrd="0" presId="urn:microsoft.com/office/officeart/2005/8/layout/hierarchy2"/>
    <dgm:cxn modelId="{D56180E8-E2FF-48A3-B6A7-6314947B9CA0}" type="presOf" srcId="{9DCFE263-E522-4D8C-9D71-ABC1DB4DE0A1}" destId="{28444410-52FD-4E40-9339-204FE9AD0F94}" srcOrd="0" destOrd="0" presId="urn:microsoft.com/office/officeart/2005/8/layout/hierarchy2"/>
    <dgm:cxn modelId="{D6A648EE-A2C7-4CAF-8DA0-37A19C83CBDD}" srcId="{F6C5C703-9FDB-4A77-AACC-C24AD18F0937}" destId="{517E9FFC-612F-4A3A-A6F1-55EBD9709C41}" srcOrd="0" destOrd="0" parTransId="{E2109D55-015B-42F6-8332-129D21A18F45}" sibTransId="{53A29652-47F5-4FAA-8E2F-0DB7A3BEBDCE}"/>
    <dgm:cxn modelId="{217941DE-2CFB-431C-8D19-70584E98212D}" type="presParOf" srcId="{2529B595-D590-4713-8F69-76BF38E4782A}" destId="{6C30470F-9CE3-4247-8354-1460106F1A2C}" srcOrd="0" destOrd="0" presId="urn:microsoft.com/office/officeart/2005/8/layout/hierarchy2"/>
    <dgm:cxn modelId="{6A93D2C2-FBFC-4F8C-BF55-B377C812EA31}" type="presParOf" srcId="{6C30470F-9CE3-4247-8354-1460106F1A2C}" destId="{02E7F78C-4A35-411C-BFF8-51ACA8B015D3}" srcOrd="0" destOrd="0" presId="urn:microsoft.com/office/officeart/2005/8/layout/hierarchy2"/>
    <dgm:cxn modelId="{84303D90-C706-4CFA-831D-F6BB6AF25B22}" type="presParOf" srcId="{6C30470F-9CE3-4247-8354-1460106F1A2C}" destId="{449ED134-8F98-452C-AF3A-56D5B3E5C2C7}" srcOrd="1" destOrd="0" presId="urn:microsoft.com/office/officeart/2005/8/layout/hierarchy2"/>
    <dgm:cxn modelId="{062751B0-8988-4E9A-B1B3-E48CF05E2404}" type="presParOf" srcId="{449ED134-8F98-452C-AF3A-56D5B3E5C2C7}" destId="{56B4B23F-4541-4030-ABE8-F78557A4B61D}" srcOrd="0" destOrd="0" presId="urn:microsoft.com/office/officeart/2005/8/layout/hierarchy2"/>
    <dgm:cxn modelId="{4A6E80AB-80DE-4407-94E8-6916FE6EE1E9}" type="presParOf" srcId="{56B4B23F-4541-4030-ABE8-F78557A4B61D}" destId="{1741A70C-A100-4F00-82F5-A11047729E45}" srcOrd="0" destOrd="0" presId="urn:microsoft.com/office/officeart/2005/8/layout/hierarchy2"/>
    <dgm:cxn modelId="{F1BE4992-41EE-44E0-B1C8-2846B917CEEC}" type="presParOf" srcId="{449ED134-8F98-452C-AF3A-56D5B3E5C2C7}" destId="{ABADC816-1071-45FF-89B4-EEDDC181AAB4}" srcOrd="1" destOrd="0" presId="urn:microsoft.com/office/officeart/2005/8/layout/hierarchy2"/>
    <dgm:cxn modelId="{92FD0B0F-F881-4DF2-B79C-DF87549528A7}" type="presParOf" srcId="{ABADC816-1071-45FF-89B4-EEDDC181AAB4}" destId="{AB666B40-BC64-47D7-BBBE-062174E12CBC}" srcOrd="0" destOrd="0" presId="urn:microsoft.com/office/officeart/2005/8/layout/hierarchy2"/>
    <dgm:cxn modelId="{8433A1A6-700A-4930-BE10-59886243DFF5}" type="presParOf" srcId="{ABADC816-1071-45FF-89B4-EEDDC181AAB4}" destId="{B2064ACB-2827-4775-9F99-70B8D153DCD8}" srcOrd="1" destOrd="0" presId="urn:microsoft.com/office/officeart/2005/8/layout/hierarchy2"/>
    <dgm:cxn modelId="{837F8C2E-81F4-442C-B2A5-F1CABCA88B03}" type="presParOf" srcId="{449ED134-8F98-452C-AF3A-56D5B3E5C2C7}" destId="{59B24F40-E92E-42CE-B821-8B51E46B2AF8}" srcOrd="2" destOrd="0" presId="urn:microsoft.com/office/officeart/2005/8/layout/hierarchy2"/>
    <dgm:cxn modelId="{D5D2C3B8-4688-4D7F-B5AF-69CDE90878DF}" type="presParOf" srcId="{59B24F40-E92E-42CE-B821-8B51E46B2AF8}" destId="{8555ED84-5C35-43E5-8609-A28B33ADCD67}" srcOrd="0" destOrd="0" presId="urn:microsoft.com/office/officeart/2005/8/layout/hierarchy2"/>
    <dgm:cxn modelId="{13E2152F-B95B-4ECF-9FE8-55CE64B3F348}" type="presParOf" srcId="{449ED134-8F98-452C-AF3A-56D5B3E5C2C7}" destId="{6096D325-EF00-4FDC-B894-408EB6250BB7}" srcOrd="3" destOrd="0" presId="urn:microsoft.com/office/officeart/2005/8/layout/hierarchy2"/>
    <dgm:cxn modelId="{912F6A8B-B6B9-4467-832F-C084903CA19C}" type="presParOf" srcId="{6096D325-EF00-4FDC-B894-408EB6250BB7}" destId="{9DD92004-1080-4728-B36C-C093399D733E}" srcOrd="0" destOrd="0" presId="urn:microsoft.com/office/officeart/2005/8/layout/hierarchy2"/>
    <dgm:cxn modelId="{D90E8B5C-642E-4455-8E3D-040A3B67A8DB}" type="presParOf" srcId="{6096D325-EF00-4FDC-B894-408EB6250BB7}" destId="{0CE46865-D343-44CA-B31F-0584E3E3F846}" srcOrd="1" destOrd="0" presId="urn:microsoft.com/office/officeart/2005/8/layout/hierarchy2"/>
    <dgm:cxn modelId="{D1E63E6E-5AF1-4650-A76A-08CA40ACC429}" type="presParOf" srcId="{0CE46865-D343-44CA-B31F-0584E3E3F846}" destId="{AA0A0436-55ED-4BDD-91C7-56EFBB18BA4C}" srcOrd="0" destOrd="0" presId="urn:microsoft.com/office/officeart/2005/8/layout/hierarchy2"/>
    <dgm:cxn modelId="{5172253C-BF2C-401A-8789-39A45459DB79}" type="presParOf" srcId="{AA0A0436-55ED-4BDD-91C7-56EFBB18BA4C}" destId="{2F7F0AD2-C95D-4405-9E25-2EBEC001A999}" srcOrd="0" destOrd="0" presId="urn:microsoft.com/office/officeart/2005/8/layout/hierarchy2"/>
    <dgm:cxn modelId="{1651284C-F031-4AAE-BFB3-2E7B4DF2E73F}" type="presParOf" srcId="{0CE46865-D343-44CA-B31F-0584E3E3F846}" destId="{ED4B2334-14A9-4FFB-B8D3-EC5468620D6B}" srcOrd="1" destOrd="0" presId="urn:microsoft.com/office/officeart/2005/8/layout/hierarchy2"/>
    <dgm:cxn modelId="{D6DB7B50-A900-4872-820D-F46F51DC84F1}" type="presParOf" srcId="{ED4B2334-14A9-4FFB-B8D3-EC5468620D6B}" destId="{1BDCB8F0-1A6A-41BA-8E83-0EBFF633DD92}" srcOrd="0" destOrd="0" presId="urn:microsoft.com/office/officeart/2005/8/layout/hierarchy2"/>
    <dgm:cxn modelId="{769DCDCA-DE80-43A8-9D0E-66D2F32923A8}" type="presParOf" srcId="{ED4B2334-14A9-4FFB-B8D3-EC5468620D6B}" destId="{A58C4309-2886-417E-BACB-48D7269427EF}" srcOrd="1" destOrd="0" presId="urn:microsoft.com/office/officeart/2005/8/layout/hierarchy2"/>
    <dgm:cxn modelId="{67FB6DB5-C12D-4F2A-A88D-3DE4D16C7812}" type="presParOf" srcId="{0CE46865-D343-44CA-B31F-0584E3E3F846}" destId="{9D9B8898-502C-4A1B-B3B0-A50DE38BFEC5}" srcOrd="2" destOrd="0" presId="urn:microsoft.com/office/officeart/2005/8/layout/hierarchy2"/>
    <dgm:cxn modelId="{50680D8E-65D8-47E5-8234-ACC1408E5D60}" type="presParOf" srcId="{9D9B8898-502C-4A1B-B3B0-A50DE38BFEC5}" destId="{84287396-E79E-4D36-BD94-93AF5EC39E7D}" srcOrd="0" destOrd="0" presId="urn:microsoft.com/office/officeart/2005/8/layout/hierarchy2"/>
    <dgm:cxn modelId="{CCD5B658-14C5-4B3C-90A9-02F8E533ACAD}" type="presParOf" srcId="{0CE46865-D343-44CA-B31F-0584E3E3F846}" destId="{D79A8FC3-5E4C-403E-8EA6-136A879B744B}" srcOrd="3" destOrd="0" presId="urn:microsoft.com/office/officeart/2005/8/layout/hierarchy2"/>
    <dgm:cxn modelId="{202E767F-05E1-4F49-9926-6401CE5F13A3}" type="presParOf" srcId="{D79A8FC3-5E4C-403E-8EA6-136A879B744B}" destId="{28444410-52FD-4E40-9339-204FE9AD0F94}" srcOrd="0" destOrd="0" presId="urn:microsoft.com/office/officeart/2005/8/layout/hierarchy2"/>
    <dgm:cxn modelId="{FB8D09CE-6666-4D65-84B4-26DE599ED484}" type="presParOf" srcId="{D79A8FC3-5E4C-403E-8EA6-136A879B744B}" destId="{A804DB25-4687-4B65-9539-5B5F5BCDC7A7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E7F78C-4A35-411C-BFF8-51ACA8B015D3}">
      <dsp:nvSpPr>
        <dsp:cNvPr id="0" name=""/>
        <dsp:cNvSpPr/>
      </dsp:nvSpPr>
      <dsp:spPr>
        <a:xfrm>
          <a:off x="7444" y="1310596"/>
          <a:ext cx="1826708" cy="82385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kern="1200" dirty="0">
              <a:solidFill>
                <a:schemeClr val="bg1"/>
              </a:solidFill>
            </a:rPr>
            <a:t>морфемы</a:t>
          </a:r>
        </a:p>
      </dsp:txBody>
      <dsp:txXfrm>
        <a:off x="31574" y="1334726"/>
        <a:ext cx="1778448" cy="775598"/>
      </dsp:txXfrm>
    </dsp:sp>
    <dsp:sp modelId="{56B4B23F-4541-4030-ABE8-F78557A4B61D}">
      <dsp:nvSpPr>
        <dsp:cNvPr id="0" name=""/>
        <dsp:cNvSpPr/>
      </dsp:nvSpPr>
      <dsp:spPr>
        <a:xfrm rot="18375898">
          <a:off x="1676755" y="1394959"/>
          <a:ext cx="770653" cy="33760"/>
        </a:xfrm>
        <a:custGeom>
          <a:avLst/>
          <a:gdLst/>
          <a:ahLst/>
          <a:cxnLst/>
          <a:rect l="0" t="0" r="0" b="0"/>
          <a:pathLst>
            <a:path>
              <a:moveTo>
                <a:pt x="0" y="16880"/>
              </a:moveTo>
              <a:lnTo>
                <a:pt x="770653" y="1688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kern="1200"/>
        </a:p>
      </dsp:txBody>
      <dsp:txXfrm>
        <a:off x="2042815" y="1392573"/>
        <a:ext cx="38532" cy="38532"/>
      </dsp:txXfrm>
    </dsp:sp>
    <dsp:sp modelId="{AB666B40-BC64-47D7-BBBE-062174E12CBC}">
      <dsp:nvSpPr>
        <dsp:cNvPr id="0" name=""/>
        <dsp:cNvSpPr/>
      </dsp:nvSpPr>
      <dsp:spPr>
        <a:xfrm>
          <a:off x="2290010" y="689225"/>
          <a:ext cx="2488234" cy="82385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200" kern="1200" dirty="0"/>
            <a:t>корневые</a:t>
          </a:r>
        </a:p>
      </dsp:txBody>
      <dsp:txXfrm>
        <a:off x="2314140" y="713355"/>
        <a:ext cx="2439974" cy="775598"/>
      </dsp:txXfrm>
    </dsp:sp>
    <dsp:sp modelId="{59B24F40-E92E-42CE-B821-8B51E46B2AF8}">
      <dsp:nvSpPr>
        <dsp:cNvPr id="0" name=""/>
        <dsp:cNvSpPr/>
      </dsp:nvSpPr>
      <dsp:spPr>
        <a:xfrm rot="3294422">
          <a:off x="1665618" y="2030039"/>
          <a:ext cx="792926" cy="33760"/>
        </a:xfrm>
        <a:custGeom>
          <a:avLst/>
          <a:gdLst/>
          <a:ahLst/>
          <a:cxnLst/>
          <a:rect l="0" t="0" r="0" b="0"/>
          <a:pathLst>
            <a:path>
              <a:moveTo>
                <a:pt x="0" y="16880"/>
              </a:moveTo>
              <a:lnTo>
                <a:pt x="792926" y="1688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kern="1200"/>
        </a:p>
      </dsp:txBody>
      <dsp:txXfrm>
        <a:off x="2042258" y="2027096"/>
        <a:ext cx="39646" cy="39646"/>
      </dsp:txXfrm>
    </dsp:sp>
    <dsp:sp modelId="{9DD92004-1080-4728-B36C-C093399D733E}">
      <dsp:nvSpPr>
        <dsp:cNvPr id="0" name=""/>
        <dsp:cNvSpPr/>
      </dsp:nvSpPr>
      <dsp:spPr>
        <a:xfrm>
          <a:off x="2290010" y="1959384"/>
          <a:ext cx="2506803" cy="82385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200" kern="1200" dirty="0"/>
            <a:t>некорневые</a:t>
          </a:r>
        </a:p>
      </dsp:txBody>
      <dsp:txXfrm>
        <a:off x="2314140" y="1983514"/>
        <a:ext cx="2458543" cy="775598"/>
      </dsp:txXfrm>
    </dsp:sp>
    <dsp:sp modelId="{AA0A0436-55ED-4BDD-91C7-56EFBB18BA4C}">
      <dsp:nvSpPr>
        <dsp:cNvPr id="0" name=""/>
        <dsp:cNvSpPr/>
      </dsp:nvSpPr>
      <dsp:spPr>
        <a:xfrm rot="17491694">
          <a:off x="4358576" y="1710454"/>
          <a:ext cx="1384549" cy="33760"/>
        </a:xfrm>
        <a:custGeom>
          <a:avLst/>
          <a:gdLst/>
          <a:ahLst/>
          <a:cxnLst/>
          <a:rect l="0" t="0" r="0" b="0"/>
          <a:pathLst>
            <a:path>
              <a:moveTo>
                <a:pt x="0" y="16880"/>
              </a:moveTo>
              <a:lnTo>
                <a:pt x="1384549" y="1688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kern="1200"/>
        </a:p>
      </dsp:txBody>
      <dsp:txXfrm>
        <a:off x="5016237" y="1692720"/>
        <a:ext cx="69227" cy="69227"/>
      </dsp:txXfrm>
    </dsp:sp>
    <dsp:sp modelId="{1BDCB8F0-1A6A-41BA-8E83-0EBFF633DD92}">
      <dsp:nvSpPr>
        <dsp:cNvPr id="0" name=""/>
        <dsp:cNvSpPr/>
      </dsp:nvSpPr>
      <dsp:spPr>
        <a:xfrm>
          <a:off x="5304888" y="288480"/>
          <a:ext cx="3315206" cy="15897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kern="1200" dirty="0"/>
            <a:t>словообразующие (приставка,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kern="1200" dirty="0"/>
            <a:t>суффикс)</a:t>
          </a:r>
        </a:p>
      </dsp:txBody>
      <dsp:txXfrm>
        <a:off x="5351450" y="335042"/>
        <a:ext cx="3222082" cy="1496626"/>
      </dsp:txXfrm>
    </dsp:sp>
    <dsp:sp modelId="{9D9B8898-502C-4A1B-B3B0-A50DE38BFEC5}">
      <dsp:nvSpPr>
        <dsp:cNvPr id="0" name=""/>
        <dsp:cNvSpPr/>
      </dsp:nvSpPr>
      <dsp:spPr>
        <a:xfrm rot="3709565">
          <a:off x="4484412" y="2876150"/>
          <a:ext cx="1183677" cy="33760"/>
        </a:xfrm>
        <a:custGeom>
          <a:avLst/>
          <a:gdLst/>
          <a:ahLst/>
          <a:cxnLst/>
          <a:rect l="0" t="0" r="0" b="0"/>
          <a:pathLst>
            <a:path>
              <a:moveTo>
                <a:pt x="0" y="16880"/>
              </a:moveTo>
              <a:lnTo>
                <a:pt x="1183677" y="1688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kern="1200"/>
        </a:p>
      </dsp:txBody>
      <dsp:txXfrm>
        <a:off x="5046658" y="2863438"/>
        <a:ext cx="59183" cy="59183"/>
      </dsp:txXfrm>
    </dsp:sp>
    <dsp:sp modelId="{28444410-52FD-4E40-9339-204FE9AD0F94}">
      <dsp:nvSpPr>
        <dsp:cNvPr id="0" name=""/>
        <dsp:cNvSpPr/>
      </dsp:nvSpPr>
      <dsp:spPr>
        <a:xfrm>
          <a:off x="5355687" y="2680182"/>
          <a:ext cx="3477424" cy="146912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kern="1200" dirty="0"/>
            <a:t>формообразующие (окончание,  суффикс)</a:t>
          </a:r>
        </a:p>
      </dsp:txBody>
      <dsp:txXfrm>
        <a:off x="5398716" y="2723211"/>
        <a:ext cx="3391366" cy="138307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E6FB873A-F059-4D66-B3F1-DD680D0529F6}" type="datetimeFigureOut">
              <a:rPr lang="ru-RU" smtClean="0"/>
              <a:pPr/>
              <a:t>20.04.2024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9419A4D9-7857-4F20-835D-149C15E02D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B873A-F059-4D66-B3F1-DD680D0529F6}" type="datetimeFigureOut">
              <a:rPr lang="ru-RU" smtClean="0"/>
              <a:pPr/>
              <a:t>20.04.2024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9A4D9-7857-4F20-835D-149C15E02D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B873A-F059-4D66-B3F1-DD680D0529F6}" type="datetimeFigureOut">
              <a:rPr lang="ru-RU" smtClean="0"/>
              <a:pPr/>
              <a:t>20.04.2024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9A4D9-7857-4F20-835D-149C15E02D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>
  <p:cSld name="Заголовок, два объекта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838200" y="2362200"/>
            <a:ext cx="3770313" cy="17859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838200" y="4300538"/>
            <a:ext cx="3770313" cy="178593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>
          <a:xfrm>
            <a:off x="4760913" y="2362200"/>
            <a:ext cx="3770312" cy="37242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749580-B4C4-4086-8178-A2AC5AE74D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13000">
    <p:dissolve/>
    <p:sndAc>
      <p:stSnd>
        <p:snd r:embed="rId1" name="chimes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B873A-F059-4D66-B3F1-DD680D0529F6}" type="datetimeFigureOut">
              <a:rPr lang="ru-RU" smtClean="0"/>
              <a:pPr/>
              <a:t>20.04.2024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9A4D9-7857-4F20-835D-149C15E02D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B873A-F059-4D66-B3F1-DD680D0529F6}" type="datetimeFigureOut">
              <a:rPr lang="ru-RU" smtClean="0"/>
              <a:pPr/>
              <a:t>20.04.2024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9A4D9-7857-4F20-835D-149C15E02D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B873A-F059-4D66-B3F1-DD680D0529F6}" type="datetimeFigureOut">
              <a:rPr lang="ru-RU" smtClean="0"/>
              <a:pPr/>
              <a:t>20.04.2024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9A4D9-7857-4F20-835D-149C15E02D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6FB873A-F059-4D66-B3F1-DD680D0529F6}" type="datetimeFigureOut">
              <a:rPr lang="ru-RU" smtClean="0"/>
              <a:pPr/>
              <a:t>20.04.2024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419A4D9-7857-4F20-835D-149C15E02D8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E6FB873A-F059-4D66-B3F1-DD680D0529F6}" type="datetimeFigureOut">
              <a:rPr lang="ru-RU" smtClean="0"/>
              <a:pPr/>
              <a:t>20.04.2024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9419A4D9-7857-4F20-835D-149C15E02D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B873A-F059-4D66-B3F1-DD680D0529F6}" type="datetimeFigureOut">
              <a:rPr lang="ru-RU" smtClean="0"/>
              <a:pPr/>
              <a:t>20.04.2024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9A4D9-7857-4F20-835D-149C15E02D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B873A-F059-4D66-B3F1-DD680D0529F6}" type="datetimeFigureOut">
              <a:rPr lang="ru-RU" smtClean="0"/>
              <a:pPr/>
              <a:t>20.04.2024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9A4D9-7857-4F20-835D-149C15E02D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B873A-F059-4D66-B3F1-DD680D0529F6}" type="datetimeFigureOut">
              <a:rPr lang="ru-RU" smtClean="0"/>
              <a:pPr/>
              <a:t>20.04.2024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9A4D9-7857-4F20-835D-149C15E02D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E6FB873A-F059-4D66-B3F1-DD680D0529F6}" type="datetimeFigureOut">
              <a:rPr lang="ru-RU" smtClean="0"/>
              <a:pPr/>
              <a:t>20.04.2024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9419A4D9-7857-4F20-835D-149C15E02D8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" Target="slide27.xml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2.xml"/><Relationship Id="rId6" Type="http://schemas.openxmlformats.org/officeDocument/2006/relationships/hyperlink" Target="&#1050;&#1072;&#1082;%20&#1088;&#1072;&#1089;&#1090;&#1091;&#1090;%20&#1089;&#1083;&#1086;&#1074;&#1072;.ppt#-1,7,&#1057;&#1083;&#1072;&#1081;&#1076; 7" TargetMode="External"/><Relationship Id="rId5" Type="http://schemas.openxmlformats.org/officeDocument/2006/relationships/image" Target="../media/image4.jpeg"/><Relationship Id="rId4" Type="http://schemas.openxmlformats.org/officeDocument/2006/relationships/image" Target="../media/image3.wmf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slide" Target="slide25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err="1"/>
              <a:t>Морфемика</a:t>
            </a:r>
            <a:r>
              <a:rPr lang="ru-RU" dirty="0"/>
              <a:t> . Словообразование.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4293096"/>
            <a:ext cx="8964488" cy="1752600"/>
          </a:xfrm>
        </p:spPr>
        <p:txBody>
          <a:bodyPr>
            <a:normAutofit/>
          </a:bodyPr>
          <a:lstStyle/>
          <a:p>
            <a:pPr algn="ctr"/>
            <a:r>
              <a:rPr lang="ru-RU" dirty="0"/>
              <a:t>Презентацию выполнила </a:t>
            </a:r>
          </a:p>
          <a:p>
            <a:pPr algn="ctr"/>
            <a:r>
              <a:rPr lang="ru-RU" dirty="0"/>
              <a:t>Прокопенко Жанна Петровна, учитель начальных классов </a:t>
            </a:r>
          </a:p>
          <a:p>
            <a:pPr algn="ctr"/>
            <a:r>
              <a:rPr lang="ru-RU" dirty="0"/>
              <a:t>ГОУ «Гимназия №3 г. Бобруйска имени митрополита Филарета </a:t>
            </a:r>
            <a:r>
              <a:rPr lang="ru-RU"/>
              <a:t>(Вахрамеева</a:t>
            </a:r>
            <a:r>
              <a:rPr lang="ru-RU" dirty="0"/>
              <a:t>)»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143000"/>
            <a:ext cx="8784976" cy="1066800"/>
          </a:xfrm>
        </p:spPr>
        <p:txBody>
          <a:bodyPr>
            <a:normAutofit/>
          </a:bodyPr>
          <a:lstStyle/>
          <a:p>
            <a:pPr algn="ctr"/>
            <a:r>
              <a:rPr lang="ru-RU" sz="3200" b="1" i="1" dirty="0">
                <a:solidFill>
                  <a:srgbClr val="0070C0"/>
                </a:solidFill>
              </a:rPr>
              <a:t>Чередование гласных и согласных в корне</a:t>
            </a:r>
            <a:br>
              <a:rPr lang="ru-RU" sz="3200" b="1" dirty="0">
                <a:solidFill>
                  <a:srgbClr val="0070C0"/>
                </a:solidFill>
              </a:rPr>
            </a:br>
            <a:endParaRPr lang="ru-RU" sz="3200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При образовании новых слов и форм слов во многих корнях возможны чередования звуков, в результате чего образуются разные варианты одного и того же корня. </a:t>
            </a:r>
          </a:p>
          <a:p>
            <a:r>
              <a:rPr lang="ru-RU" b="1" dirty="0"/>
              <a:t>Например, в словах </a:t>
            </a:r>
            <a:r>
              <a:rPr lang="ru-RU" b="1" i="1" dirty="0">
                <a:solidFill>
                  <a:srgbClr val="FF0000"/>
                </a:solidFill>
              </a:rPr>
              <a:t>просить, прошу, спрашивать</a:t>
            </a:r>
            <a:r>
              <a:rPr lang="ru-RU" b="1" dirty="0"/>
              <a:t> один и тот же корень </a:t>
            </a:r>
            <a:r>
              <a:rPr lang="ru-RU" b="1" i="1" dirty="0"/>
              <a:t>-</a:t>
            </a:r>
            <a:r>
              <a:rPr lang="ru-RU" b="1" i="1" dirty="0" err="1"/>
              <a:t>прос</a:t>
            </a:r>
            <a:r>
              <a:rPr lang="ru-RU" b="1" i="1" dirty="0"/>
              <a:t>-</a:t>
            </a:r>
            <a:r>
              <a:rPr lang="ru-RU" b="1" dirty="0"/>
              <a:t>, в котором имеются чередования </a:t>
            </a:r>
            <a:r>
              <a:rPr lang="ru-RU" b="1" i="1" dirty="0"/>
              <a:t>с/</a:t>
            </a:r>
            <a:r>
              <a:rPr lang="ru-RU" b="1" i="1" dirty="0" err="1"/>
              <a:t>ш</a:t>
            </a:r>
            <a:r>
              <a:rPr lang="ru-RU" b="1" dirty="0"/>
              <a:t> и </a:t>
            </a:r>
            <a:r>
              <a:rPr lang="ru-RU" b="1" i="1" dirty="0"/>
              <a:t>о/а</a:t>
            </a:r>
            <a:r>
              <a:rPr lang="ru-RU" b="1" dirty="0"/>
              <a:t>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620688"/>
            <a:ext cx="8686800" cy="864096"/>
          </a:xfrm>
        </p:spPr>
        <p:txBody>
          <a:bodyPr>
            <a:normAutofit fontScale="90000"/>
          </a:bodyPr>
          <a:lstStyle/>
          <a:p>
            <a:r>
              <a:rPr lang="ru-RU" b="1" i="1" dirty="0">
                <a:solidFill>
                  <a:srgbClr val="00B0F0"/>
                </a:solidFill>
              </a:rPr>
              <a:t>Чередования гласных</a:t>
            </a:r>
            <a:br>
              <a:rPr lang="ru-RU" b="1" dirty="0">
                <a:solidFill>
                  <a:srgbClr val="00B0F0"/>
                </a:solidFill>
              </a:rPr>
            </a:br>
            <a:endParaRPr lang="ru-RU" dirty="0">
              <a:solidFill>
                <a:srgbClr val="00B0F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124744"/>
            <a:ext cx="8964488" cy="5733256"/>
          </a:xfrm>
        </p:spPr>
        <p:txBody>
          <a:bodyPr>
            <a:normAutofit fontScale="62500" lnSpcReduction="20000"/>
          </a:bodyPr>
          <a:lstStyle/>
          <a:p>
            <a:r>
              <a:rPr lang="ru-RU" sz="3700" b="1" dirty="0"/>
              <a:t>1) </a:t>
            </a:r>
            <a:r>
              <a:rPr lang="ru-RU" sz="3700" b="1" i="1" dirty="0">
                <a:solidFill>
                  <a:srgbClr val="FF0000"/>
                </a:solidFill>
              </a:rPr>
              <a:t>о/а</a:t>
            </a:r>
            <a:r>
              <a:rPr lang="ru-RU" sz="3700" i="1" dirty="0"/>
              <a:t>: </a:t>
            </a:r>
            <a:r>
              <a:rPr lang="ru-RU" sz="3700" i="1" dirty="0">
                <a:latin typeface="Times New Roman" pitchFamily="18" charset="0"/>
                <a:cs typeface="Times New Roman" pitchFamily="18" charset="0"/>
              </a:rPr>
              <a:t>распороть - распарывать, настроить - настраивать, выловить - вылавливать</a:t>
            </a:r>
            <a:r>
              <a:rPr lang="ru-RU" sz="3700" dirty="0">
                <a:latin typeface="Times New Roman" pitchFamily="18" charset="0"/>
                <a:cs typeface="Times New Roman" pitchFamily="18" charset="0"/>
              </a:rPr>
              <a:t>; это чередование очень часто наблюдается при образовании глаголов несовершенного вида с помощью суффиксов </a:t>
            </a:r>
            <a:r>
              <a:rPr lang="ru-RU" sz="3700" i="1" dirty="0">
                <a:latin typeface="Times New Roman" pitchFamily="18" charset="0"/>
                <a:cs typeface="Times New Roman" pitchFamily="18" charset="0"/>
              </a:rPr>
              <a:t>-ива-/-</a:t>
            </a:r>
            <a:r>
              <a:rPr lang="ru-RU" sz="3700" i="1" dirty="0" err="1">
                <a:latin typeface="Times New Roman" pitchFamily="18" charset="0"/>
                <a:cs typeface="Times New Roman" pitchFamily="18" charset="0"/>
              </a:rPr>
              <a:t>ыва</a:t>
            </a:r>
            <a:r>
              <a:rPr lang="ru-RU" sz="3700" i="1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37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37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700" dirty="0">
                <a:latin typeface="Times New Roman" pitchFamily="18" charset="0"/>
                <a:cs typeface="Times New Roman" pitchFamily="18" charset="0"/>
              </a:rPr>
              <a:t>2) Беглые гласные </a:t>
            </a:r>
            <a:r>
              <a:rPr lang="ru-RU" sz="37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37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7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37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3700" dirty="0"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ru-RU" sz="3700" dirty="0">
                <a:latin typeface="Times New Roman" pitchFamily="18" charset="0"/>
                <a:cs typeface="Times New Roman" pitchFamily="18" charset="0"/>
              </a:rPr>
            </a:br>
            <a:r>
              <a:rPr lang="ru-RU" sz="37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3700" dirty="0">
                <a:latin typeface="Times New Roman" pitchFamily="18" charset="0"/>
                <a:cs typeface="Times New Roman" pitchFamily="18" charset="0"/>
              </a:rPr>
              <a:t>/нуль звука: </a:t>
            </a:r>
            <a:r>
              <a:rPr lang="ru-RU" sz="3700" i="1" dirty="0">
                <a:latin typeface="Times New Roman" pitchFamily="18" charset="0"/>
                <a:cs typeface="Times New Roman" pitchFamily="18" charset="0"/>
              </a:rPr>
              <a:t>рот - рта, иголка - игла, сотня - сто</a:t>
            </a:r>
            <a:r>
              <a:rPr lang="ru-RU" sz="3700" dirty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sz="3700" dirty="0">
                <a:latin typeface="Times New Roman" pitchFamily="18" charset="0"/>
                <a:cs typeface="Times New Roman" pitchFamily="18" charset="0"/>
              </a:rPr>
            </a:br>
            <a:r>
              <a:rPr lang="ru-RU" sz="37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3700" dirty="0">
                <a:latin typeface="Times New Roman" pitchFamily="18" charset="0"/>
                <a:cs typeface="Times New Roman" pitchFamily="18" charset="0"/>
              </a:rPr>
              <a:t>/нуль звука: </a:t>
            </a:r>
            <a:r>
              <a:rPr lang="ru-RU" sz="3700" i="1" dirty="0">
                <a:latin typeface="Times New Roman" pitchFamily="18" charset="0"/>
                <a:cs typeface="Times New Roman" pitchFamily="18" charset="0"/>
              </a:rPr>
              <a:t>пень - пня, отец - отца, сосенка - сосна, весенний - весна</a:t>
            </a:r>
            <a:r>
              <a:rPr lang="ru-RU" sz="37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37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700" dirty="0">
                <a:latin typeface="Times New Roman" pitchFamily="18" charset="0"/>
                <a:cs typeface="Times New Roman" pitchFamily="18" charset="0"/>
              </a:rPr>
              <a:t>3) </a:t>
            </a:r>
            <a:r>
              <a:rPr lang="ru-RU" sz="37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е/о</a:t>
            </a:r>
            <a:r>
              <a:rPr lang="ru-RU" sz="3700" i="1" dirty="0">
                <a:latin typeface="Times New Roman" pitchFamily="18" charset="0"/>
                <a:cs typeface="Times New Roman" pitchFamily="18" charset="0"/>
              </a:rPr>
              <a:t>: бреду - бродить, веду - водить, везу - возить, несу - носить, греметь - гром.</a:t>
            </a:r>
            <a:endParaRPr lang="ru-RU" sz="3700" dirty="0">
              <a:latin typeface="Times New Roman" pitchFamily="18" charset="0"/>
              <a:cs typeface="Times New Roman" pitchFamily="18" charset="0"/>
            </a:endParaRPr>
          </a:p>
          <a:p>
            <a:endParaRPr lang="ru-RU" sz="37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700" dirty="0">
                <a:latin typeface="Times New Roman" pitchFamily="18" charset="0"/>
                <a:cs typeface="Times New Roman" pitchFamily="18" charset="0"/>
              </a:rPr>
              <a:t>4) Полногласие/неполногласие: </a:t>
            </a:r>
            <a:br>
              <a:rPr lang="ru-RU" sz="3700" dirty="0">
                <a:latin typeface="Times New Roman" pitchFamily="18" charset="0"/>
                <a:cs typeface="Times New Roman" pitchFamily="18" charset="0"/>
              </a:rPr>
            </a:br>
            <a:r>
              <a:rPr lang="ru-RU" sz="37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оро</a:t>
            </a:r>
            <a:r>
              <a:rPr lang="ru-RU" sz="37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sz="37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ра</a:t>
            </a:r>
            <a:r>
              <a:rPr lang="ru-RU" sz="37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3700" i="1" dirty="0">
                <a:latin typeface="Times New Roman" pitchFamily="18" charset="0"/>
                <a:cs typeface="Times New Roman" pitchFamily="18" charset="0"/>
              </a:rPr>
              <a:t>огородить - ограда, здоровье - здравница</a:t>
            </a:r>
            <a:r>
              <a:rPr lang="ru-RU" sz="3700" dirty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sz="3700" dirty="0">
                <a:latin typeface="Times New Roman" pitchFamily="18" charset="0"/>
                <a:cs typeface="Times New Roman" pitchFamily="18" charset="0"/>
              </a:rPr>
            </a:br>
            <a:r>
              <a:rPr lang="ru-RU" sz="37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ере/ре</a:t>
            </a:r>
            <a:r>
              <a:rPr lang="ru-RU" sz="37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3700" i="1" dirty="0">
                <a:latin typeface="Times New Roman" pitchFamily="18" charset="0"/>
                <a:cs typeface="Times New Roman" pitchFamily="18" charset="0"/>
              </a:rPr>
              <a:t>побережье - прибрежный, середина - средний</a:t>
            </a:r>
            <a:r>
              <a:rPr lang="ru-RU" sz="3700" dirty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sz="3700" dirty="0">
                <a:latin typeface="Times New Roman" pitchFamily="18" charset="0"/>
                <a:cs typeface="Times New Roman" pitchFamily="18" charset="0"/>
              </a:rPr>
            </a:br>
            <a:r>
              <a:rPr lang="ru-RU" sz="37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оло</a:t>
            </a:r>
            <a:r>
              <a:rPr lang="ru-RU" sz="37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sz="37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ла</a:t>
            </a:r>
            <a:r>
              <a:rPr lang="ru-RU" sz="37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3700" i="1" dirty="0">
                <a:latin typeface="Times New Roman" pitchFamily="18" charset="0"/>
                <a:cs typeface="Times New Roman" pitchFamily="18" charset="0"/>
              </a:rPr>
              <a:t>заголовок - оглавление, колодец - кладезь</a:t>
            </a:r>
            <a:r>
              <a:rPr lang="ru-RU" sz="3700" dirty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sz="3700" dirty="0">
                <a:latin typeface="Times New Roman" pitchFamily="18" charset="0"/>
                <a:cs typeface="Times New Roman" pitchFamily="18" charset="0"/>
              </a:rPr>
            </a:br>
            <a:r>
              <a:rPr lang="ru-RU" sz="37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оло</a:t>
            </a:r>
            <a:r>
              <a:rPr lang="ru-RU" sz="37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sz="37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ле</a:t>
            </a:r>
            <a:r>
              <a:rPr lang="ru-RU" sz="37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3700" i="1" dirty="0">
                <a:latin typeface="Times New Roman" pitchFamily="18" charset="0"/>
                <a:cs typeface="Times New Roman" pitchFamily="18" charset="0"/>
              </a:rPr>
              <a:t>полонить - плен, молоко - млекопитающее</a:t>
            </a:r>
            <a:r>
              <a:rPr lang="ru-RU" sz="37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476672"/>
            <a:ext cx="5940152" cy="1008112"/>
          </a:xfrm>
        </p:spPr>
        <p:txBody>
          <a:bodyPr>
            <a:normAutofit fontScale="90000"/>
          </a:bodyPr>
          <a:lstStyle/>
          <a:p>
            <a:r>
              <a:rPr lang="ru-RU" b="1" i="1" dirty="0">
                <a:solidFill>
                  <a:srgbClr val="00B0F0"/>
                </a:solidFill>
              </a:rPr>
              <a:t>Чередования согласных</a:t>
            </a:r>
            <a:br>
              <a:rPr lang="ru-RU" b="1" dirty="0">
                <a:solidFill>
                  <a:srgbClr val="00B0F0"/>
                </a:solidFill>
              </a:rPr>
            </a:br>
            <a:endParaRPr lang="ru-RU" dirty="0">
              <a:solidFill>
                <a:srgbClr val="00B0F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980728"/>
            <a:ext cx="9144000" cy="5877272"/>
          </a:xfrm>
        </p:spPr>
        <p:txBody>
          <a:bodyPr/>
          <a:lstStyle/>
          <a:p>
            <a:pPr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 1) </a:t>
            </a:r>
            <a:r>
              <a:rPr lang="ru-RU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к/ч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жук - жучок, пеку - печет;</a:t>
            </a:r>
            <a:br>
              <a:rPr lang="ru-RU" i="1" dirty="0">
                <a:latin typeface="Times New Roman" pitchFamily="18" charset="0"/>
                <a:cs typeface="Times New Roman" pitchFamily="18" charset="0"/>
              </a:rPr>
            </a:br>
            <a:r>
              <a:rPr lang="ru-RU" i="1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к/ч/</a:t>
            </a:r>
            <a:r>
              <a:rPr lang="ru-RU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ц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рыбак - рыбачий - рыбацкий;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г/ж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 луг - лужок, могу - можешь;</a:t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г/ж/</a:t>
            </a:r>
            <a:r>
              <a:rPr lang="ru-RU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 друг - дружить - друзья;</a:t>
            </a:r>
          </a:p>
          <a:p>
            <a:pPr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3) </a:t>
            </a:r>
            <a:r>
              <a:rPr lang="ru-RU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ш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 муха - мушка, сухой - суше;</a:t>
            </a:r>
          </a:p>
          <a:p>
            <a:pPr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4) </a:t>
            </a:r>
            <a:r>
              <a:rPr lang="ru-RU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/ж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 редкий - реже, сидеть - сижу;</a:t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/ж/</a:t>
            </a:r>
            <a:r>
              <a:rPr lang="ru-RU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 родить - рожать - рождение;</a:t>
            </a:r>
          </a:p>
          <a:p>
            <a:pPr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5) 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т/ч: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вертеть - верчу, крутой - круче;</a:t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т/ч/</a:t>
            </a:r>
            <a:r>
              <a:rPr lang="ru-RU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щ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 свет - свеча - освещение;</a:t>
            </a:r>
          </a:p>
          <a:p>
            <a:pPr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6) </a:t>
            </a:r>
            <a:r>
              <a:rPr lang="ru-RU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/ж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 низ - ниже, резать - режу;</a:t>
            </a:r>
          </a:p>
          <a:p>
            <a:pPr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7) 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с/</a:t>
            </a:r>
            <a:r>
              <a:rPr lang="ru-RU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ш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 красить - крашу, высокий- выш</a:t>
            </a:r>
            <a:r>
              <a:rPr lang="ru-RU" dirty="0"/>
              <a:t>е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340768"/>
            <a:ext cx="9144000" cy="551723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3200" dirty="0"/>
              <a:t>8) </a:t>
            </a:r>
            <a:r>
              <a:rPr lang="ru-RU" sz="3200" dirty="0" err="1">
                <a:solidFill>
                  <a:srgbClr val="FF0000"/>
                </a:solidFill>
              </a:rPr>
              <a:t>ц</a:t>
            </a:r>
            <a:r>
              <a:rPr lang="ru-RU" sz="3200" dirty="0">
                <a:solidFill>
                  <a:srgbClr val="FF0000"/>
                </a:solidFill>
              </a:rPr>
              <a:t>/ч</a:t>
            </a:r>
            <a:r>
              <a:rPr lang="ru-RU" sz="3200" dirty="0"/>
              <a:t>: палец - пальчик, заяц - заячий;</a:t>
            </a:r>
          </a:p>
          <a:p>
            <a:pPr>
              <a:buNone/>
            </a:pPr>
            <a:r>
              <a:rPr lang="ru-RU" sz="3200" dirty="0"/>
              <a:t>9) </a:t>
            </a:r>
            <a:r>
              <a:rPr lang="ru-RU" sz="3200" dirty="0">
                <a:solidFill>
                  <a:srgbClr val="FF0000"/>
                </a:solidFill>
              </a:rPr>
              <a:t>б/</a:t>
            </a:r>
            <a:r>
              <a:rPr lang="ru-RU" sz="3200" dirty="0" err="1">
                <a:solidFill>
                  <a:srgbClr val="FF0000"/>
                </a:solidFill>
              </a:rPr>
              <a:t>бл</a:t>
            </a:r>
            <a:r>
              <a:rPr lang="ru-RU" sz="3200" dirty="0"/>
              <a:t>: рубить - рублю, любить - влюбляться;</a:t>
            </a:r>
          </a:p>
          <a:p>
            <a:pPr>
              <a:buNone/>
            </a:pPr>
            <a:r>
              <a:rPr lang="ru-RU" sz="3200" dirty="0"/>
              <a:t>10) </a:t>
            </a:r>
            <a:r>
              <a:rPr lang="ru-RU" sz="3200" dirty="0" err="1">
                <a:solidFill>
                  <a:srgbClr val="FF0000"/>
                </a:solidFill>
              </a:rPr>
              <a:t>п</a:t>
            </a:r>
            <a:r>
              <a:rPr lang="ru-RU" sz="3200" dirty="0">
                <a:solidFill>
                  <a:srgbClr val="FF0000"/>
                </a:solidFill>
              </a:rPr>
              <a:t>/</a:t>
            </a:r>
            <a:r>
              <a:rPr lang="ru-RU" sz="3200" dirty="0" err="1">
                <a:solidFill>
                  <a:srgbClr val="FF0000"/>
                </a:solidFill>
              </a:rPr>
              <a:t>пл</a:t>
            </a:r>
            <a:r>
              <a:rPr lang="ru-RU" sz="3200" dirty="0"/>
              <a:t>: копить - коплю, покупка - купля;</a:t>
            </a:r>
          </a:p>
          <a:p>
            <a:pPr>
              <a:buNone/>
            </a:pPr>
            <a:r>
              <a:rPr lang="ru-RU" sz="3200" dirty="0"/>
              <a:t>11) </a:t>
            </a:r>
            <a:r>
              <a:rPr lang="ru-RU" sz="3200" dirty="0">
                <a:solidFill>
                  <a:srgbClr val="FF0000"/>
                </a:solidFill>
              </a:rPr>
              <a:t>в/</a:t>
            </a:r>
            <a:r>
              <a:rPr lang="ru-RU" sz="3200" dirty="0" err="1">
                <a:solidFill>
                  <a:srgbClr val="FF0000"/>
                </a:solidFill>
              </a:rPr>
              <a:t>вл</a:t>
            </a:r>
            <a:r>
              <a:rPr lang="ru-RU" sz="3200" dirty="0"/>
              <a:t>: новый - обновление, ловить - ловля;</a:t>
            </a:r>
          </a:p>
          <a:p>
            <a:pPr>
              <a:buNone/>
            </a:pPr>
            <a:r>
              <a:rPr lang="ru-RU" sz="3200" dirty="0"/>
              <a:t>12) </a:t>
            </a:r>
            <a:r>
              <a:rPr lang="ru-RU" sz="3200" dirty="0" err="1">
                <a:solidFill>
                  <a:srgbClr val="FF0000"/>
                </a:solidFill>
              </a:rPr>
              <a:t>ф</a:t>
            </a:r>
            <a:r>
              <a:rPr lang="ru-RU" sz="3200" dirty="0">
                <a:solidFill>
                  <a:srgbClr val="FF0000"/>
                </a:solidFill>
              </a:rPr>
              <a:t>/</a:t>
            </a:r>
            <a:r>
              <a:rPr lang="ru-RU" sz="3200" dirty="0" err="1">
                <a:solidFill>
                  <a:srgbClr val="FF0000"/>
                </a:solidFill>
              </a:rPr>
              <a:t>фл</a:t>
            </a:r>
            <a:r>
              <a:rPr lang="ru-RU" sz="3200" dirty="0"/>
              <a:t>: графить - графлю;</a:t>
            </a:r>
          </a:p>
          <a:p>
            <a:pPr>
              <a:buNone/>
            </a:pPr>
            <a:r>
              <a:rPr lang="ru-RU" sz="3200" dirty="0"/>
              <a:t>13) </a:t>
            </a:r>
            <a:r>
              <a:rPr lang="ru-RU" sz="3200" dirty="0">
                <a:solidFill>
                  <a:srgbClr val="FF0000"/>
                </a:solidFill>
              </a:rPr>
              <a:t>м/мл</a:t>
            </a:r>
            <a:r>
              <a:rPr lang="ru-RU" sz="3200" dirty="0"/>
              <a:t>: корм - кормление, ломать - преломление;</a:t>
            </a:r>
          </a:p>
          <a:p>
            <a:pPr>
              <a:buNone/>
            </a:pPr>
            <a:r>
              <a:rPr lang="ru-RU" sz="3200" dirty="0"/>
              <a:t>14) </a:t>
            </a:r>
            <a:r>
              <a:rPr lang="ru-RU" sz="3200" dirty="0" err="1">
                <a:solidFill>
                  <a:srgbClr val="FF0000"/>
                </a:solidFill>
              </a:rPr>
              <a:t>ст</a:t>
            </a:r>
            <a:r>
              <a:rPr lang="ru-RU" sz="3200" dirty="0">
                <a:solidFill>
                  <a:srgbClr val="FF0000"/>
                </a:solidFill>
              </a:rPr>
              <a:t>/</a:t>
            </a:r>
            <a:r>
              <a:rPr lang="ru-RU" sz="3200" dirty="0" err="1">
                <a:solidFill>
                  <a:srgbClr val="FF0000"/>
                </a:solidFill>
              </a:rPr>
              <a:t>щ</a:t>
            </a:r>
            <a:r>
              <a:rPr lang="ru-RU" sz="3200" dirty="0"/>
              <a:t>: густой - гуще, растение - выращивать;</a:t>
            </a:r>
          </a:p>
          <a:p>
            <a:pPr>
              <a:buNone/>
            </a:pPr>
            <a:r>
              <a:rPr lang="ru-RU" sz="3200" dirty="0"/>
              <a:t>15) </a:t>
            </a:r>
            <a:r>
              <a:rPr lang="ru-RU" sz="3200" dirty="0" err="1">
                <a:solidFill>
                  <a:srgbClr val="FF0000"/>
                </a:solidFill>
              </a:rPr>
              <a:t>ск</a:t>
            </a:r>
            <a:r>
              <a:rPr lang="ru-RU" sz="3200" dirty="0">
                <a:solidFill>
                  <a:srgbClr val="FF0000"/>
                </a:solidFill>
              </a:rPr>
              <a:t>/</a:t>
            </a:r>
            <a:r>
              <a:rPr lang="ru-RU" sz="3200" dirty="0" err="1">
                <a:solidFill>
                  <a:srgbClr val="FF0000"/>
                </a:solidFill>
              </a:rPr>
              <a:t>щ</a:t>
            </a:r>
            <a:r>
              <a:rPr lang="ru-RU" sz="3200" dirty="0"/>
              <a:t>: искать - ищет, таскать – тащить.</a:t>
            </a: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692696"/>
            <a:ext cx="8686800" cy="648072"/>
          </a:xfrm>
        </p:spPr>
        <p:txBody>
          <a:bodyPr>
            <a:normAutofit fontScale="90000"/>
          </a:bodyPr>
          <a:lstStyle/>
          <a:p>
            <a:r>
              <a:rPr lang="ru-RU" b="1" i="1" dirty="0">
                <a:solidFill>
                  <a:srgbClr val="00B0F0"/>
                </a:solidFill>
              </a:rPr>
              <a:t>Чередования согласных</a:t>
            </a:r>
            <a:br>
              <a:rPr lang="ru-RU" b="1" dirty="0">
                <a:solidFill>
                  <a:srgbClr val="00B0F0"/>
                </a:solidFill>
              </a:rPr>
            </a:br>
            <a:endParaRPr lang="ru-RU" dirty="0">
              <a:solidFill>
                <a:srgbClr val="00B0F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432048"/>
          </a:xfrm>
        </p:spPr>
        <p:txBody>
          <a:bodyPr>
            <a:noAutofit/>
          </a:bodyPr>
          <a:lstStyle/>
          <a:p>
            <a:pPr algn="ctr"/>
            <a:br>
              <a:rPr lang="ru-RU" sz="2800" dirty="0"/>
            </a:br>
            <a:r>
              <a:rPr lang="ru-RU" dirty="0">
                <a:solidFill>
                  <a:srgbClr val="00B050"/>
                </a:solidFill>
              </a:rPr>
              <a:t>Окончание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484784"/>
            <a:ext cx="8686800" cy="5373216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ru-RU" sz="5900" dirty="0">
                <a:solidFill>
                  <a:srgbClr val="00B050"/>
                </a:solidFill>
              </a:rPr>
              <a:t>          Окончание</a:t>
            </a:r>
            <a:r>
              <a:rPr lang="ru-RU" sz="5900" dirty="0"/>
              <a:t> – это  изменяемая  часть  слова, которая служит для связи слов в предложении.</a:t>
            </a:r>
            <a:br>
              <a:rPr lang="ru-RU" sz="5900" dirty="0"/>
            </a:br>
            <a:r>
              <a:rPr lang="ru-RU" sz="5900" dirty="0"/>
              <a:t>Среди окончаний  слова  может    быть нулевое окончание, то есть такое, которое не выражено звуками. </a:t>
            </a:r>
          </a:p>
          <a:p>
            <a:pPr>
              <a:buNone/>
            </a:pPr>
            <a:r>
              <a:rPr lang="ru-RU" sz="5900" dirty="0"/>
              <a:t>          </a:t>
            </a:r>
            <a:r>
              <a:rPr lang="ru-RU" sz="5900" dirty="0">
                <a:solidFill>
                  <a:srgbClr val="00B050"/>
                </a:solidFill>
              </a:rPr>
              <a:t>Основа</a:t>
            </a:r>
            <a:r>
              <a:rPr lang="ru-RU" sz="5900" dirty="0"/>
              <a:t> – это все слово без окончания.</a:t>
            </a:r>
          </a:p>
          <a:p>
            <a:pPr>
              <a:buNone/>
            </a:pPr>
            <a:endParaRPr lang="ru-RU" sz="4500" dirty="0"/>
          </a:p>
          <a:p>
            <a:pPr>
              <a:buNone/>
            </a:pPr>
            <a:r>
              <a:rPr lang="ru-RU" sz="4500" i="1" dirty="0">
                <a:solidFill>
                  <a:srgbClr val="002060"/>
                </a:solidFill>
              </a:rPr>
              <a:t>               </a:t>
            </a:r>
            <a:r>
              <a:rPr lang="ru-RU" sz="5000" i="1" dirty="0">
                <a:solidFill>
                  <a:srgbClr val="002060"/>
                </a:solidFill>
              </a:rPr>
              <a:t>Та часть слова, что изменяется,</a:t>
            </a:r>
          </a:p>
          <a:p>
            <a:pPr>
              <a:buNone/>
            </a:pPr>
            <a:r>
              <a:rPr lang="ru-RU" sz="5000" i="1" dirty="0">
                <a:solidFill>
                  <a:srgbClr val="002060"/>
                </a:solidFill>
              </a:rPr>
              <a:t>             Окончанием называется.</a:t>
            </a:r>
          </a:p>
          <a:p>
            <a:pPr>
              <a:buNone/>
            </a:pPr>
            <a:r>
              <a:rPr lang="ru-RU" sz="5000" i="1" dirty="0">
                <a:solidFill>
                  <a:srgbClr val="002060"/>
                </a:solidFill>
              </a:rPr>
              <a:t>             Остальную же часть слова</a:t>
            </a:r>
          </a:p>
          <a:p>
            <a:pPr>
              <a:buNone/>
            </a:pPr>
            <a:r>
              <a:rPr lang="ru-RU" sz="5000" i="1" dirty="0">
                <a:solidFill>
                  <a:srgbClr val="002060"/>
                </a:solidFill>
              </a:rPr>
              <a:t>             Именуем мы основой.</a:t>
            </a:r>
          </a:p>
          <a:p>
            <a:pPr algn="ctr">
              <a:buNone/>
            </a:pPr>
            <a:endParaRPr lang="ru-RU" sz="4500" dirty="0"/>
          </a:p>
          <a:p>
            <a:pPr algn="ctr">
              <a:buNone/>
            </a:pPr>
            <a:r>
              <a:rPr lang="ru-RU" sz="5100" dirty="0">
                <a:solidFill>
                  <a:srgbClr val="0070C0"/>
                </a:solidFill>
              </a:rPr>
              <a:t>Одинаковы ли окончания в словах</a:t>
            </a:r>
          </a:p>
          <a:p>
            <a:pPr algn="ctr">
              <a:buNone/>
            </a:pPr>
            <a:r>
              <a:rPr lang="ru-RU" sz="5100" dirty="0">
                <a:solidFill>
                  <a:srgbClr val="0070C0"/>
                </a:solidFill>
              </a:rPr>
              <a:t>  синий и лисий?</a:t>
            </a:r>
          </a:p>
          <a:p>
            <a:pPr algn="ctr">
              <a:buNone/>
            </a:pPr>
            <a:r>
              <a:rPr lang="ru-RU" sz="5100" dirty="0">
                <a:solidFill>
                  <a:srgbClr val="0070C0"/>
                </a:solidFill>
              </a:rPr>
              <a:t>Может ли окончание стоять в середине слова?</a:t>
            </a:r>
          </a:p>
          <a:p>
            <a:pPr algn="ctr">
              <a:buNone/>
            </a:pPr>
            <a:endParaRPr lang="ru-RU" dirty="0"/>
          </a:p>
          <a:p>
            <a:pPr algn="ctr">
              <a:buNone/>
            </a:pPr>
            <a:endParaRPr lang="ru-RU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908720"/>
            <a:ext cx="8229600" cy="360040"/>
          </a:xfrm>
        </p:spPr>
        <p:txBody>
          <a:bodyPr>
            <a:normAutofit fontScale="90000"/>
          </a:bodyPr>
          <a:lstStyle/>
          <a:p>
            <a:pPr algn="ctr"/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801720"/>
          </a:xfrm>
        </p:spPr>
        <p:txBody>
          <a:bodyPr>
            <a:normAutofit/>
          </a:bodyPr>
          <a:lstStyle/>
          <a:p>
            <a:r>
              <a:rPr lang="ru-RU" dirty="0"/>
              <a:t>В притяжательных прилагательных типа </a:t>
            </a:r>
            <a:r>
              <a:rPr lang="ru-RU" dirty="0" err="1"/>
              <a:t>лис-ий</a:t>
            </a:r>
            <a:r>
              <a:rPr lang="ru-RU" dirty="0"/>
              <a:t>, </a:t>
            </a:r>
            <a:r>
              <a:rPr lang="ru-RU" dirty="0" err="1"/>
              <a:t>охот-нич-ий</a:t>
            </a:r>
            <a:r>
              <a:rPr lang="ru-RU" dirty="0"/>
              <a:t> </a:t>
            </a:r>
            <a:r>
              <a:rPr lang="ru-RU" b="1" dirty="0" err="1">
                <a:solidFill>
                  <a:srgbClr val="C00000"/>
                </a:solidFill>
              </a:rPr>
              <a:t>ий</a:t>
            </a:r>
            <a:r>
              <a:rPr lang="ru-RU" b="1" dirty="0"/>
              <a:t> </a:t>
            </a:r>
            <a:r>
              <a:rPr lang="ru-RU" dirty="0"/>
              <a:t>– это суффикс, так как при изменении по падежам в транскрипции </a:t>
            </a:r>
          </a:p>
          <a:p>
            <a:pPr>
              <a:buNone/>
            </a:pPr>
            <a:r>
              <a:rPr lang="ru-RU" b="1" dirty="0">
                <a:solidFill>
                  <a:srgbClr val="C00000"/>
                </a:solidFill>
              </a:rPr>
              <a:t>   </a:t>
            </a:r>
            <a:r>
              <a:rPr lang="en-US" b="1" dirty="0">
                <a:solidFill>
                  <a:srgbClr val="C00000"/>
                </a:solidFill>
              </a:rPr>
              <a:t>[</a:t>
            </a:r>
            <a:r>
              <a:rPr lang="ru-RU" b="1" dirty="0" err="1">
                <a:solidFill>
                  <a:srgbClr val="C00000"/>
                </a:solidFill>
              </a:rPr>
              <a:t>й</a:t>
            </a:r>
            <a:r>
              <a:rPr lang="en-US" b="1" dirty="0">
                <a:solidFill>
                  <a:srgbClr val="C00000"/>
                </a:solidFill>
              </a:rPr>
              <a:t>]</a:t>
            </a:r>
            <a:r>
              <a:rPr lang="ru-RU" dirty="0">
                <a:solidFill>
                  <a:srgbClr val="C00000"/>
                </a:solidFill>
              </a:rPr>
              <a:t> </a:t>
            </a:r>
            <a:r>
              <a:rPr lang="ru-RU" dirty="0"/>
              <a:t>выявляется. В именительном падеже окончание нулевое.</a:t>
            </a:r>
          </a:p>
          <a:p>
            <a:pPr>
              <a:buNone/>
            </a:pPr>
            <a:endParaRPr lang="ru-RU" dirty="0"/>
          </a:p>
          <a:p>
            <a:r>
              <a:rPr lang="ru-RU" dirty="0"/>
              <a:t> Окончание стоит в середине слова в</a:t>
            </a:r>
          </a:p>
          <a:p>
            <a:pPr>
              <a:buNone/>
            </a:pPr>
            <a:r>
              <a:rPr lang="ru-RU" dirty="0"/>
              <a:t>   1)словах с постфиксом </a:t>
            </a:r>
            <a:r>
              <a:rPr lang="ru-RU" i="1" dirty="0" err="1"/>
              <a:t>ся</a:t>
            </a:r>
            <a:r>
              <a:rPr lang="ru-RU" dirty="0"/>
              <a:t> ( </a:t>
            </a:r>
            <a:r>
              <a:rPr lang="ru-RU" dirty="0" err="1"/>
              <a:t>на-игр-а-</a:t>
            </a:r>
            <a:r>
              <a:rPr lang="ru-RU" dirty="0" err="1">
                <a:solidFill>
                  <a:srgbClr val="C00000"/>
                </a:solidFill>
              </a:rPr>
              <a:t>ет</a:t>
            </a:r>
            <a:r>
              <a:rPr lang="ru-RU" dirty="0" err="1"/>
              <a:t>-ся</a:t>
            </a:r>
            <a:r>
              <a:rPr lang="ru-RU" dirty="0"/>
              <a:t>)</a:t>
            </a:r>
          </a:p>
          <a:p>
            <a:pPr>
              <a:buNone/>
            </a:pPr>
            <a:r>
              <a:rPr lang="ru-RU" dirty="0"/>
              <a:t>   2) в сложных словах, где первая часть числительное ( </a:t>
            </a:r>
            <a:r>
              <a:rPr lang="ru-RU" dirty="0" err="1"/>
              <a:t>пят-</a:t>
            </a:r>
            <a:r>
              <a:rPr lang="ru-RU" dirty="0" err="1">
                <a:solidFill>
                  <a:srgbClr val="C00000"/>
                </a:solidFill>
              </a:rPr>
              <a:t>и</a:t>
            </a:r>
            <a:r>
              <a:rPr lang="ru-RU" dirty="0" err="1"/>
              <a:t>-знач-н-ый</a:t>
            </a:r>
            <a:r>
              <a:rPr lang="ru-RU" dirty="0"/>
              <a:t>)</a:t>
            </a:r>
            <a:endParaRPr lang="ru-RU" dirty="0">
              <a:solidFill>
                <a:srgbClr val="C0000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6156176" y="5013176"/>
            <a:ext cx="360040" cy="410344"/>
          </a:xfrm>
          <a:prstGeom prst="rect">
            <a:avLst/>
          </a:prstGeom>
          <a:solidFill>
            <a:schemeClr val="bg1"/>
          </a:solidFill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4572000" y="5085184"/>
            <a:ext cx="288032" cy="410344"/>
          </a:xfrm>
          <a:prstGeom prst="rect">
            <a:avLst/>
          </a:prstGeom>
          <a:solidFill>
            <a:schemeClr val="bg1"/>
          </a:solidFill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3635896" y="4581128"/>
            <a:ext cx="576064" cy="410344"/>
          </a:xfrm>
          <a:prstGeom prst="rect">
            <a:avLst/>
          </a:prstGeom>
          <a:solidFill>
            <a:schemeClr val="bg1"/>
          </a:solidFill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2771800" y="4581128"/>
            <a:ext cx="360040" cy="410344"/>
          </a:xfrm>
          <a:prstGeom prst="rect">
            <a:avLst/>
          </a:prstGeom>
          <a:solidFill>
            <a:schemeClr val="bg1"/>
          </a:solidFill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979712" y="4581128"/>
            <a:ext cx="432048" cy="410344"/>
          </a:xfrm>
          <a:prstGeom prst="rect">
            <a:avLst/>
          </a:prstGeom>
          <a:solidFill>
            <a:schemeClr val="bg1"/>
          </a:solidFill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50405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412776"/>
            <a:ext cx="8964488" cy="5161760"/>
          </a:xfrm>
        </p:spPr>
        <p:txBody>
          <a:bodyPr>
            <a:normAutofit/>
          </a:bodyPr>
          <a:lstStyle/>
          <a:p>
            <a:r>
              <a:rPr lang="ru-RU" dirty="0"/>
              <a:t>Окончания есть только у изменяемых слов.</a:t>
            </a:r>
          </a:p>
          <a:p>
            <a:r>
              <a:rPr lang="ru-RU" dirty="0"/>
              <a:t> Нет окончаний у служебных слов, наречий, неизменяемых существительных и прилагательных, у инфинитива и деепричастия.</a:t>
            </a:r>
          </a:p>
          <a:p>
            <a:r>
              <a:rPr lang="ru-RU" dirty="0"/>
              <a:t>У некоторых сложносоставных существительных и у сложных числительных несколько окончаний. Это можно легко увидеть при изменении этих слов: тр-и-ст-а, тр-ёх-сот- , </a:t>
            </a:r>
          </a:p>
          <a:p>
            <a:r>
              <a:rPr lang="ru-RU" dirty="0"/>
              <a:t>диван -кровать- , диван-а-кроват-и.</a:t>
            </a:r>
          </a:p>
          <a:p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788024" y="4581128"/>
            <a:ext cx="360040" cy="410344"/>
          </a:xfrm>
          <a:prstGeom prst="rect">
            <a:avLst/>
          </a:prstGeom>
          <a:solidFill>
            <a:schemeClr val="bg1"/>
          </a:solidFill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792088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solidFill>
                  <a:srgbClr val="00B050"/>
                </a:solidFill>
              </a:rPr>
              <a:t>Приставка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657704"/>
          </a:xfrm>
        </p:spPr>
        <p:txBody>
          <a:bodyPr/>
          <a:lstStyle/>
          <a:p>
            <a:pPr>
              <a:buNone/>
            </a:pPr>
            <a:r>
              <a:rPr lang="ru-RU" dirty="0">
                <a:solidFill>
                  <a:srgbClr val="00B050"/>
                </a:solidFill>
              </a:rPr>
              <a:t>      Приставка</a:t>
            </a:r>
            <a:r>
              <a:rPr lang="ru-RU" dirty="0"/>
              <a:t>(префикс) – это значимая часть слова, которая стоит перед корнем и служит для образования новых слов.</a:t>
            </a:r>
          </a:p>
          <a:p>
            <a:pPr>
              <a:buNone/>
            </a:pPr>
            <a:r>
              <a:rPr lang="ru-RU" dirty="0"/>
              <a:t>            </a:t>
            </a:r>
            <a:r>
              <a:rPr lang="ru-RU" sz="2400" i="1" dirty="0">
                <a:solidFill>
                  <a:srgbClr val="002060"/>
                </a:solidFill>
              </a:rPr>
              <a:t>Перед корнем есть приставка,</a:t>
            </a:r>
          </a:p>
          <a:p>
            <a:pPr>
              <a:buNone/>
            </a:pPr>
            <a:r>
              <a:rPr lang="ru-RU" sz="2400" i="1" dirty="0">
                <a:solidFill>
                  <a:srgbClr val="002060"/>
                </a:solidFill>
              </a:rPr>
              <a:t>             Слитно пишется она,</a:t>
            </a:r>
          </a:p>
          <a:p>
            <a:pPr>
              <a:buNone/>
            </a:pPr>
            <a:r>
              <a:rPr lang="ru-RU" sz="2400" i="1" dirty="0">
                <a:solidFill>
                  <a:srgbClr val="002060"/>
                </a:solidFill>
              </a:rPr>
              <a:t>             Ведь при помощи приставки</a:t>
            </a:r>
          </a:p>
          <a:p>
            <a:pPr>
              <a:buNone/>
            </a:pPr>
            <a:r>
              <a:rPr lang="ru-RU" sz="2400" i="1" dirty="0">
                <a:solidFill>
                  <a:srgbClr val="002060"/>
                </a:solidFill>
              </a:rPr>
              <a:t>             Образуются слова.</a:t>
            </a:r>
          </a:p>
          <a:p>
            <a:pPr>
              <a:buNone/>
            </a:pPr>
            <a:endParaRPr lang="ru-RU" dirty="0"/>
          </a:p>
          <a:p>
            <a:pPr algn="ctr">
              <a:buNone/>
            </a:pPr>
            <a:r>
              <a:rPr lang="ru-RU" sz="2400" dirty="0">
                <a:solidFill>
                  <a:srgbClr val="0070C0"/>
                </a:solidFill>
              </a:rPr>
              <a:t>Может ли приставка стоять в середине слова?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41379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233768"/>
          </a:xfrm>
        </p:spPr>
        <p:txBody>
          <a:bodyPr>
            <a:normAutofit/>
          </a:bodyPr>
          <a:lstStyle/>
          <a:p>
            <a:pPr marL="624078" indent="-514350">
              <a:buNone/>
            </a:pPr>
            <a:r>
              <a:rPr lang="ru-RU" dirty="0"/>
              <a:t>1) В словах с двумя приставками:</a:t>
            </a:r>
          </a:p>
          <a:p>
            <a:pPr marL="624078" indent="-514350">
              <a:buNone/>
            </a:pPr>
            <a:r>
              <a:rPr lang="ru-RU" dirty="0"/>
              <a:t>     </a:t>
            </a:r>
            <a:r>
              <a:rPr lang="ru-RU" dirty="0" err="1"/>
              <a:t>без-мер-н-ый</a:t>
            </a:r>
            <a:r>
              <a:rPr lang="ru-RU" dirty="0"/>
              <a:t> — </a:t>
            </a:r>
            <a:r>
              <a:rPr lang="ru-RU" dirty="0" err="1"/>
              <a:t>без-</a:t>
            </a:r>
            <a:r>
              <a:rPr lang="ru-RU" dirty="0" err="1">
                <a:solidFill>
                  <a:srgbClr val="C00000"/>
                </a:solidFill>
              </a:rPr>
              <a:t>раз</a:t>
            </a:r>
            <a:r>
              <a:rPr lang="ru-RU" dirty="0" err="1"/>
              <a:t>-мер-н-ый</a:t>
            </a:r>
            <a:endParaRPr lang="ru-RU" dirty="0"/>
          </a:p>
          <a:p>
            <a:pPr marL="624078" indent="-514350">
              <a:buNone/>
            </a:pPr>
            <a:r>
              <a:rPr lang="ru-RU" dirty="0"/>
              <a:t>     </a:t>
            </a:r>
            <a:r>
              <a:rPr lang="ru-RU" dirty="0" err="1"/>
              <a:t>по-лож-и-ть</a:t>
            </a:r>
            <a:r>
              <a:rPr lang="ru-RU" dirty="0"/>
              <a:t> — </a:t>
            </a:r>
            <a:r>
              <a:rPr lang="ru-RU" dirty="0" err="1"/>
              <a:t>рас-</a:t>
            </a:r>
            <a:r>
              <a:rPr lang="ru-RU" dirty="0" err="1">
                <a:solidFill>
                  <a:srgbClr val="C00000"/>
                </a:solidFill>
              </a:rPr>
              <a:t>по</a:t>
            </a:r>
            <a:r>
              <a:rPr lang="ru-RU" dirty="0" err="1"/>
              <a:t>-лож-и-ть</a:t>
            </a:r>
            <a:r>
              <a:rPr lang="ru-RU" dirty="0"/>
              <a:t> </a:t>
            </a:r>
            <a:br>
              <a:rPr lang="ru-RU" dirty="0"/>
            </a:br>
            <a:r>
              <a:rPr lang="ru-RU" dirty="0"/>
              <a:t> </a:t>
            </a:r>
          </a:p>
          <a:p>
            <a:pPr marL="624078" indent="-514350">
              <a:buNone/>
            </a:pPr>
            <a:r>
              <a:rPr lang="ru-RU" dirty="0"/>
              <a:t>2) В сложных словах:  </a:t>
            </a:r>
            <a:br>
              <a:rPr lang="ru-RU" dirty="0"/>
            </a:br>
            <a:r>
              <a:rPr lang="ru-RU" dirty="0" err="1"/>
              <a:t>смысл-о-</a:t>
            </a:r>
            <a:r>
              <a:rPr lang="ru-RU" dirty="0" err="1">
                <a:solidFill>
                  <a:srgbClr val="C00000"/>
                </a:solidFill>
              </a:rPr>
              <a:t>раз</a:t>
            </a:r>
            <a:r>
              <a:rPr lang="ru-RU" dirty="0" err="1"/>
              <a:t>-лич-и-тель-н-ый</a:t>
            </a:r>
            <a:endParaRPr lang="ru-RU" dirty="0"/>
          </a:p>
          <a:p>
            <a:pPr marL="624078" indent="-514350">
              <a:buNone/>
            </a:pPr>
            <a:r>
              <a:rPr lang="ru-RU" dirty="0"/>
              <a:t>      </a:t>
            </a:r>
            <a:r>
              <a:rPr lang="ru-RU" dirty="0" err="1"/>
              <a:t>рельс-о</a:t>
            </a:r>
            <a:r>
              <a:rPr lang="ru-RU" dirty="0" err="1">
                <a:solidFill>
                  <a:srgbClr val="C00000"/>
                </a:solidFill>
              </a:rPr>
              <a:t>-у</a:t>
            </a:r>
            <a:r>
              <a:rPr lang="ru-RU" dirty="0" err="1"/>
              <a:t>-клад-чик</a:t>
            </a:r>
            <a:r>
              <a:rPr lang="ru-RU" dirty="0"/>
              <a:t> </a:t>
            </a:r>
          </a:p>
          <a:p>
            <a:pPr marL="624078" indent="-514350">
              <a:buNone/>
            </a:pPr>
            <a:r>
              <a:rPr lang="ru-RU" dirty="0"/>
              <a:t>      </a:t>
            </a:r>
            <a:r>
              <a:rPr lang="ru-RU" dirty="0" err="1"/>
              <a:t>вод-о-</a:t>
            </a:r>
            <a:r>
              <a:rPr lang="ru-RU" dirty="0" err="1">
                <a:solidFill>
                  <a:srgbClr val="C00000"/>
                </a:solidFill>
              </a:rPr>
              <a:t>за</a:t>
            </a:r>
            <a:r>
              <a:rPr lang="ru-RU" dirty="0" err="1"/>
              <a:t>-бор</a:t>
            </a:r>
            <a:endParaRPr lang="ru-RU" dirty="0"/>
          </a:p>
          <a:p>
            <a:pPr marL="624078" indent="-514350">
              <a:buNone/>
            </a:pPr>
            <a:r>
              <a:rPr lang="ru-RU" dirty="0"/>
              <a:t>      </a:t>
            </a:r>
            <a:r>
              <a:rPr lang="ru-RU" dirty="0" err="1"/>
              <a:t>мир-о</a:t>
            </a:r>
            <a:r>
              <a:rPr lang="ru-RU" dirty="0" err="1">
                <a:solidFill>
                  <a:srgbClr val="C00000"/>
                </a:solidFill>
              </a:rPr>
              <a:t>-воз</a:t>
            </a:r>
            <a:r>
              <a:rPr lang="ru-RU" dirty="0" err="1"/>
              <a:t>-зр-ение</a:t>
            </a:r>
            <a:r>
              <a:rPr lang="ru-RU" dirty="0"/>
              <a:t> 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29600" cy="792088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solidFill>
                  <a:srgbClr val="00B050"/>
                </a:solidFill>
              </a:rPr>
              <a:t>Суффикс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988840"/>
            <a:ext cx="8892480" cy="458569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/>
              <a:t>       </a:t>
            </a:r>
            <a:r>
              <a:rPr lang="ru-RU" dirty="0">
                <a:solidFill>
                  <a:srgbClr val="00B050"/>
                </a:solidFill>
              </a:rPr>
              <a:t>Суффикс</a:t>
            </a:r>
            <a:r>
              <a:rPr lang="ru-RU" dirty="0"/>
              <a:t>- это значимая часть слова, которая находится после корня и служит для образования новых слов.</a:t>
            </a:r>
          </a:p>
          <a:p>
            <a:pPr algn="ctr">
              <a:buNone/>
            </a:pPr>
            <a:r>
              <a:rPr lang="ru-RU" dirty="0"/>
              <a:t>          </a:t>
            </a:r>
            <a:r>
              <a:rPr lang="ru-RU" sz="2400" i="1" dirty="0">
                <a:solidFill>
                  <a:srgbClr val="002060"/>
                </a:solidFill>
              </a:rPr>
              <a:t>За корнем суффикс</a:t>
            </a:r>
            <a:br>
              <a:rPr lang="ru-RU" sz="2400" i="1" dirty="0">
                <a:solidFill>
                  <a:srgbClr val="002060"/>
                </a:solidFill>
              </a:rPr>
            </a:br>
            <a:r>
              <a:rPr lang="ru-RU" sz="2400" i="1" dirty="0">
                <a:solidFill>
                  <a:srgbClr val="002060"/>
                </a:solidFill>
              </a:rPr>
              <a:t>       Обогрел местечко.</a:t>
            </a:r>
            <a:br>
              <a:rPr lang="ru-RU" sz="2400" i="1" dirty="0">
                <a:solidFill>
                  <a:srgbClr val="002060"/>
                </a:solidFill>
              </a:rPr>
            </a:br>
            <a:r>
              <a:rPr lang="ru-RU" sz="2400" i="1" dirty="0">
                <a:solidFill>
                  <a:srgbClr val="002060"/>
                </a:solidFill>
              </a:rPr>
              <a:t>              И тут же получилось </a:t>
            </a:r>
            <a:br>
              <a:rPr lang="ru-RU" sz="2400" i="1" dirty="0">
                <a:solidFill>
                  <a:srgbClr val="002060"/>
                </a:solidFill>
              </a:rPr>
            </a:br>
            <a:r>
              <a:rPr lang="ru-RU" sz="2400" i="1" dirty="0">
                <a:solidFill>
                  <a:srgbClr val="002060"/>
                </a:solidFill>
              </a:rPr>
              <a:t>Новое словечко.</a:t>
            </a:r>
            <a:endParaRPr lang="ru-RU" dirty="0"/>
          </a:p>
          <a:p>
            <a:pPr algn="ctr"/>
            <a:endParaRPr lang="ru-RU" sz="2400" dirty="0">
              <a:solidFill>
                <a:srgbClr val="0070C0"/>
              </a:solidFill>
            </a:endParaRPr>
          </a:p>
          <a:p>
            <a:pPr algn="ctr"/>
            <a:r>
              <a:rPr lang="ru-RU" sz="2400" dirty="0">
                <a:solidFill>
                  <a:srgbClr val="0070C0"/>
                </a:solidFill>
              </a:rPr>
              <a:t>Бывает ли суффикс нулевым?</a:t>
            </a:r>
          </a:p>
          <a:p>
            <a:pPr algn="ctr"/>
            <a:r>
              <a:rPr lang="ru-RU" sz="2400" dirty="0">
                <a:solidFill>
                  <a:srgbClr val="0070C0"/>
                </a:solidFill>
              </a:rPr>
              <a:t>Показатель неопределенной формы глагола </a:t>
            </a:r>
            <a:r>
              <a:rPr lang="ru-RU" sz="2400" dirty="0" err="1">
                <a:solidFill>
                  <a:srgbClr val="C00000"/>
                </a:solidFill>
              </a:rPr>
              <a:t>ть</a:t>
            </a:r>
            <a:r>
              <a:rPr lang="ru-RU" sz="2400" dirty="0">
                <a:solidFill>
                  <a:srgbClr val="C00000"/>
                </a:solidFill>
              </a:rPr>
              <a:t> </a:t>
            </a:r>
            <a:r>
              <a:rPr lang="ru-RU" sz="2400" dirty="0">
                <a:solidFill>
                  <a:srgbClr val="0070C0"/>
                </a:solidFill>
              </a:rPr>
              <a:t>– это суффикс или окончание?</a:t>
            </a:r>
          </a:p>
          <a:p>
            <a:pPr algn="ctr"/>
            <a:endParaRPr lang="ru-RU" sz="2400" dirty="0">
              <a:solidFill>
                <a:srgbClr val="0070C0"/>
              </a:solidFill>
            </a:endParaRPr>
          </a:p>
          <a:p>
            <a:pPr algn="ctr"/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39552" y="620688"/>
            <a:ext cx="8604448" cy="1080120"/>
          </a:xfrm>
        </p:spPr>
        <p:txBody>
          <a:bodyPr>
            <a:normAutofit/>
          </a:bodyPr>
          <a:lstStyle/>
          <a:p>
            <a:r>
              <a:rPr lang="ru-RU" sz="2800" dirty="0">
                <a:solidFill>
                  <a:schemeClr val="tx1"/>
                </a:solidFill>
              </a:rPr>
              <a:t>Сколько разных однокоренных слов для слова земля использовано в этом стихотворении?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683568" y="1700808"/>
            <a:ext cx="8183880" cy="469200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500" i="1" dirty="0">
                <a:solidFill>
                  <a:srgbClr val="002060"/>
                </a:solidFill>
              </a:rPr>
              <a:t>На огромной землистой поляне</a:t>
            </a:r>
          </a:p>
          <a:p>
            <a:pPr>
              <a:buNone/>
            </a:pPr>
            <a:r>
              <a:rPr lang="ru-RU" sz="2500" i="1" dirty="0">
                <a:solidFill>
                  <a:srgbClr val="002060"/>
                </a:solidFill>
              </a:rPr>
              <a:t>У большой земноводной реки</a:t>
            </a:r>
          </a:p>
          <a:p>
            <a:pPr>
              <a:buNone/>
            </a:pPr>
            <a:r>
              <a:rPr lang="ru-RU" sz="2500" i="1" dirty="0">
                <a:solidFill>
                  <a:srgbClr val="002060"/>
                </a:solidFill>
              </a:rPr>
              <a:t>Есть большие-большие землянки,</a:t>
            </a:r>
          </a:p>
          <a:p>
            <a:pPr>
              <a:buNone/>
            </a:pPr>
            <a:r>
              <a:rPr lang="ru-RU" sz="2500" i="1" dirty="0">
                <a:solidFill>
                  <a:srgbClr val="002060"/>
                </a:solidFill>
              </a:rPr>
              <a:t>А в землянках живут земляки.</a:t>
            </a:r>
          </a:p>
          <a:p>
            <a:pPr>
              <a:buNone/>
            </a:pPr>
            <a:r>
              <a:rPr lang="ru-RU" sz="2500" i="1" dirty="0">
                <a:solidFill>
                  <a:srgbClr val="002060"/>
                </a:solidFill>
              </a:rPr>
              <a:t>В безземельном пространстве летают</a:t>
            </a:r>
          </a:p>
          <a:p>
            <a:pPr>
              <a:buNone/>
            </a:pPr>
            <a:r>
              <a:rPr lang="ru-RU" sz="2500" i="1" dirty="0">
                <a:solidFill>
                  <a:srgbClr val="002060"/>
                </a:solidFill>
              </a:rPr>
              <a:t>Мухи, голуби и комары,</a:t>
            </a:r>
          </a:p>
          <a:p>
            <a:pPr>
              <a:buNone/>
            </a:pPr>
            <a:r>
              <a:rPr lang="ru-RU" sz="2500" i="1" dirty="0">
                <a:solidFill>
                  <a:srgbClr val="002060"/>
                </a:solidFill>
              </a:rPr>
              <a:t>А земные мальчишки гоняют</a:t>
            </a:r>
          </a:p>
          <a:p>
            <a:pPr>
              <a:buNone/>
            </a:pPr>
            <a:r>
              <a:rPr lang="ru-RU" sz="2500" i="1" dirty="0">
                <a:solidFill>
                  <a:srgbClr val="002060"/>
                </a:solidFill>
              </a:rPr>
              <a:t>По площадкам земные шары.</a:t>
            </a:r>
          </a:p>
          <a:p>
            <a:pPr>
              <a:buNone/>
            </a:pPr>
            <a:r>
              <a:rPr lang="ru-RU" sz="2500" i="1" dirty="0">
                <a:solidFill>
                  <a:srgbClr val="002060"/>
                </a:solidFill>
              </a:rPr>
              <a:t>Жизнь на этой планете отличная,</a:t>
            </a:r>
          </a:p>
          <a:p>
            <a:pPr>
              <a:buNone/>
            </a:pPr>
            <a:r>
              <a:rPr lang="ru-RU" sz="2500" i="1" dirty="0">
                <a:solidFill>
                  <a:srgbClr val="002060"/>
                </a:solidFill>
              </a:rPr>
              <a:t>Потому что она земляничная!</a:t>
            </a:r>
          </a:p>
          <a:p>
            <a:endParaRPr lang="ru-RU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908720"/>
            <a:ext cx="8229600" cy="341784"/>
          </a:xfrm>
        </p:spPr>
        <p:txBody>
          <a:bodyPr>
            <a:normAutofit fontScale="90000"/>
          </a:bodyPr>
          <a:lstStyle/>
          <a:p>
            <a:pPr algn="ctr"/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665816"/>
          </a:xfrm>
        </p:spPr>
        <p:txBody>
          <a:bodyPr/>
          <a:lstStyle/>
          <a:p>
            <a:pPr algn="ctr"/>
            <a:endParaRPr lang="ru-RU" dirty="0"/>
          </a:p>
          <a:p>
            <a:pPr>
              <a:buNone/>
            </a:pPr>
            <a:r>
              <a:rPr lang="ru-RU" dirty="0"/>
              <a:t>         Наличие нулевых суффиксов объясняется тем, что в других словах подобные словообразовательные значения выражаются материально выраженными суффиксами.</a:t>
            </a:r>
          </a:p>
          <a:p>
            <a:pPr>
              <a:buNone/>
            </a:pPr>
            <a:r>
              <a:rPr lang="ru-RU" dirty="0"/>
              <a:t>             нести- нес         синий - синь</a:t>
            </a:r>
          </a:p>
          <a:p>
            <a:pPr>
              <a:buNone/>
            </a:pPr>
            <a:r>
              <a:rPr lang="ru-RU" dirty="0"/>
              <a:t>           жить – жи</a:t>
            </a:r>
            <a:r>
              <a:rPr lang="ru-RU" dirty="0">
                <a:solidFill>
                  <a:srgbClr val="C00000"/>
                </a:solidFill>
              </a:rPr>
              <a:t>л</a:t>
            </a:r>
            <a:r>
              <a:rPr lang="ru-RU" dirty="0"/>
              <a:t>         красный - красн</a:t>
            </a:r>
            <a:r>
              <a:rPr lang="ru-RU" dirty="0">
                <a:solidFill>
                  <a:srgbClr val="C00000"/>
                </a:solidFill>
              </a:rPr>
              <a:t>от</a:t>
            </a:r>
            <a:r>
              <a:rPr lang="ru-RU" dirty="0"/>
              <a:t>а     </a:t>
            </a:r>
          </a:p>
          <a:p>
            <a:pPr>
              <a:buNone/>
            </a:pPr>
            <a:endParaRPr lang="ru-RU" dirty="0"/>
          </a:p>
          <a:p>
            <a:pPr>
              <a:buNone/>
            </a:pPr>
            <a:r>
              <a:rPr lang="ru-RU" dirty="0"/>
              <a:t>      Московская  </a:t>
            </a:r>
            <a:r>
              <a:rPr lang="ru-RU" dirty="0" err="1"/>
              <a:t>лигвистическая</a:t>
            </a:r>
            <a:r>
              <a:rPr lang="ru-RU" dirty="0"/>
              <a:t> школа считает </a:t>
            </a:r>
            <a:r>
              <a:rPr lang="ru-RU" dirty="0" err="1">
                <a:solidFill>
                  <a:srgbClr val="C00000"/>
                </a:solidFill>
              </a:rPr>
              <a:t>ть</a:t>
            </a:r>
            <a:r>
              <a:rPr lang="ru-RU" dirty="0">
                <a:solidFill>
                  <a:srgbClr val="C00000"/>
                </a:solidFill>
              </a:rPr>
              <a:t> </a:t>
            </a:r>
            <a:r>
              <a:rPr lang="ru-RU" dirty="0"/>
              <a:t>окончанием, а Санкт-петербургская школа – формообразующим </a:t>
            </a:r>
            <a:r>
              <a:rPr lang="ru-RU" dirty="0" err="1"/>
              <a:t>суффиком</a:t>
            </a:r>
            <a:r>
              <a:rPr lang="ru-RU" dirty="0"/>
              <a:t>, который не входит в основу.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29600" cy="50405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solidFill>
                  <a:srgbClr val="00B050"/>
                </a:solidFill>
              </a:rPr>
              <a:t>Постфикс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484784"/>
            <a:ext cx="8712968" cy="5089752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endParaRPr lang="ru-RU" dirty="0"/>
          </a:p>
          <a:p>
            <a:pPr>
              <a:lnSpc>
                <a:spcPct val="170000"/>
              </a:lnSpc>
              <a:buNone/>
            </a:pPr>
            <a:r>
              <a:rPr lang="ru-RU" sz="8800" b="1" dirty="0">
                <a:solidFill>
                  <a:srgbClr val="00B050"/>
                </a:solidFill>
              </a:rPr>
              <a:t>         Постфикс</a:t>
            </a:r>
            <a:r>
              <a:rPr lang="ru-RU" sz="8800" dirty="0"/>
              <a:t> - это значимая часть слова, которая находится после окончания или формообразовательного суффикса и служит для образования слов.</a:t>
            </a:r>
          </a:p>
          <a:p>
            <a:pPr>
              <a:lnSpc>
                <a:spcPct val="170000"/>
              </a:lnSpc>
              <a:buNone/>
            </a:pPr>
            <a:r>
              <a:rPr lang="ru-RU" sz="9600" dirty="0"/>
              <a:t>          </a:t>
            </a:r>
            <a:r>
              <a:rPr lang="ru-RU" sz="8800" dirty="0"/>
              <a:t>Постфиксов немного: </a:t>
            </a:r>
            <a:r>
              <a:rPr lang="ru-RU" sz="8800" b="1" dirty="0"/>
              <a:t> </a:t>
            </a:r>
            <a:r>
              <a:rPr lang="ru-RU" sz="8800" dirty="0">
                <a:solidFill>
                  <a:srgbClr val="C00000"/>
                </a:solidFill>
              </a:rPr>
              <a:t>-</a:t>
            </a:r>
            <a:r>
              <a:rPr lang="ru-RU" sz="8800" dirty="0" err="1">
                <a:solidFill>
                  <a:srgbClr val="C00000"/>
                </a:solidFill>
              </a:rPr>
              <a:t>ся</a:t>
            </a:r>
            <a:r>
              <a:rPr lang="ru-RU" sz="8800" dirty="0">
                <a:solidFill>
                  <a:srgbClr val="C00000"/>
                </a:solidFill>
              </a:rPr>
              <a:t> (-</a:t>
            </a:r>
            <a:r>
              <a:rPr lang="ru-RU" sz="8800" dirty="0" err="1">
                <a:solidFill>
                  <a:srgbClr val="C00000"/>
                </a:solidFill>
              </a:rPr>
              <a:t>сь</a:t>
            </a:r>
            <a:r>
              <a:rPr lang="ru-RU" sz="8800" dirty="0">
                <a:solidFill>
                  <a:srgbClr val="C00000"/>
                </a:solidFill>
              </a:rPr>
              <a:t>), -то, -либо, -</a:t>
            </a:r>
            <a:r>
              <a:rPr lang="ru-RU" sz="8800" dirty="0" err="1">
                <a:solidFill>
                  <a:srgbClr val="C00000"/>
                </a:solidFill>
              </a:rPr>
              <a:t>нибудь</a:t>
            </a:r>
            <a:r>
              <a:rPr lang="ru-RU" sz="8800" dirty="0">
                <a:solidFill>
                  <a:srgbClr val="C00000"/>
                </a:solidFill>
              </a:rPr>
              <a:t> </a:t>
            </a:r>
            <a:r>
              <a:rPr lang="ru-RU" sz="8800" dirty="0"/>
              <a:t> </a:t>
            </a:r>
          </a:p>
          <a:p>
            <a:pPr>
              <a:lnSpc>
                <a:spcPct val="170000"/>
              </a:lnSpc>
              <a:buNone/>
            </a:pPr>
            <a:r>
              <a:rPr lang="ru-RU" sz="8800" dirty="0"/>
              <a:t>    Последние три пишутся через дефис: кто-</a:t>
            </a:r>
            <a:r>
              <a:rPr lang="ru-RU" sz="8800" dirty="0">
                <a:solidFill>
                  <a:srgbClr val="C00000"/>
                </a:solidFill>
              </a:rPr>
              <a:t>то</a:t>
            </a:r>
            <a:r>
              <a:rPr lang="ru-RU" sz="8800" dirty="0"/>
              <a:t>, кто-</a:t>
            </a:r>
            <a:r>
              <a:rPr lang="ru-RU" sz="8800" dirty="0">
                <a:solidFill>
                  <a:srgbClr val="C00000"/>
                </a:solidFill>
              </a:rPr>
              <a:t>либо</a:t>
            </a:r>
            <a:r>
              <a:rPr lang="ru-RU" sz="8800" dirty="0"/>
              <a:t>, кто-</a:t>
            </a:r>
            <a:r>
              <a:rPr lang="ru-RU" sz="8800" dirty="0">
                <a:solidFill>
                  <a:srgbClr val="C00000"/>
                </a:solidFill>
              </a:rPr>
              <a:t>нибудь</a:t>
            </a:r>
            <a:r>
              <a:rPr lang="ru-RU" sz="8800" dirty="0"/>
              <a:t>.</a:t>
            </a:r>
          </a:p>
          <a:p>
            <a:pPr>
              <a:lnSpc>
                <a:spcPct val="170000"/>
              </a:lnSpc>
              <a:buNone/>
            </a:pPr>
            <a:r>
              <a:rPr lang="ru-RU" sz="9600" dirty="0"/>
              <a:t>           </a:t>
            </a:r>
            <a:r>
              <a:rPr lang="ru-RU" sz="8800" dirty="0"/>
              <a:t>Постфикс входит в основу. Формообразовательные морфемы в основу не входят. Поэтому в словах с постфиксом основа может быть прерывистой.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Порядок морфемного анализа:</a:t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657704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sz="2600" dirty="0"/>
              <a:t>1) Определить часть речи.</a:t>
            </a:r>
          </a:p>
          <a:p>
            <a:pPr>
              <a:buNone/>
            </a:pPr>
            <a:r>
              <a:rPr lang="ru-RU" dirty="0"/>
              <a:t>2) Найти окончание, изменяя слово.</a:t>
            </a:r>
          </a:p>
          <a:p>
            <a:pPr>
              <a:buNone/>
            </a:pPr>
            <a:r>
              <a:rPr lang="ru-RU" dirty="0"/>
              <a:t>3) Выделить основу.</a:t>
            </a:r>
          </a:p>
          <a:p>
            <a:pPr>
              <a:buNone/>
            </a:pPr>
            <a:r>
              <a:rPr lang="ru-RU" dirty="0"/>
              <a:t>4) Определить корень, подбирая родственные слова.</a:t>
            </a:r>
          </a:p>
          <a:p>
            <a:pPr>
              <a:buNone/>
            </a:pPr>
            <a:r>
              <a:rPr lang="ru-RU" dirty="0"/>
              <a:t>5)Выделить остальные значимые части слова</a:t>
            </a:r>
          </a:p>
          <a:p>
            <a:pPr>
              <a:buNone/>
            </a:pPr>
            <a:r>
              <a:rPr lang="ru-RU" dirty="0"/>
              <a:t> ( приставку, суффикс, постфикс). </a:t>
            </a:r>
          </a:p>
          <a:p>
            <a:pPr>
              <a:buNone/>
            </a:pPr>
            <a:r>
              <a:rPr lang="ru-RU" dirty="0"/>
              <a:t>* По возможности указать, какое смысловое и формообразующее значение привносит в слово та или иная часть.</a:t>
            </a:r>
          </a:p>
          <a:p>
            <a:pPr>
              <a:buNone/>
            </a:pPr>
            <a:r>
              <a:rPr lang="ru-RU" dirty="0"/>
              <a:t>6)*Указать чередования, явления беглости гласных (если есть).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29600" cy="864096"/>
          </a:xfrm>
        </p:spPr>
        <p:txBody>
          <a:bodyPr/>
          <a:lstStyle/>
          <a:p>
            <a:r>
              <a:rPr lang="ru-RU" dirty="0"/>
              <a:t>Примеры разборов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72971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/>
              <a:t>Подснежник –</a:t>
            </a:r>
          </a:p>
          <a:p>
            <a:pPr>
              <a:buNone/>
            </a:pPr>
            <a:r>
              <a:rPr lang="ru-RU" dirty="0"/>
              <a:t> 1) </a:t>
            </a:r>
            <a:r>
              <a:rPr lang="ru-RU" sz="2400" dirty="0"/>
              <a:t>Имя существительное.</a:t>
            </a:r>
          </a:p>
          <a:p>
            <a:pPr>
              <a:buNone/>
            </a:pPr>
            <a:r>
              <a:rPr lang="ru-RU" sz="2400" dirty="0"/>
              <a:t> 2) Окончание нулевое (подснежники, подснежника,   подснежником…).</a:t>
            </a:r>
          </a:p>
          <a:p>
            <a:pPr>
              <a:buNone/>
            </a:pPr>
            <a:r>
              <a:rPr lang="ru-RU" sz="2400" dirty="0"/>
              <a:t> 3) Основой является все слово.</a:t>
            </a:r>
          </a:p>
          <a:p>
            <a:pPr>
              <a:buNone/>
            </a:pPr>
            <a:r>
              <a:rPr lang="ru-RU" sz="2400" dirty="0"/>
              <a:t> 4) Корень </a:t>
            </a:r>
            <a:r>
              <a:rPr lang="ru-RU" sz="2400" dirty="0" err="1"/>
              <a:t>снеж</a:t>
            </a:r>
            <a:r>
              <a:rPr lang="ru-RU" sz="2400" dirty="0"/>
              <a:t> (снег, снежок, снежный).</a:t>
            </a:r>
          </a:p>
          <a:p>
            <a:pPr>
              <a:buNone/>
            </a:pPr>
            <a:r>
              <a:rPr lang="ru-RU" sz="2400" dirty="0"/>
              <a:t> 5) Приставка </a:t>
            </a:r>
            <a:r>
              <a:rPr lang="ru-RU" sz="2400" i="1" dirty="0"/>
              <a:t>под, </a:t>
            </a:r>
            <a:r>
              <a:rPr lang="ru-RU" sz="2400" dirty="0"/>
              <a:t>суффикс</a:t>
            </a:r>
            <a:r>
              <a:rPr lang="ru-RU" sz="2400" i="1" dirty="0"/>
              <a:t> ник.</a:t>
            </a:r>
          </a:p>
          <a:p>
            <a:pPr>
              <a:buNone/>
            </a:pPr>
            <a:r>
              <a:rPr lang="ru-RU" sz="2400" dirty="0"/>
              <a:t>    * Приставка </a:t>
            </a:r>
            <a:r>
              <a:rPr lang="ru-RU" sz="2400" i="1" dirty="0"/>
              <a:t>под</a:t>
            </a:r>
            <a:r>
              <a:rPr lang="ru-RU" sz="2400" dirty="0"/>
              <a:t> вносит в слово значение «находиться снизу, прикрытым сверху», суффикс  </a:t>
            </a:r>
            <a:r>
              <a:rPr lang="ru-RU" sz="2400" i="1" dirty="0"/>
              <a:t>ник – </a:t>
            </a:r>
            <a:r>
              <a:rPr lang="ru-RU" sz="2400" dirty="0"/>
              <a:t>«предмет, получивший свое название по месту расположения».</a:t>
            </a:r>
          </a:p>
          <a:p>
            <a:pPr>
              <a:buNone/>
            </a:pPr>
            <a:r>
              <a:rPr lang="ru-RU" sz="2400" dirty="0"/>
              <a:t>6) *В корне есть чередование </a:t>
            </a:r>
            <a:r>
              <a:rPr lang="ru-RU" sz="2400" i="1" dirty="0"/>
              <a:t>г/ж.</a:t>
            </a:r>
          </a:p>
          <a:p>
            <a:endParaRPr lang="ru-RU" sz="2400" i="1" dirty="0"/>
          </a:p>
          <a:p>
            <a:endParaRPr lang="ru-RU" sz="2400" i="1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26977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08975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/>
              <a:t>Слепил </a:t>
            </a:r>
          </a:p>
          <a:p>
            <a:pPr>
              <a:buNone/>
            </a:pPr>
            <a:r>
              <a:rPr lang="ru-RU" dirty="0"/>
              <a:t>1) Глагол </a:t>
            </a:r>
          </a:p>
          <a:p>
            <a:pPr>
              <a:buNone/>
            </a:pPr>
            <a:r>
              <a:rPr lang="ru-RU" dirty="0"/>
              <a:t>2) Окончание нулевое ( слепили, слепила, слепило)</a:t>
            </a:r>
          </a:p>
          <a:p>
            <a:pPr>
              <a:buNone/>
            </a:pPr>
            <a:r>
              <a:rPr lang="ru-RU" dirty="0"/>
              <a:t>3) Основа слепи</a:t>
            </a:r>
          </a:p>
          <a:p>
            <a:pPr>
              <a:buNone/>
            </a:pPr>
            <a:r>
              <a:rPr lang="ru-RU" dirty="0"/>
              <a:t>4)Корень </a:t>
            </a:r>
            <a:r>
              <a:rPr lang="ru-RU" dirty="0" err="1"/>
              <a:t>леп</a:t>
            </a:r>
            <a:r>
              <a:rPr lang="ru-RU" dirty="0"/>
              <a:t>  (лепка, залепить)</a:t>
            </a:r>
          </a:p>
          <a:p>
            <a:pPr>
              <a:buNone/>
            </a:pPr>
            <a:r>
              <a:rPr lang="ru-RU" dirty="0"/>
              <a:t>5) Приставка </a:t>
            </a:r>
            <a:r>
              <a:rPr lang="ru-RU" i="1" dirty="0"/>
              <a:t>с, </a:t>
            </a:r>
            <a:r>
              <a:rPr lang="ru-RU" dirty="0"/>
              <a:t>суффиксы</a:t>
            </a:r>
            <a:r>
              <a:rPr lang="ru-RU" i="1" dirty="0"/>
              <a:t> и , л</a:t>
            </a:r>
          </a:p>
          <a:p>
            <a:pPr>
              <a:buNone/>
            </a:pPr>
            <a:r>
              <a:rPr lang="ru-RU" sz="2400" dirty="0"/>
              <a:t>    * Приставка </a:t>
            </a:r>
            <a:r>
              <a:rPr lang="ru-RU" sz="2400" i="1" dirty="0"/>
              <a:t>с </a:t>
            </a:r>
            <a:r>
              <a:rPr lang="ru-RU" sz="2400" dirty="0"/>
              <a:t>вносит значение « соединение», суффикс </a:t>
            </a:r>
            <a:r>
              <a:rPr lang="ru-RU" sz="2400" i="1" dirty="0"/>
              <a:t>л</a:t>
            </a:r>
            <a:r>
              <a:rPr lang="ru-RU" sz="2400" dirty="0"/>
              <a:t> является показателем формы прошедшего времени.</a:t>
            </a:r>
          </a:p>
          <a:p>
            <a:pPr>
              <a:buNone/>
            </a:pPr>
            <a:endParaRPr lang="ru-RU" sz="2400" dirty="0"/>
          </a:p>
          <a:p>
            <a:pPr>
              <a:buNone/>
            </a:pPr>
            <a:r>
              <a:rPr lang="ru-RU" sz="2400" i="1" dirty="0"/>
              <a:t> 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/>
              <a:t>Красный -</a:t>
            </a:r>
          </a:p>
          <a:p>
            <a:pPr>
              <a:buNone/>
            </a:pPr>
            <a:r>
              <a:rPr lang="ru-RU" sz="2400" dirty="0"/>
              <a:t>1)  Имя прилагательное.</a:t>
            </a:r>
          </a:p>
          <a:p>
            <a:pPr>
              <a:buNone/>
            </a:pPr>
            <a:r>
              <a:rPr lang="ru-RU" sz="2400" dirty="0"/>
              <a:t>2) Окончание –</a:t>
            </a:r>
            <a:r>
              <a:rPr lang="ru-RU" sz="2400" i="1" dirty="0" err="1"/>
              <a:t>ый</a:t>
            </a:r>
            <a:r>
              <a:rPr lang="ru-RU" sz="2400" i="1" dirty="0"/>
              <a:t> (</a:t>
            </a:r>
            <a:r>
              <a:rPr lang="ru-RU" sz="2400" dirty="0"/>
              <a:t>красная, красное). </a:t>
            </a:r>
            <a:endParaRPr lang="ru-RU" sz="2400" i="1" dirty="0"/>
          </a:p>
          <a:p>
            <a:pPr>
              <a:buNone/>
            </a:pPr>
            <a:r>
              <a:rPr lang="ru-RU" sz="2400" i="1" dirty="0"/>
              <a:t>3) </a:t>
            </a:r>
            <a:r>
              <a:rPr lang="ru-RU" sz="2400" dirty="0"/>
              <a:t>Основа </a:t>
            </a:r>
            <a:r>
              <a:rPr lang="ru-RU" sz="2400" i="1" dirty="0" err="1"/>
              <a:t>красн</a:t>
            </a:r>
            <a:r>
              <a:rPr lang="ru-RU" sz="2400" i="1" dirty="0"/>
              <a:t>.</a:t>
            </a:r>
          </a:p>
          <a:p>
            <a:pPr>
              <a:buNone/>
            </a:pPr>
            <a:r>
              <a:rPr lang="ru-RU" sz="2400" i="1" dirty="0"/>
              <a:t>4) </a:t>
            </a:r>
            <a:r>
              <a:rPr lang="ru-RU" sz="2400" dirty="0"/>
              <a:t>Корень </a:t>
            </a:r>
            <a:r>
              <a:rPr lang="ru-RU" sz="2400" i="1" dirty="0" err="1"/>
              <a:t>красн</a:t>
            </a:r>
            <a:r>
              <a:rPr lang="ru-RU" sz="2400" i="1" dirty="0"/>
              <a:t> </a:t>
            </a:r>
            <a:r>
              <a:rPr lang="ru-RU" sz="2400" dirty="0"/>
              <a:t>( красный, краснота, краснеть). </a:t>
            </a:r>
          </a:p>
          <a:p>
            <a:pPr>
              <a:buNone/>
            </a:pPr>
            <a:r>
              <a:rPr lang="ru-RU" sz="2400" i="1" dirty="0"/>
              <a:t>5) </a:t>
            </a:r>
            <a:r>
              <a:rPr lang="ru-RU" sz="2400" dirty="0"/>
              <a:t>Суффиксов и приставок нет.</a:t>
            </a:r>
            <a:endParaRPr lang="ru-RU" sz="2400" i="1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1224136"/>
          </a:xfrm>
        </p:spPr>
        <p:txBody>
          <a:bodyPr/>
          <a:lstStyle/>
          <a:p>
            <a:r>
              <a:rPr lang="ru-RU" dirty="0"/>
              <a:t>Значения суффиксов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801720"/>
          </a:xfrm>
        </p:spPr>
        <p:txBody>
          <a:bodyPr>
            <a:normAutofit fontScale="32500" lnSpcReduction="20000"/>
          </a:bodyPr>
          <a:lstStyle/>
          <a:p>
            <a:r>
              <a:rPr lang="ru-RU" dirty="0"/>
              <a:t>                                                 </a:t>
            </a:r>
            <a:r>
              <a:rPr lang="ru-RU" sz="8600" dirty="0"/>
              <a:t> </a:t>
            </a:r>
            <a:r>
              <a:rPr lang="ru-RU" sz="8600" dirty="0">
                <a:solidFill>
                  <a:srgbClr val="7030A0"/>
                </a:solidFill>
              </a:rPr>
              <a:t>Уменьшительно-ласкательное </a:t>
            </a:r>
          </a:p>
          <a:p>
            <a:endParaRPr lang="ru-RU" dirty="0"/>
          </a:p>
          <a:p>
            <a:pPr>
              <a:buNone/>
            </a:pPr>
            <a:r>
              <a:rPr lang="ru-RU" dirty="0" err="1"/>
              <a:t>_-</a:t>
            </a:r>
            <a:r>
              <a:rPr lang="ru-RU" sz="6200" dirty="0" err="1"/>
              <a:t>ик</a:t>
            </a:r>
            <a:r>
              <a:rPr lang="ru-RU" sz="6200" dirty="0"/>
              <a:t>                                  </a:t>
            </a:r>
            <a:r>
              <a:rPr lang="ru-RU" sz="6200" dirty="0" err="1"/>
              <a:t>ял-ик</a:t>
            </a:r>
            <a:r>
              <a:rPr lang="ru-RU" sz="6200" dirty="0"/>
              <a:t>                                   </a:t>
            </a:r>
            <a:r>
              <a:rPr lang="ru-RU" sz="6200" dirty="0" err="1"/>
              <a:t>луч-ик</a:t>
            </a:r>
            <a:r>
              <a:rPr lang="ru-RU" sz="6200" dirty="0"/>
              <a:t>                                                 </a:t>
            </a:r>
          </a:p>
          <a:p>
            <a:pPr>
              <a:buNone/>
            </a:pPr>
            <a:r>
              <a:rPr lang="ru-RU" sz="6200" dirty="0"/>
              <a:t>-</a:t>
            </a:r>
            <a:r>
              <a:rPr lang="ru-RU" sz="6200" dirty="0" err="1"/>
              <a:t>ек</a:t>
            </a:r>
            <a:r>
              <a:rPr lang="ru-RU" sz="6200" dirty="0"/>
              <a:t>                                  </a:t>
            </a:r>
            <a:r>
              <a:rPr lang="ru-RU" sz="6200" dirty="0" err="1"/>
              <a:t>горош-ек</a:t>
            </a:r>
            <a:r>
              <a:rPr lang="ru-RU" sz="6200" dirty="0"/>
              <a:t>                             </a:t>
            </a:r>
            <a:r>
              <a:rPr lang="ru-RU" sz="6200" dirty="0" err="1"/>
              <a:t>ком-оч-ек</a:t>
            </a:r>
            <a:endParaRPr lang="ru-RU" sz="6200" dirty="0"/>
          </a:p>
          <a:p>
            <a:pPr>
              <a:buNone/>
            </a:pPr>
            <a:r>
              <a:rPr lang="ru-RU" sz="6200" dirty="0"/>
              <a:t>-</a:t>
            </a:r>
            <a:r>
              <a:rPr lang="ru-RU" sz="6200" dirty="0" err="1"/>
              <a:t>ок</a:t>
            </a:r>
            <a:r>
              <a:rPr lang="ru-RU" sz="6200" dirty="0"/>
              <a:t> (-</a:t>
            </a:r>
            <a:r>
              <a:rPr lang="ru-RU" sz="6200" dirty="0" err="1"/>
              <a:t>ёк</a:t>
            </a:r>
            <a:r>
              <a:rPr lang="ru-RU" sz="6200" dirty="0"/>
              <a:t>)                        </a:t>
            </a:r>
            <a:r>
              <a:rPr lang="ru-RU" sz="6200" dirty="0" err="1"/>
              <a:t>пояс-ок</a:t>
            </a:r>
            <a:r>
              <a:rPr lang="ru-RU" sz="6200" dirty="0"/>
              <a:t>                                </a:t>
            </a:r>
            <a:r>
              <a:rPr lang="ru-RU" sz="6200" dirty="0" err="1"/>
              <a:t>угол-ёк</a:t>
            </a:r>
            <a:r>
              <a:rPr lang="ru-RU" sz="6200" dirty="0"/>
              <a:t> </a:t>
            </a:r>
          </a:p>
          <a:p>
            <a:pPr>
              <a:buNone/>
            </a:pPr>
            <a:r>
              <a:rPr lang="ru-RU" sz="6200" dirty="0"/>
              <a:t>-</a:t>
            </a:r>
            <a:r>
              <a:rPr lang="ru-RU" sz="6200" dirty="0" err="1"/>
              <a:t>ец</a:t>
            </a:r>
            <a:r>
              <a:rPr lang="ru-RU" sz="6200" dirty="0"/>
              <a:t>                                  </a:t>
            </a:r>
            <a:r>
              <a:rPr lang="ru-RU" sz="6200" dirty="0" err="1"/>
              <a:t>хлеб-ец</a:t>
            </a:r>
            <a:r>
              <a:rPr lang="ru-RU" sz="6200" dirty="0"/>
              <a:t>                                </a:t>
            </a:r>
            <a:r>
              <a:rPr lang="ru-RU" sz="6200" dirty="0" err="1"/>
              <a:t>письм-ец-о</a:t>
            </a:r>
            <a:endParaRPr lang="ru-RU" sz="6200" dirty="0"/>
          </a:p>
          <a:p>
            <a:pPr>
              <a:buNone/>
            </a:pPr>
            <a:r>
              <a:rPr lang="ru-RU" sz="6200" dirty="0"/>
              <a:t>-</a:t>
            </a:r>
            <a:r>
              <a:rPr lang="ru-RU" sz="6200" dirty="0" err="1"/>
              <a:t>иц</a:t>
            </a:r>
            <a:r>
              <a:rPr lang="ru-RU" sz="6200" dirty="0"/>
              <a:t>                                 </a:t>
            </a:r>
            <a:r>
              <a:rPr lang="ru-RU" sz="6200" dirty="0" err="1"/>
              <a:t>кресл-иц-е</a:t>
            </a:r>
            <a:r>
              <a:rPr lang="ru-RU" sz="6200" dirty="0"/>
              <a:t>                          </a:t>
            </a:r>
            <a:r>
              <a:rPr lang="ru-RU" sz="6200" dirty="0" err="1"/>
              <a:t>луж-иц-а</a:t>
            </a:r>
            <a:endParaRPr lang="ru-RU" sz="6200" dirty="0"/>
          </a:p>
          <a:p>
            <a:pPr>
              <a:buNone/>
            </a:pPr>
            <a:r>
              <a:rPr lang="ru-RU" sz="6200" dirty="0"/>
              <a:t>-к                                    </a:t>
            </a:r>
            <a:r>
              <a:rPr lang="ru-RU" sz="6200" dirty="0" err="1"/>
              <a:t>ложеч-к-а</a:t>
            </a:r>
            <a:r>
              <a:rPr lang="ru-RU" sz="6200" dirty="0"/>
              <a:t>                           </a:t>
            </a:r>
            <a:r>
              <a:rPr lang="ru-RU" sz="6200" dirty="0" err="1"/>
              <a:t>горош-ин-к-а</a:t>
            </a:r>
            <a:r>
              <a:rPr lang="ru-RU" sz="6200" dirty="0"/>
              <a:t>     </a:t>
            </a:r>
          </a:p>
          <a:p>
            <a:pPr>
              <a:buNone/>
            </a:pPr>
            <a:r>
              <a:rPr lang="ru-RU" sz="6200" dirty="0"/>
              <a:t>-</a:t>
            </a:r>
            <a:r>
              <a:rPr lang="ru-RU" sz="6200" dirty="0" err="1"/>
              <a:t>очк</a:t>
            </a:r>
            <a:r>
              <a:rPr lang="ru-RU" sz="6200" dirty="0"/>
              <a:t> (</a:t>
            </a:r>
            <a:r>
              <a:rPr lang="ru-RU" sz="6200" dirty="0" err="1"/>
              <a:t>ечк</a:t>
            </a:r>
            <a:r>
              <a:rPr lang="ru-RU" sz="6200" dirty="0"/>
              <a:t>)                     </a:t>
            </a:r>
            <a:r>
              <a:rPr lang="ru-RU" sz="6200" dirty="0" err="1"/>
              <a:t>коз-очк-а</a:t>
            </a:r>
            <a:r>
              <a:rPr lang="ru-RU" sz="6200" dirty="0"/>
              <a:t>                            </a:t>
            </a:r>
            <a:r>
              <a:rPr lang="ru-RU" sz="6200" dirty="0" err="1"/>
              <a:t>Вал-ечк-а</a:t>
            </a:r>
            <a:endParaRPr lang="ru-RU" sz="6200" dirty="0"/>
          </a:p>
          <a:p>
            <a:pPr>
              <a:buNone/>
            </a:pPr>
            <a:r>
              <a:rPr lang="ru-RU" sz="6200" dirty="0"/>
              <a:t>-чик                               </a:t>
            </a:r>
            <a:r>
              <a:rPr lang="ru-RU" sz="6200" dirty="0" err="1"/>
              <a:t>вагон-чик</a:t>
            </a:r>
            <a:r>
              <a:rPr lang="ru-RU" sz="6200" dirty="0"/>
              <a:t>                           </a:t>
            </a:r>
            <a:r>
              <a:rPr lang="ru-RU" sz="6200" dirty="0" err="1"/>
              <a:t>стакан-чик</a:t>
            </a:r>
            <a:endParaRPr lang="ru-RU" sz="6200" dirty="0"/>
          </a:p>
          <a:p>
            <a:pPr>
              <a:buNone/>
            </a:pPr>
            <a:r>
              <a:rPr lang="ru-RU" sz="6200" dirty="0"/>
              <a:t>-</a:t>
            </a:r>
            <a:r>
              <a:rPr lang="ru-RU" sz="6200" dirty="0" err="1"/>
              <a:t>ушк</a:t>
            </a:r>
            <a:r>
              <a:rPr lang="ru-RU" sz="6200" dirty="0"/>
              <a:t> (-</a:t>
            </a:r>
            <a:r>
              <a:rPr lang="ru-RU" sz="6200" dirty="0" err="1"/>
              <a:t>юшк</a:t>
            </a:r>
            <a:r>
              <a:rPr lang="ru-RU" sz="6200" dirty="0"/>
              <a:t>)                </a:t>
            </a:r>
            <a:r>
              <a:rPr lang="ru-RU" sz="6200" dirty="0" err="1"/>
              <a:t>мат-ушк-а</a:t>
            </a:r>
            <a:r>
              <a:rPr lang="ru-RU" sz="6200" dirty="0"/>
              <a:t>                          </a:t>
            </a:r>
            <a:r>
              <a:rPr lang="ru-RU" sz="6200" dirty="0" err="1"/>
              <a:t>пол-юшк-о</a:t>
            </a:r>
            <a:endParaRPr lang="ru-RU" sz="6200" dirty="0"/>
          </a:p>
          <a:p>
            <a:pPr>
              <a:buNone/>
            </a:pPr>
            <a:r>
              <a:rPr lang="ru-RU" sz="6200" dirty="0"/>
              <a:t>-</a:t>
            </a:r>
            <a:r>
              <a:rPr lang="ru-RU" sz="6200" dirty="0" err="1"/>
              <a:t>ышк</a:t>
            </a:r>
            <a:r>
              <a:rPr lang="ru-RU" sz="6200" dirty="0"/>
              <a:t> (-</a:t>
            </a:r>
            <a:r>
              <a:rPr lang="ru-RU" sz="6200" dirty="0" err="1"/>
              <a:t>ишк</a:t>
            </a:r>
            <a:r>
              <a:rPr lang="ru-RU" sz="6200" dirty="0"/>
              <a:t>)                </a:t>
            </a:r>
            <a:r>
              <a:rPr lang="ru-RU" sz="6200" dirty="0" err="1"/>
              <a:t>зёрн-ышк-о</a:t>
            </a:r>
            <a:r>
              <a:rPr lang="ru-RU" sz="6200" dirty="0"/>
              <a:t>                       </a:t>
            </a:r>
            <a:r>
              <a:rPr lang="ru-RU" sz="6200" dirty="0" err="1"/>
              <a:t>трус-ишк-а</a:t>
            </a:r>
            <a:endParaRPr lang="ru-RU" sz="6200" dirty="0"/>
          </a:p>
          <a:p>
            <a:pPr>
              <a:buNone/>
            </a:pPr>
            <a:r>
              <a:rPr lang="ru-RU" sz="6200" dirty="0"/>
              <a:t>-</a:t>
            </a:r>
            <a:r>
              <a:rPr lang="ru-RU" sz="6200" dirty="0" err="1"/>
              <a:t>еньк</a:t>
            </a:r>
            <a:r>
              <a:rPr lang="ru-RU" sz="6200" dirty="0"/>
              <a:t> (-</a:t>
            </a:r>
            <a:r>
              <a:rPr lang="ru-RU" sz="6200" dirty="0" err="1"/>
              <a:t>оньк</a:t>
            </a:r>
            <a:r>
              <a:rPr lang="ru-RU" sz="6200" dirty="0"/>
              <a:t>)               </a:t>
            </a:r>
            <a:r>
              <a:rPr lang="ru-RU" sz="6200" dirty="0" err="1"/>
              <a:t>бел-еньк-ий</a:t>
            </a:r>
            <a:r>
              <a:rPr lang="ru-RU" sz="6200" dirty="0"/>
              <a:t>                       </a:t>
            </a:r>
            <a:r>
              <a:rPr lang="ru-RU" sz="6200" dirty="0" err="1"/>
              <a:t>берёз-оньк-а</a:t>
            </a:r>
            <a:endParaRPr lang="ru-RU" sz="6200" dirty="0"/>
          </a:p>
          <a:p>
            <a:r>
              <a:rPr lang="ru-RU" dirty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97768"/>
          </a:xfrm>
        </p:spPr>
        <p:txBody>
          <a:bodyPr>
            <a:normAutofit fontScale="90000"/>
          </a:bodyPr>
          <a:lstStyle/>
          <a:p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112568"/>
          </a:xfrm>
        </p:spPr>
        <p:txBody>
          <a:bodyPr>
            <a:normAutofit fontScale="25000" lnSpcReduction="20000"/>
          </a:bodyPr>
          <a:lstStyle/>
          <a:p>
            <a:pPr algn="ctr">
              <a:buNone/>
            </a:pPr>
            <a:r>
              <a:rPr lang="ru-RU" sz="11200" dirty="0">
                <a:solidFill>
                  <a:srgbClr val="7030A0"/>
                </a:solidFill>
              </a:rPr>
              <a:t>Увеличительное</a:t>
            </a:r>
          </a:p>
          <a:p>
            <a:pPr algn="ctr"/>
            <a:endParaRPr lang="ru-RU" sz="7400" dirty="0"/>
          </a:p>
          <a:p>
            <a:pPr>
              <a:buNone/>
            </a:pPr>
            <a:r>
              <a:rPr lang="ru-RU" sz="9600" dirty="0"/>
              <a:t>-</a:t>
            </a:r>
            <a:r>
              <a:rPr lang="ru-RU" sz="9600" dirty="0" err="1"/>
              <a:t>ущ</a:t>
            </a:r>
            <a:r>
              <a:rPr lang="ru-RU" sz="9600" dirty="0"/>
              <a:t> (-</a:t>
            </a:r>
            <a:r>
              <a:rPr lang="ru-RU" sz="9600" dirty="0" err="1"/>
              <a:t>ющ</a:t>
            </a:r>
            <a:r>
              <a:rPr lang="ru-RU" sz="9600" dirty="0"/>
              <a:t>)               </a:t>
            </a:r>
            <a:r>
              <a:rPr lang="ru-RU" sz="9600" dirty="0" err="1"/>
              <a:t>дорог-ущ-ий</a:t>
            </a:r>
            <a:r>
              <a:rPr lang="ru-RU" sz="9600" dirty="0"/>
              <a:t>                    </a:t>
            </a:r>
            <a:r>
              <a:rPr lang="ru-RU" sz="9600" dirty="0" err="1"/>
              <a:t>хитр-ющ-ий</a:t>
            </a:r>
            <a:endParaRPr lang="ru-RU" sz="9600" dirty="0"/>
          </a:p>
          <a:p>
            <a:pPr>
              <a:buNone/>
            </a:pPr>
            <a:r>
              <a:rPr lang="ru-RU" sz="9600" dirty="0"/>
              <a:t>-</a:t>
            </a:r>
            <a:r>
              <a:rPr lang="ru-RU" sz="9600" dirty="0" err="1"/>
              <a:t>ищ</a:t>
            </a:r>
            <a:r>
              <a:rPr lang="ru-RU" sz="9600" dirty="0"/>
              <a:t>                           </a:t>
            </a:r>
            <a:r>
              <a:rPr lang="ru-RU" sz="9600" dirty="0" err="1"/>
              <a:t>руч-ищ-а</a:t>
            </a:r>
            <a:r>
              <a:rPr lang="ru-RU" sz="9600" dirty="0"/>
              <a:t>                           </a:t>
            </a:r>
            <a:r>
              <a:rPr lang="ru-RU" sz="9600" dirty="0" err="1"/>
              <a:t>сил-ищ-а</a:t>
            </a:r>
            <a:endParaRPr lang="ru-RU" sz="9600" dirty="0"/>
          </a:p>
          <a:p>
            <a:endParaRPr lang="ru-RU" sz="5900" dirty="0">
              <a:solidFill>
                <a:srgbClr val="7030A0"/>
              </a:solidFill>
            </a:endParaRPr>
          </a:p>
          <a:p>
            <a:pPr algn="ctr">
              <a:buNone/>
            </a:pPr>
            <a:r>
              <a:rPr lang="ru-RU" sz="11200" dirty="0">
                <a:solidFill>
                  <a:srgbClr val="7030A0"/>
                </a:solidFill>
              </a:rPr>
              <a:t>                  Названия детенышей животных</a:t>
            </a:r>
          </a:p>
          <a:p>
            <a:endParaRPr lang="ru-RU" dirty="0"/>
          </a:p>
          <a:p>
            <a:pPr>
              <a:buNone/>
            </a:pPr>
            <a:r>
              <a:rPr lang="ru-RU" sz="8000" dirty="0"/>
              <a:t> </a:t>
            </a:r>
            <a:r>
              <a:rPr lang="ru-RU" sz="9600" dirty="0"/>
              <a:t>ед.ч.</a:t>
            </a:r>
          </a:p>
          <a:p>
            <a:pPr>
              <a:buNone/>
            </a:pPr>
            <a:r>
              <a:rPr lang="ru-RU" sz="9600" dirty="0"/>
              <a:t>-</a:t>
            </a:r>
            <a:r>
              <a:rPr lang="ru-RU" sz="9600" dirty="0" err="1"/>
              <a:t>онок</a:t>
            </a:r>
            <a:r>
              <a:rPr lang="ru-RU" sz="9600" dirty="0"/>
              <a:t> (-</a:t>
            </a:r>
            <a:r>
              <a:rPr lang="ru-RU" sz="9600" dirty="0" err="1"/>
              <a:t>ёнок</a:t>
            </a:r>
            <a:r>
              <a:rPr lang="ru-RU" sz="9600" dirty="0"/>
              <a:t>)         </a:t>
            </a:r>
            <a:r>
              <a:rPr lang="ru-RU" sz="9600" dirty="0" err="1"/>
              <a:t>зайч-онок</a:t>
            </a:r>
            <a:r>
              <a:rPr lang="ru-RU" sz="9600" dirty="0"/>
              <a:t>                        </a:t>
            </a:r>
            <a:r>
              <a:rPr lang="ru-RU" sz="9600" dirty="0" err="1"/>
              <a:t>порос-ёнок</a:t>
            </a:r>
            <a:endParaRPr lang="ru-RU" sz="9600" dirty="0"/>
          </a:p>
          <a:p>
            <a:pPr>
              <a:buNone/>
            </a:pPr>
            <a:r>
              <a:rPr lang="ru-RU" sz="9600" dirty="0"/>
              <a:t>-</a:t>
            </a:r>
            <a:r>
              <a:rPr lang="ru-RU" sz="9600" dirty="0" err="1"/>
              <a:t>ёныш</a:t>
            </a:r>
            <a:r>
              <a:rPr lang="ru-RU" sz="9600" dirty="0"/>
              <a:t>                      </a:t>
            </a:r>
            <a:r>
              <a:rPr lang="ru-RU" sz="9600" dirty="0" err="1"/>
              <a:t>дет-ёныш</a:t>
            </a:r>
            <a:r>
              <a:rPr lang="ru-RU" sz="9600" dirty="0"/>
              <a:t>                         </a:t>
            </a:r>
            <a:r>
              <a:rPr lang="ru-RU" sz="9600" dirty="0" err="1"/>
              <a:t>зме-ёныш</a:t>
            </a:r>
            <a:endParaRPr lang="ru-RU" sz="9600" dirty="0"/>
          </a:p>
          <a:p>
            <a:endParaRPr lang="ru-RU" sz="9600" dirty="0"/>
          </a:p>
          <a:p>
            <a:pPr>
              <a:buNone/>
            </a:pPr>
            <a:r>
              <a:rPr lang="ru-RU" sz="9600" dirty="0"/>
              <a:t>мн.ч.</a:t>
            </a:r>
          </a:p>
          <a:p>
            <a:pPr>
              <a:buNone/>
            </a:pPr>
            <a:r>
              <a:rPr lang="ru-RU" sz="9600" dirty="0"/>
              <a:t>-</a:t>
            </a:r>
            <a:r>
              <a:rPr lang="ru-RU" sz="9600" dirty="0" err="1"/>
              <a:t>ат</a:t>
            </a:r>
            <a:r>
              <a:rPr lang="ru-RU" sz="9600" dirty="0"/>
              <a:t>(-</a:t>
            </a:r>
            <a:r>
              <a:rPr lang="ru-RU" sz="9600" dirty="0" err="1"/>
              <a:t>ят</a:t>
            </a:r>
            <a:r>
              <a:rPr lang="ru-RU" sz="9600" dirty="0"/>
              <a:t>)                    </a:t>
            </a:r>
            <a:r>
              <a:rPr lang="ru-RU" sz="9600" dirty="0" err="1"/>
              <a:t>медвеж-ат-а</a:t>
            </a:r>
            <a:r>
              <a:rPr lang="ru-RU" sz="9600" dirty="0"/>
              <a:t>                    </a:t>
            </a:r>
            <a:r>
              <a:rPr lang="ru-RU" sz="9600" dirty="0" err="1"/>
              <a:t>гус-ят-а</a:t>
            </a:r>
            <a:endParaRPr lang="ru-RU" sz="9600" dirty="0"/>
          </a:p>
          <a:p>
            <a:endParaRPr lang="ru-RU" dirty="0"/>
          </a:p>
          <a:p>
            <a:pPr>
              <a:buNone/>
            </a:pPr>
            <a:r>
              <a:rPr lang="ru-RU" dirty="0"/>
              <a:t> </a:t>
            </a:r>
          </a:p>
          <a:p>
            <a:pPr>
              <a:buNone/>
            </a:pPr>
            <a:r>
              <a:rPr lang="ru-RU" dirty="0"/>
              <a:t> </a:t>
            </a:r>
          </a:p>
          <a:p>
            <a:pPr>
              <a:buNone/>
            </a:pPr>
            <a:r>
              <a:rPr lang="ru-RU" dirty="0"/>
              <a:t> </a:t>
            </a:r>
          </a:p>
          <a:p>
            <a:pPr>
              <a:buNone/>
            </a:pP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29600" cy="360040"/>
          </a:xfrm>
        </p:spPr>
        <p:txBody>
          <a:bodyPr>
            <a:normAutofit fontScale="90000"/>
          </a:bodyPr>
          <a:lstStyle/>
          <a:p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161760"/>
          </a:xfrm>
        </p:spPr>
        <p:txBody>
          <a:bodyPr>
            <a:normAutofit fontScale="32500" lnSpcReduction="20000"/>
          </a:bodyPr>
          <a:lstStyle/>
          <a:p>
            <a:pPr algn="ctr">
              <a:buNone/>
            </a:pPr>
            <a:r>
              <a:rPr lang="ru-RU" sz="8600" dirty="0">
                <a:solidFill>
                  <a:srgbClr val="7030A0"/>
                </a:solidFill>
              </a:rPr>
              <a:t>Названия людей по профессии или  роду деятельности</a:t>
            </a:r>
          </a:p>
          <a:p>
            <a:pPr algn="ctr">
              <a:buNone/>
            </a:pPr>
            <a:endParaRPr lang="ru-RU" sz="8600" dirty="0">
              <a:solidFill>
                <a:srgbClr val="7030A0"/>
              </a:solidFill>
            </a:endParaRPr>
          </a:p>
          <a:p>
            <a:pPr>
              <a:buNone/>
            </a:pPr>
            <a:r>
              <a:rPr lang="ru-RU" sz="6200" dirty="0"/>
              <a:t>-</a:t>
            </a:r>
            <a:r>
              <a:rPr lang="ru-RU" sz="6200" dirty="0" err="1"/>
              <a:t>тель</a:t>
            </a:r>
            <a:r>
              <a:rPr lang="ru-RU" sz="6200" dirty="0"/>
              <a:t>                               </a:t>
            </a:r>
            <a:r>
              <a:rPr lang="ru-RU" sz="6200" dirty="0" err="1"/>
              <a:t>уч-и-тель</a:t>
            </a:r>
            <a:r>
              <a:rPr lang="ru-RU" sz="6200" dirty="0"/>
              <a:t>-                          </a:t>
            </a:r>
            <a:r>
              <a:rPr lang="ru-RU" sz="6200" dirty="0" err="1"/>
              <a:t>из-бир-а-тель</a:t>
            </a:r>
            <a:endParaRPr lang="ru-RU" sz="6200" dirty="0"/>
          </a:p>
          <a:p>
            <a:pPr>
              <a:buNone/>
            </a:pPr>
            <a:r>
              <a:rPr lang="ru-RU" sz="6200" dirty="0"/>
              <a:t>-ник (ниц)                    </a:t>
            </a:r>
            <a:r>
              <a:rPr lang="ru-RU" sz="6200" dirty="0" err="1"/>
              <a:t>печ-ник</a:t>
            </a:r>
            <a:r>
              <a:rPr lang="ru-RU" sz="6200" dirty="0"/>
              <a:t>                               </a:t>
            </a:r>
            <a:r>
              <a:rPr lang="ru-RU" sz="6200" dirty="0" err="1"/>
              <a:t>защит-ниц-а</a:t>
            </a:r>
            <a:endParaRPr lang="ru-RU" sz="6200" dirty="0"/>
          </a:p>
          <a:p>
            <a:pPr>
              <a:buNone/>
            </a:pPr>
            <a:r>
              <a:rPr lang="ru-RU" sz="6200" dirty="0"/>
              <a:t>-</a:t>
            </a:r>
            <a:r>
              <a:rPr lang="ru-RU" sz="6200" dirty="0" err="1"/>
              <a:t>щик</a:t>
            </a:r>
            <a:r>
              <a:rPr lang="ru-RU" sz="6200" dirty="0"/>
              <a:t> (</a:t>
            </a:r>
            <a:r>
              <a:rPr lang="ru-RU" sz="6200" dirty="0" err="1"/>
              <a:t>щиц</a:t>
            </a:r>
            <a:r>
              <a:rPr lang="ru-RU" sz="6200" dirty="0"/>
              <a:t>)                  </a:t>
            </a:r>
            <a:r>
              <a:rPr lang="ru-RU" sz="6200" dirty="0" err="1"/>
              <a:t>камен-щик</a:t>
            </a:r>
            <a:r>
              <a:rPr lang="ru-RU" sz="6200" dirty="0"/>
              <a:t>                         </a:t>
            </a:r>
            <a:r>
              <a:rPr lang="ru-RU" sz="6200" dirty="0" err="1"/>
              <a:t>за-крой-щиц-а</a:t>
            </a:r>
            <a:endParaRPr lang="ru-RU" sz="6200" dirty="0"/>
          </a:p>
          <a:p>
            <a:pPr>
              <a:buNone/>
            </a:pPr>
            <a:r>
              <a:rPr lang="ru-RU" sz="6200" dirty="0"/>
              <a:t>-чик (</a:t>
            </a:r>
            <a:r>
              <a:rPr lang="ru-RU" sz="6200" dirty="0" err="1"/>
              <a:t>чиц</a:t>
            </a:r>
            <a:r>
              <a:rPr lang="ru-RU" sz="6200" dirty="0"/>
              <a:t>)                    </a:t>
            </a:r>
            <a:r>
              <a:rPr lang="ru-RU" sz="6200" dirty="0" err="1"/>
              <a:t>лёт-чик</a:t>
            </a:r>
            <a:r>
              <a:rPr lang="ru-RU" sz="6200" dirty="0"/>
              <a:t>                                </a:t>
            </a:r>
            <a:r>
              <a:rPr lang="ru-RU" sz="6200" dirty="0" err="1"/>
              <a:t>об-ход-чиц-а</a:t>
            </a:r>
            <a:endParaRPr lang="ru-RU" sz="6200" dirty="0"/>
          </a:p>
          <a:p>
            <a:pPr>
              <a:buNone/>
            </a:pPr>
            <a:r>
              <a:rPr lang="ru-RU" sz="6200" dirty="0"/>
              <a:t>-ор (-ёр)                        </a:t>
            </a:r>
            <a:r>
              <a:rPr lang="ru-RU" sz="6200" dirty="0" err="1"/>
              <a:t>архитект-ор</a:t>
            </a:r>
            <a:r>
              <a:rPr lang="ru-RU" sz="6200" dirty="0"/>
              <a:t>                        </a:t>
            </a:r>
            <a:r>
              <a:rPr lang="ru-RU" sz="6200" dirty="0" err="1"/>
              <a:t>шахт-ёр</a:t>
            </a:r>
            <a:endParaRPr lang="ru-RU" sz="6200" dirty="0"/>
          </a:p>
          <a:p>
            <a:pPr>
              <a:buNone/>
            </a:pPr>
            <a:r>
              <a:rPr lang="ru-RU" sz="6200" dirty="0"/>
              <a:t>-тор (</a:t>
            </a:r>
            <a:r>
              <a:rPr lang="ru-RU" sz="6200" dirty="0" err="1"/>
              <a:t>атор</a:t>
            </a:r>
            <a:r>
              <a:rPr lang="ru-RU" sz="6200" dirty="0"/>
              <a:t> )                   </a:t>
            </a:r>
            <a:r>
              <a:rPr lang="ru-RU" sz="6200" dirty="0" err="1"/>
              <a:t>конструк-тор</a:t>
            </a:r>
            <a:r>
              <a:rPr lang="ru-RU" sz="6200" dirty="0"/>
              <a:t>                     </a:t>
            </a:r>
            <a:r>
              <a:rPr lang="ru-RU" sz="6200" dirty="0" err="1"/>
              <a:t>экзамен-атор</a:t>
            </a:r>
            <a:r>
              <a:rPr lang="ru-RU" sz="6200" dirty="0"/>
              <a:t>  </a:t>
            </a:r>
          </a:p>
          <a:p>
            <a:pPr>
              <a:buNone/>
            </a:pPr>
            <a:r>
              <a:rPr lang="ru-RU" sz="6200" dirty="0"/>
              <a:t>-ант                                </a:t>
            </a:r>
            <a:r>
              <a:rPr lang="ru-RU" sz="6200" dirty="0" err="1"/>
              <a:t>музык-ант</a:t>
            </a:r>
            <a:r>
              <a:rPr lang="ru-RU" sz="6200" dirty="0"/>
              <a:t>                           </a:t>
            </a:r>
            <a:r>
              <a:rPr lang="ru-RU" sz="6200" dirty="0" err="1"/>
              <a:t>фабрик-ант</a:t>
            </a:r>
            <a:r>
              <a:rPr lang="ru-RU" sz="6200" dirty="0"/>
              <a:t>                                </a:t>
            </a:r>
          </a:p>
          <a:p>
            <a:pPr>
              <a:buNone/>
            </a:pPr>
            <a:r>
              <a:rPr lang="ru-RU" sz="6200" dirty="0"/>
              <a:t>-</a:t>
            </a:r>
            <a:r>
              <a:rPr lang="ru-RU" sz="6200" dirty="0" err="1"/>
              <a:t>ист</a:t>
            </a:r>
            <a:r>
              <a:rPr lang="ru-RU" sz="6200" dirty="0"/>
              <a:t>                                 </a:t>
            </a:r>
            <a:r>
              <a:rPr lang="ru-RU" sz="6200" dirty="0" err="1"/>
              <a:t>баян-ист</a:t>
            </a:r>
            <a:r>
              <a:rPr lang="ru-RU" sz="6200" dirty="0"/>
              <a:t>                              </a:t>
            </a:r>
            <a:r>
              <a:rPr lang="ru-RU" sz="6200" dirty="0" err="1"/>
              <a:t>шахмат-ист</a:t>
            </a:r>
            <a:endParaRPr lang="ru-RU" sz="6200" dirty="0"/>
          </a:p>
          <a:p>
            <a:pPr>
              <a:buNone/>
            </a:pPr>
            <a:r>
              <a:rPr lang="ru-RU" sz="6200" dirty="0"/>
              <a:t>-</a:t>
            </a:r>
            <a:r>
              <a:rPr lang="ru-RU" sz="6200" dirty="0" err="1"/>
              <a:t>ач</a:t>
            </a:r>
            <a:r>
              <a:rPr lang="ru-RU" sz="6200" dirty="0"/>
              <a:t>                                   </a:t>
            </a:r>
            <a:r>
              <a:rPr lang="ru-RU" sz="6200" dirty="0" err="1"/>
              <a:t>скрип-ач</a:t>
            </a:r>
            <a:r>
              <a:rPr lang="ru-RU" sz="6200" dirty="0"/>
              <a:t>                             </a:t>
            </a:r>
            <a:r>
              <a:rPr lang="ru-RU" sz="6200" dirty="0" err="1"/>
              <a:t>цирк-ач</a:t>
            </a:r>
            <a:r>
              <a:rPr lang="ru-RU" sz="6200" dirty="0"/>
              <a:t>                   </a:t>
            </a:r>
          </a:p>
          <a:p>
            <a:pPr>
              <a:buNone/>
            </a:pPr>
            <a:r>
              <a:rPr lang="ru-RU" sz="6200" dirty="0"/>
              <a:t>-</a:t>
            </a:r>
            <a:r>
              <a:rPr lang="ru-RU" sz="6200" dirty="0" err="1"/>
              <a:t>ик</a:t>
            </a:r>
            <a:r>
              <a:rPr lang="ru-RU" sz="6200" dirty="0"/>
              <a:t>                                  </a:t>
            </a:r>
            <a:r>
              <a:rPr lang="ru-RU" sz="6200" dirty="0" err="1"/>
              <a:t>хим-ик</a:t>
            </a:r>
            <a:r>
              <a:rPr lang="ru-RU" sz="6200" dirty="0"/>
              <a:t>                                 </a:t>
            </a:r>
            <a:r>
              <a:rPr lang="ru-RU" sz="6200" dirty="0" err="1"/>
              <a:t>элетр-ик</a:t>
            </a:r>
            <a:endParaRPr lang="ru-RU" sz="6200" dirty="0"/>
          </a:p>
          <a:p>
            <a:pPr>
              <a:buNone/>
            </a:pPr>
            <a:r>
              <a:rPr lang="ru-RU" sz="6200" dirty="0"/>
              <a:t> -</a:t>
            </a:r>
            <a:r>
              <a:rPr lang="ru-RU" sz="6200" dirty="0" err="1"/>
              <a:t>ак</a:t>
            </a:r>
            <a:r>
              <a:rPr lang="ru-RU" sz="6200" dirty="0"/>
              <a:t> (-як)                       </a:t>
            </a:r>
            <a:r>
              <a:rPr lang="ru-RU" sz="6200" dirty="0" err="1"/>
              <a:t>рыб-ак</a:t>
            </a:r>
            <a:r>
              <a:rPr lang="ru-RU" sz="6200" dirty="0"/>
              <a:t>                                  </a:t>
            </a:r>
            <a:r>
              <a:rPr lang="ru-RU" sz="6200" dirty="0" err="1"/>
              <a:t>мор-як</a:t>
            </a:r>
            <a:r>
              <a:rPr lang="ru-RU" sz="6200" dirty="0"/>
              <a:t> </a:t>
            </a:r>
          </a:p>
          <a:p>
            <a:pPr>
              <a:buNone/>
            </a:pPr>
            <a:r>
              <a:rPr lang="ru-RU" sz="6200" dirty="0"/>
              <a:t>-</a:t>
            </a:r>
            <a:r>
              <a:rPr lang="ru-RU" sz="6200" dirty="0" err="1"/>
              <a:t>ир</a:t>
            </a:r>
            <a:r>
              <a:rPr lang="ru-RU" sz="6200" dirty="0"/>
              <a:t>                                  </a:t>
            </a:r>
            <a:r>
              <a:rPr lang="ru-RU" sz="6200" dirty="0" err="1"/>
              <a:t>команд-ир</a:t>
            </a:r>
            <a:r>
              <a:rPr lang="ru-RU" sz="6200" dirty="0"/>
              <a:t>                           </a:t>
            </a:r>
            <a:r>
              <a:rPr lang="ru-RU" sz="6200" dirty="0" err="1"/>
              <a:t>конво-ир</a:t>
            </a:r>
            <a:endParaRPr lang="ru-RU" sz="6200" dirty="0"/>
          </a:p>
          <a:p>
            <a:pPr>
              <a:buNone/>
            </a:pPr>
            <a:r>
              <a:rPr lang="ru-RU" sz="6200" dirty="0"/>
              <a:t>-</a:t>
            </a:r>
            <a:r>
              <a:rPr lang="ru-RU" sz="6200" dirty="0" err="1"/>
              <a:t>арь</a:t>
            </a:r>
            <a:r>
              <a:rPr lang="ru-RU" sz="6200" dirty="0"/>
              <a:t>                                 </a:t>
            </a:r>
            <a:r>
              <a:rPr lang="ru-RU" sz="6200" dirty="0" err="1"/>
              <a:t>аптек-арь</a:t>
            </a:r>
            <a:r>
              <a:rPr lang="ru-RU" sz="6200" dirty="0"/>
              <a:t>                            </a:t>
            </a:r>
            <a:r>
              <a:rPr lang="ru-RU" sz="6200" dirty="0" err="1"/>
              <a:t>библиотек-арь</a:t>
            </a:r>
            <a:endParaRPr lang="ru-RU" sz="6200" dirty="0"/>
          </a:p>
          <a:p>
            <a:r>
              <a:rPr lang="ru-RU" dirty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288032"/>
          </a:xfrm>
        </p:spPr>
        <p:txBody>
          <a:bodyPr>
            <a:normAutofit fontScale="90000"/>
          </a:bodyPr>
          <a:lstStyle/>
          <a:p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30577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3000" dirty="0">
                <a:solidFill>
                  <a:srgbClr val="7030A0"/>
                </a:solidFill>
              </a:rPr>
              <a:t>Названия людей по внешним или</a:t>
            </a:r>
          </a:p>
          <a:p>
            <a:pPr algn="ctr">
              <a:buNone/>
            </a:pPr>
            <a:r>
              <a:rPr lang="ru-RU" sz="3000" dirty="0">
                <a:solidFill>
                  <a:srgbClr val="7030A0"/>
                </a:solidFill>
              </a:rPr>
              <a:t> внутренним качествам</a:t>
            </a:r>
          </a:p>
          <a:p>
            <a:pPr>
              <a:buNone/>
            </a:pPr>
            <a:r>
              <a:rPr lang="ru-RU" sz="2400" dirty="0"/>
              <a:t>См. выше +</a:t>
            </a:r>
          </a:p>
          <a:p>
            <a:pPr>
              <a:buNone/>
            </a:pPr>
            <a:r>
              <a:rPr lang="ru-RU" sz="2400" dirty="0"/>
              <a:t>-</a:t>
            </a:r>
            <a:r>
              <a:rPr lang="ru-RU" sz="2400" dirty="0" err="1"/>
              <a:t>ец</a:t>
            </a:r>
            <a:r>
              <a:rPr lang="ru-RU" sz="2400" dirty="0"/>
              <a:t>                </a:t>
            </a:r>
            <a:r>
              <a:rPr lang="ru-RU" sz="2400" dirty="0" err="1"/>
              <a:t>глуп-ец</a:t>
            </a:r>
            <a:r>
              <a:rPr lang="ru-RU" sz="2400" dirty="0"/>
              <a:t>                               </a:t>
            </a:r>
            <a:r>
              <a:rPr lang="ru-RU" sz="2400" dirty="0" err="1"/>
              <a:t>лен-ив-ец</a:t>
            </a:r>
            <a:endParaRPr lang="ru-RU" sz="2400" dirty="0"/>
          </a:p>
          <a:p>
            <a:pPr>
              <a:buNone/>
            </a:pPr>
            <a:r>
              <a:rPr lang="ru-RU" sz="2400" dirty="0"/>
              <a:t>-</a:t>
            </a:r>
            <a:r>
              <a:rPr lang="ru-RU" sz="2400" dirty="0" err="1"/>
              <a:t>яг</a:t>
            </a:r>
            <a:r>
              <a:rPr lang="ru-RU" sz="2400" dirty="0"/>
              <a:t>                 </a:t>
            </a:r>
            <a:r>
              <a:rPr lang="ru-RU" sz="2400" dirty="0" err="1"/>
              <a:t>брод-яг-а</a:t>
            </a:r>
            <a:r>
              <a:rPr lang="ru-RU" sz="2400" dirty="0"/>
              <a:t>                           </a:t>
            </a:r>
            <a:r>
              <a:rPr lang="ru-RU" sz="2400" dirty="0" err="1"/>
              <a:t>работ-яг-а</a:t>
            </a:r>
            <a:endParaRPr lang="ru-RU" sz="2400" dirty="0"/>
          </a:p>
          <a:p>
            <a:pPr>
              <a:buNone/>
            </a:pPr>
            <a:r>
              <a:rPr lang="ru-RU" sz="2400" dirty="0"/>
              <a:t>-</a:t>
            </a:r>
            <a:r>
              <a:rPr lang="ru-RU" sz="2400" dirty="0" err="1"/>
              <a:t>чак</a:t>
            </a:r>
            <a:r>
              <a:rPr lang="ru-RU" sz="2400" dirty="0"/>
              <a:t>              </a:t>
            </a:r>
            <a:r>
              <a:rPr lang="ru-RU" sz="2400" dirty="0" err="1"/>
              <a:t>весель-чак</a:t>
            </a:r>
            <a:r>
              <a:rPr lang="ru-RU" sz="2400" dirty="0"/>
              <a:t>                         </a:t>
            </a:r>
            <a:r>
              <a:rPr lang="ru-RU" sz="2400" dirty="0" err="1"/>
              <a:t>смель-чак</a:t>
            </a:r>
            <a:r>
              <a:rPr lang="ru-RU" sz="2400" dirty="0"/>
              <a:t> </a:t>
            </a:r>
          </a:p>
          <a:p>
            <a:pPr>
              <a:buNone/>
            </a:pPr>
            <a:r>
              <a:rPr lang="ru-RU" sz="2400" dirty="0"/>
              <a:t>-</a:t>
            </a:r>
            <a:r>
              <a:rPr lang="ru-RU" sz="2400" dirty="0" err="1"/>
              <a:t>ыш</a:t>
            </a:r>
            <a:r>
              <a:rPr lang="ru-RU" sz="2400" dirty="0"/>
              <a:t>              </a:t>
            </a:r>
            <a:r>
              <a:rPr lang="ru-RU" sz="2400" dirty="0" err="1"/>
              <a:t>глуп-ыш</a:t>
            </a:r>
            <a:r>
              <a:rPr lang="ru-RU" sz="2400" dirty="0"/>
              <a:t>                             </a:t>
            </a:r>
            <a:r>
              <a:rPr lang="ru-RU" sz="2400" dirty="0" err="1"/>
              <a:t>креп-ыш</a:t>
            </a:r>
            <a:endParaRPr lang="ru-RU" sz="2400" dirty="0"/>
          </a:p>
          <a:p>
            <a:pPr>
              <a:buNone/>
            </a:pPr>
            <a:r>
              <a:rPr lang="ru-RU" sz="2400" dirty="0"/>
              <a:t>-</a:t>
            </a:r>
            <a:r>
              <a:rPr lang="ru-RU" sz="2400" dirty="0" err="1"/>
              <a:t>ун</a:t>
            </a:r>
            <a:r>
              <a:rPr lang="ru-RU" sz="2400" dirty="0"/>
              <a:t>                </a:t>
            </a:r>
            <a:r>
              <a:rPr lang="ru-RU" sz="2400" dirty="0" err="1"/>
              <a:t>говор-ун</a:t>
            </a:r>
            <a:r>
              <a:rPr lang="ru-RU" sz="2400" dirty="0"/>
              <a:t>                             </a:t>
            </a:r>
            <a:r>
              <a:rPr lang="ru-RU" sz="2400" dirty="0" err="1"/>
              <a:t>болт-ун</a:t>
            </a:r>
            <a:endParaRPr lang="ru-RU" sz="2400" dirty="0"/>
          </a:p>
          <a:p>
            <a:pPr>
              <a:buNone/>
            </a:pPr>
            <a:r>
              <a:rPr lang="ru-RU" sz="2400" dirty="0"/>
              <a:t>-</a:t>
            </a:r>
            <a:r>
              <a:rPr lang="ru-RU" sz="2400" dirty="0" err="1"/>
              <a:t>ул</a:t>
            </a:r>
            <a:r>
              <a:rPr lang="ru-RU" sz="2400" dirty="0"/>
              <a:t>                </a:t>
            </a:r>
            <a:r>
              <a:rPr lang="ru-RU" sz="2400" dirty="0" err="1"/>
              <a:t>гряз-н-ул-я</a:t>
            </a:r>
            <a:r>
              <a:rPr lang="ru-RU" sz="2400" dirty="0"/>
              <a:t>                        </a:t>
            </a:r>
            <a:r>
              <a:rPr lang="ru-RU" sz="2400" dirty="0" err="1"/>
              <a:t>крас-от-ул-я</a:t>
            </a:r>
            <a:endParaRPr lang="ru-RU" sz="2400" dirty="0"/>
          </a:p>
          <a:p>
            <a:pPr>
              <a:buNone/>
            </a:pPr>
            <a:r>
              <a:rPr lang="ru-RU" sz="2400" dirty="0"/>
              <a:t>-л                  </a:t>
            </a:r>
            <a:r>
              <a:rPr lang="ru-RU" sz="2400" dirty="0" err="1"/>
              <a:t>за-вод-и-л-а</a:t>
            </a:r>
            <a:r>
              <a:rPr lang="ru-RU" sz="2400" dirty="0"/>
              <a:t>                       </a:t>
            </a:r>
            <a:r>
              <a:rPr lang="ru-RU" sz="2400" dirty="0" err="1"/>
              <a:t>за-пе-ва-л-а</a:t>
            </a:r>
            <a:endParaRPr lang="ru-RU" sz="2400" dirty="0"/>
          </a:p>
          <a:p>
            <a:pPr>
              <a:buNone/>
            </a:pPr>
            <a:r>
              <a:rPr lang="ru-RU" dirty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76672"/>
            <a:ext cx="8183880" cy="648072"/>
          </a:xfrm>
        </p:spPr>
        <p:txBody>
          <a:bodyPr>
            <a:normAutofit/>
          </a:bodyPr>
          <a:lstStyle/>
          <a:p>
            <a:r>
              <a:rPr lang="ru-RU" sz="2800" dirty="0"/>
              <a:t>Отгадай и запиши слово.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1628800"/>
            <a:ext cx="8183880" cy="308950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200" i="1" dirty="0">
                <a:solidFill>
                  <a:srgbClr val="002060"/>
                </a:solidFill>
              </a:rPr>
              <a:t>Корень – дороге синоним.</a:t>
            </a:r>
          </a:p>
          <a:p>
            <a:pPr>
              <a:buNone/>
            </a:pPr>
            <a:r>
              <a:rPr lang="ru-RU" sz="3200" i="1" dirty="0">
                <a:solidFill>
                  <a:srgbClr val="002060"/>
                </a:solidFill>
              </a:rPr>
              <a:t>В сборе приставку находим.</a:t>
            </a:r>
          </a:p>
          <a:p>
            <a:pPr>
              <a:buNone/>
            </a:pPr>
            <a:r>
              <a:rPr lang="ru-RU" sz="3200" i="1" dirty="0">
                <a:solidFill>
                  <a:srgbClr val="002060"/>
                </a:solidFill>
              </a:rPr>
              <a:t>Суффикс, как в слове дневник.</a:t>
            </a:r>
          </a:p>
          <a:p>
            <a:pPr>
              <a:buNone/>
            </a:pPr>
            <a:r>
              <a:rPr lang="ru-RU" sz="3200" i="1" dirty="0">
                <a:solidFill>
                  <a:srgbClr val="002060"/>
                </a:solidFill>
              </a:rPr>
              <a:t>Целый же – в космос проник.</a:t>
            </a:r>
          </a:p>
          <a:p>
            <a:pPr>
              <a:buNone/>
            </a:pPr>
            <a:endParaRPr lang="ru-RU" sz="3200" i="1" dirty="0">
              <a:solidFill>
                <a:srgbClr val="002060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816" y="4041545"/>
            <a:ext cx="2952328" cy="1968219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432048"/>
          </a:xfrm>
        </p:spPr>
        <p:txBody>
          <a:bodyPr>
            <a:normAutofit fontScale="90000"/>
          </a:bodyPr>
          <a:lstStyle/>
          <a:p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737824"/>
          </a:xfrm>
        </p:spPr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ru-RU" sz="3600" dirty="0">
                <a:solidFill>
                  <a:srgbClr val="7030A0"/>
                </a:solidFill>
              </a:rPr>
              <a:t>Названия лиц по национальности или месту жительства</a:t>
            </a:r>
          </a:p>
          <a:p>
            <a:pPr algn="ctr">
              <a:buNone/>
            </a:pPr>
            <a:endParaRPr lang="ru-RU" sz="3600" dirty="0">
              <a:solidFill>
                <a:srgbClr val="7030A0"/>
              </a:solidFill>
            </a:endParaRPr>
          </a:p>
          <a:p>
            <a:pPr>
              <a:buNone/>
            </a:pPr>
            <a:r>
              <a:rPr lang="ru-RU" sz="2000" dirty="0"/>
              <a:t>-</a:t>
            </a:r>
            <a:r>
              <a:rPr lang="ru-RU" sz="2900" dirty="0" err="1"/>
              <a:t>ец</a:t>
            </a:r>
            <a:r>
              <a:rPr lang="ru-RU" sz="2900" dirty="0"/>
              <a:t>                                </a:t>
            </a:r>
            <a:r>
              <a:rPr lang="ru-RU" sz="2900" dirty="0" err="1"/>
              <a:t>сыктывкар-ец</a:t>
            </a:r>
            <a:r>
              <a:rPr lang="ru-RU" sz="2900" dirty="0"/>
              <a:t>                     </a:t>
            </a:r>
            <a:r>
              <a:rPr lang="ru-RU" sz="2900" dirty="0" err="1"/>
              <a:t>чуж-е-стран-ец</a:t>
            </a:r>
            <a:endParaRPr lang="ru-RU" sz="2900" dirty="0"/>
          </a:p>
          <a:p>
            <a:pPr>
              <a:buNone/>
            </a:pPr>
            <a:r>
              <a:rPr lang="ru-RU" sz="2900" dirty="0"/>
              <a:t>-</a:t>
            </a:r>
            <a:r>
              <a:rPr lang="ru-RU" sz="2900" dirty="0" err="1"/>
              <a:t>анин</a:t>
            </a:r>
            <a:r>
              <a:rPr lang="ru-RU" sz="2900" dirty="0"/>
              <a:t>(-</a:t>
            </a:r>
            <a:r>
              <a:rPr lang="ru-RU" sz="2900" dirty="0" err="1"/>
              <a:t>янин</a:t>
            </a:r>
            <a:r>
              <a:rPr lang="ru-RU" sz="2900" dirty="0"/>
              <a:t>)            </a:t>
            </a:r>
            <a:r>
              <a:rPr lang="ru-RU" sz="2900" dirty="0" err="1"/>
              <a:t>горож-анин</a:t>
            </a:r>
            <a:r>
              <a:rPr lang="ru-RU" sz="2900" dirty="0"/>
              <a:t>                         </a:t>
            </a:r>
            <a:r>
              <a:rPr lang="ru-RU" sz="2900" dirty="0" err="1"/>
              <a:t>север-янин</a:t>
            </a:r>
            <a:endParaRPr lang="ru-RU" sz="2900" dirty="0"/>
          </a:p>
          <a:p>
            <a:pPr>
              <a:buNone/>
            </a:pPr>
            <a:r>
              <a:rPr lang="ru-RU" sz="2900" dirty="0"/>
              <a:t>-ин                               </a:t>
            </a:r>
            <a:r>
              <a:rPr lang="ru-RU" sz="2900" dirty="0" err="1"/>
              <a:t>осет-ин</a:t>
            </a:r>
            <a:r>
              <a:rPr lang="ru-RU" sz="2900" dirty="0"/>
              <a:t>                                  </a:t>
            </a:r>
            <a:r>
              <a:rPr lang="ru-RU" sz="2900" dirty="0" err="1"/>
              <a:t>груз-ин</a:t>
            </a:r>
            <a:endParaRPr lang="ru-RU" sz="2900" dirty="0"/>
          </a:p>
          <a:p>
            <a:endParaRPr lang="ru-RU" sz="3600" dirty="0">
              <a:solidFill>
                <a:srgbClr val="7030A0"/>
              </a:solidFill>
            </a:endParaRPr>
          </a:p>
          <a:p>
            <a:pPr>
              <a:buNone/>
            </a:pPr>
            <a:r>
              <a:rPr lang="ru-RU" sz="3600" dirty="0">
                <a:solidFill>
                  <a:srgbClr val="7030A0"/>
                </a:solidFill>
              </a:rPr>
              <a:t>                   Названия лиц женского пола</a:t>
            </a:r>
          </a:p>
          <a:p>
            <a:endParaRPr lang="ru-RU" sz="4000" dirty="0"/>
          </a:p>
          <a:p>
            <a:pPr>
              <a:buNone/>
            </a:pPr>
            <a:r>
              <a:rPr lang="ru-RU" sz="2000" dirty="0"/>
              <a:t> </a:t>
            </a:r>
            <a:r>
              <a:rPr lang="ru-RU" dirty="0"/>
              <a:t>-ниц                 </a:t>
            </a:r>
            <a:r>
              <a:rPr lang="ru-RU" dirty="0" err="1"/>
              <a:t>уч-и-тель-ниц-а</a:t>
            </a:r>
            <a:r>
              <a:rPr lang="ru-RU" dirty="0"/>
              <a:t>                   </a:t>
            </a:r>
            <a:r>
              <a:rPr lang="ru-RU" dirty="0" err="1"/>
              <a:t>пис-а-тель-ниц-а</a:t>
            </a:r>
            <a:endParaRPr lang="ru-RU" dirty="0"/>
          </a:p>
          <a:p>
            <a:pPr>
              <a:buNone/>
            </a:pPr>
            <a:r>
              <a:rPr lang="ru-RU" dirty="0"/>
              <a:t>-</a:t>
            </a:r>
            <a:r>
              <a:rPr lang="ru-RU" dirty="0" err="1"/>
              <a:t>иц</a:t>
            </a:r>
            <a:r>
              <a:rPr lang="ru-RU" dirty="0"/>
              <a:t>                    </a:t>
            </a:r>
            <a:r>
              <a:rPr lang="ru-RU" dirty="0" err="1"/>
              <a:t>волч-иц-а</a:t>
            </a:r>
            <a:r>
              <a:rPr lang="ru-RU" dirty="0"/>
              <a:t>                               </a:t>
            </a:r>
            <a:r>
              <a:rPr lang="ru-RU" dirty="0" err="1"/>
              <a:t>медвед-иц-а</a:t>
            </a:r>
            <a:endParaRPr lang="ru-RU" dirty="0"/>
          </a:p>
          <a:p>
            <a:pPr>
              <a:buNone/>
            </a:pPr>
            <a:r>
              <a:rPr lang="ru-RU" dirty="0"/>
              <a:t>-их                     </a:t>
            </a:r>
            <a:r>
              <a:rPr lang="ru-RU" dirty="0" err="1"/>
              <a:t>пловч-их-а</a:t>
            </a:r>
            <a:r>
              <a:rPr lang="ru-RU" dirty="0"/>
              <a:t>                            </a:t>
            </a:r>
            <a:r>
              <a:rPr lang="ru-RU" dirty="0" err="1"/>
              <a:t>бобр-их-а</a:t>
            </a:r>
            <a:endParaRPr lang="ru-RU" dirty="0"/>
          </a:p>
          <a:p>
            <a:pPr>
              <a:buNone/>
            </a:pPr>
            <a:r>
              <a:rPr lang="ru-RU" dirty="0"/>
              <a:t>-ин                    </a:t>
            </a:r>
            <a:r>
              <a:rPr lang="ru-RU" dirty="0" err="1"/>
              <a:t>княг-ин-я</a:t>
            </a:r>
            <a:r>
              <a:rPr lang="ru-RU" dirty="0"/>
              <a:t>                               </a:t>
            </a:r>
            <a:r>
              <a:rPr lang="ru-RU" dirty="0" err="1"/>
              <a:t>гус-ын-я</a:t>
            </a:r>
            <a:r>
              <a:rPr lang="ru-RU" dirty="0"/>
              <a:t> </a:t>
            </a:r>
          </a:p>
          <a:p>
            <a:pPr>
              <a:buNone/>
            </a:pPr>
            <a:r>
              <a:rPr lang="ru-RU" dirty="0"/>
              <a:t>-к                       </a:t>
            </a:r>
            <a:r>
              <a:rPr lang="ru-RU" dirty="0" err="1"/>
              <a:t>мор-яч-к-а</a:t>
            </a:r>
            <a:r>
              <a:rPr lang="ru-RU" dirty="0"/>
              <a:t>                             </a:t>
            </a:r>
            <a:r>
              <a:rPr lang="ru-RU" dirty="0" err="1"/>
              <a:t>груз-ин-к-а</a:t>
            </a:r>
            <a:endParaRPr lang="ru-RU" dirty="0"/>
          </a:p>
          <a:p>
            <a:pPr>
              <a:buNone/>
            </a:pPr>
            <a:r>
              <a:rPr lang="ru-RU" dirty="0"/>
              <a:t>-</a:t>
            </a:r>
            <a:r>
              <a:rPr lang="ru-RU" dirty="0" err="1"/>
              <a:t>ш</a:t>
            </a:r>
            <a:r>
              <a:rPr lang="ru-RU" dirty="0"/>
              <a:t>                      </a:t>
            </a:r>
            <a:r>
              <a:rPr lang="ru-RU" dirty="0" err="1"/>
              <a:t>генераль-ш-а</a:t>
            </a:r>
            <a:r>
              <a:rPr lang="ru-RU" dirty="0"/>
              <a:t>                        </a:t>
            </a:r>
            <a:r>
              <a:rPr lang="ru-RU" dirty="0" err="1"/>
              <a:t>кассир-ш-а</a:t>
            </a:r>
            <a:endParaRPr lang="ru-RU" dirty="0"/>
          </a:p>
          <a:p>
            <a:pPr>
              <a:buNone/>
            </a:pPr>
            <a:r>
              <a:rPr lang="ru-RU" dirty="0"/>
              <a:t> </a:t>
            </a:r>
          </a:p>
          <a:p>
            <a:pPr>
              <a:buNone/>
            </a:pPr>
            <a:r>
              <a:rPr lang="ru-RU" sz="2000" dirty="0"/>
              <a:t>   </a:t>
            </a:r>
          </a:p>
          <a:p>
            <a:endParaRPr lang="ru-RU" sz="2000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216024"/>
          </a:xfrm>
        </p:spPr>
        <p:txBody>
          <a:bodyPr>
            <a:normAutofit fontScale="90000"/>
          </a:bodyPr>
          <a:lstStyle/>
          <a:p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196752"/>
            <a:ext cx="8229600" cy="4958011"/>
          </a:xfrm>
        </p:spPr>
        <p:txBody>
          <a:bodyPr>
            <a:normAutofit fontScale="32500" lnSpcReduction="20000"/>
          </a:bodyPr>
          <a:lstStyle/>
          <a:p>
            <a:pPr algn="ctr">
              <a:buNone/>
            </a:pPr>
            <a:r>
              <a:rPr lang="ru-RU" sz="8600" dirty="0">
                <a:solidFill>
                  <a:srgbClr val="7030A0"/>
                </a:solidFill>
              </a:rPr>
              <a:t>Суффиксы прилагательных</a:t>
            </a:r>
          </a:p>
          <a:p>
            <a:pPr algn="ctr">
              <a:buNone/>
            </a:pPr>
            <a:endParaRPr lang="ru-RU" sz="5000" dirty="0">
              <a:solidFill>
                <a:srgbClr val="7030A0"/>
              </a:solidFill>
            </a:endParaRPr>
          </a:p>
          <a:p>
            <a:pPr>
              <a:buNone/>
            </a:pPr>
            <a:r>
              <a:rPr lang="ru-RU" sz="6800" dirty="0"/>
              <a:t>-</a:t>
            </a:r>
            <a:r>
              <a:rPr lang="ru-RU" sz="6800" dirty="0" err="1"/>
              <a:t>н</a:t>
            </a:r>
            <a:r>
              <a:rPr lang="ru-RU" sz="6800" dirty="0"/>
              <a:t>                            </a:t>
            </a:r>
            <a:r>
              <a:rPr lang="ru-RU" sz="6800" dirty="0" err="1"/>
              <a:t>весен-н-ий</a:t>
            </a:r>
            <a:r>
              <a:rPr lang="ru-RU" sz="6800" dirty="0"/>
              <a:t>                           </a:t>
            </a:r>
            <a:r>
              <a:rPr lang="ru-RU" sz="6800" dirty="0" err="1"/>
              <a:t>зонт-ич-н-ый</a:t>
            </a:r>
            <a:r>
              <a:rPr lang="ru-RU" sz="6800" dirty="0"/>
              <a:t>                                 </a:t>
            </a:r>
          </a:p>
          <a:p>
            <a:pPr>
              <a:buNone/>
            </a:pPr>
            <a:r>
              <a:rPr lang="ru-RU" sz="6800" dirty="0"/>
              <a:t>-</a:t>
            </a:r>
            <a:r>
              <a:rPr lang="ru-RU" sz="6800" dirty="0" err="1"/>
              <a:t>ен</a:t>
            </a:r>
            <a:r>
              <a:rPr lang="ru-RU" sz="6800" dirty="0"/>
              <a:t> (</a:t>
            </a:r>
            <a:r>
              <a:rPr lang="ru-RU" sz="6800" dirty="0" err="1"/>
              <a:t>енн</a:t>
            </a:r>
            <a:r>
              <a:rPr lang="ru-RU" sz="6800" dirty="0"/>
              <a:t>)               </a:t>
            </a:r>
            <a:r>
              <a:rPr lang="ru-RU" sz="6800" dirty="0" err="1"/>
              <a:t>ветр-ен-ый</a:t>
            </a:r>
            <a:r>
              <a:rPr lang="ru-RU" sz="6800" dirty="0"/>
              <a:t>                          </a:t>
            </a:r>
            <a:r>
              <a:rPr lang="ru-RU" sz="6800" dirty="0" err="1"/>
              <a:t>без-ветр-енн-ый</a:t>
            </a:r>
            <a:endParaRPr lang="ru-RU" sz="6800" dirty="0"/>
          </a:p>
          <a:p>
            <a:pPr>
              <a:buNone/>
            </a:pPr>
            <a:r>
              <a:rPr lang="ru-RU" sz="6800" dirty="0"/>
              <a:t>-</a:t>
            </a:r>
            <a:r>
              <a:rPr lang="ru-RU" sz="6800" dirty="0" err="1"/>
              <a:t>ён</a:t>
            </a:r>
            <a:r>
              <a:rPr lang="ru-RU" sz="6800" dirty="0"/>
              <a:t> (</a:t>
            </a:r>
            <a:r>
              <a:rPr lang="ru-RU" sz="6800" dirty="0" err="1"/>
              <a:t>ённ</a:t>
            </a:r>
            <a:r>
              <a:rPr lang="ru-RU" sz="6800" dirty="0"/>
              <a:t>)               </a:t>
            </a:r>
            <a:r>
              <a:rPr lang="ru-RU" sz="6800" dirty="0" err="1"/>
              <a:t>печ-ён-ый</a:t>
            </a:r>
            <a:r>
              <a:rPr lang="ru-RU" sz="6800" dirty="0"/>
              <a:t>                            </a:t>
            </a:r>
            <a:r>
              <a:rPr lang="ru-RU" sz="6800" dirty="0" err="1"/>
              <a:t>за-печ-ённ-ый</a:t>
            </a:r>
            <a:endParaRPr lang="ru-RU" sz="6800" dirty="0"/>
          </a:p>
          <a:p>
            <a:pPr>
              <a:buNone/>
            </a:pPr>
            <a:r>
              <a:rPr lang="ru-RU" sz="6800" dirty="0"/>
              <a:t>-ан (анн)               </a:t>
            </a:r>
            <a:r>
              <a:rPr lang="ru-RU" sz="6800" dirty="0" err="1"/>
              <a:t>кож-ан-ый</a:t>
            </a:r>
            <a:r>
              <a:rPr lang="ru-RU" sz="6800" dirty="0"/>
              <a:t>                           </a:t>
            </a:r>
            <a:r>
              <a:rPr lang="ru-RU" sz="6800" dirty="0" err="1"/>
              <a:t>ис-пис-анн-ый</a:t>
            </a:r>
            <a:endParaRPr lang="ru-RU" sz="6800" dirty="0"/>
          </a:p>
          <a:p>
            <a:pPr>
              <a:buNone/>
            </a:pPr>
            <a:r>
              <a:rPr lang="ru-RU" sz="6800" dirty="0"/>
              <a:t> -</a:t>
            </a:r>
            <a:r>
              <a:rPr lang="ru-RU" sz="6800" dirty="0" err="1"/>
              <a:t>ян</a:t>
            </a:r>
            <a:r>
              <a:rPr lang="ru-RU" sz="6800" dirty="0"/>
              <a:t>(-</a:t>
            </a:r>
            <a:r>
              <a:rPr lang="ru-RU" sz="6800" dirty="0" err="1"/>
              <a:t>янн</a:t>
            </a:r>
            <a:r>
              <a:rPr lang="ru-RU" sz="6800" dirty="0"/>
              <a:t>)             </a:t>
            </a:r>
            <a:r>
              <a:rPr lang="ru-RU" sz="6800" dirty="0" err="1"/>
              <a:t>земл-ян-ой</a:t>
            </a:r>
            <a:r>
              <a:rPr lang="ru-RU" sz="6800" dirty="0"/>
              <a:t>                           </a:t>
            </a:r>
            <a:r>
              <a:rPr lang="ru-RU" sz="6800" dirty="0" err="1"/>
              <a:t>дерев-янн-ый</a:t>
            </a:r>
            <a:r>
              <a:rPr lang="ru-RU" sz="6800" dirty="0"/>
              <a:t> </a:t>
            </a:r>
          </a:p>
          <a:p>
            <a:pPr>
              <a:buNone/>
            </a:pPr>
            <a:r>
              <a:rPr lang="ru-RU" sz="6800" dirty="0"/>
              <a:t>-ин                          </a:t>
            </a:r>
            <a:r>
              <a:rPr lang="ru-RU" sz="6800" dirty="0" err="1"/>
              <a:t>змее-ин-ый</a:t>
            </a:r>
            <a:r>
              <a:rPr lang="ru-RU" sz="6800" dirty="0"/>
              <a:t>                         </a:t>
            </a:r>
            <a:r>
              <a:rPr lang="ru-RU" sz="6800" dirty="0" err="1"/>
              <a:t>осл-ин-ый</a:t>
            </a:r>
            <a:r>
              <a:rPr lang="ru-RU" sz="6800" dirty="0"/>
              <a:t>        </a:t>
            </a:r>
          </a:p>
          <a:p>
            <a:pPr>
              <a:buNone/>
            </a:pPr>
            <a:r>
              <a:rPr lang="ru-RU" sz="6800" dirty="0"/>
              <a:t>-</a:t>
            </a:r>
            <a:r>
              <a:rPr lang="ru-RU" sz="6800" dirty="0" err="1"/>
              <a:t>ов</a:t>
            </a:r>
            <a:r>
              <a:rPr lang="ru-RU" sz="6800" dirty="0"/>
              <a:t> (-ев)                 </a:t>
            </a:r>
            <a:r>
              <a:rPr lang="ru-RU" sz="6800" dirty="0" err="1"/>
              <a:t>клен-ов-ый</a:t>
            </a:r>
            <a:r>
              <a:rPr lang="ru-RU" sz="6800" dirty="0"/>
              <a:t>                          </a:t>
            </a:r>
            <a:r>
              <a:rPr lang="ru-RU" sz="6800" dirty="0" err="1"/>
              <a:t>сирен-ев-ый</a:t>
            </a:r>
            <a:endParaRPr lang="ru-RU" sz="6800" dirty="0"/>
          </a:p>
          <a:p>
            <a:pPr>
              <a:buNone/>
            </a:pPr>
            <a:r>
              <a:rPr lang="ru-RU" sz="6800" dirty="0"/>
              <a:t>-</a:t>
            </a:r>
            <a:r>
              <a:rPr lang="ru-RU" sz="6800" dirty="0" err="1"/>
              <a:t>ск</a:t>
            </a:r>
            <a:r>
              <a:rPr lang="ru-RU" sz="6800" dirty="0"/>
              <a:t>                           </a:t>
            </a:r>
            <a:r>
              <a:rPr lang="ru-RU" sz="6800" dirty="0" err="1"/>
              <a:t>род-и-тель-ск-ий</a:t>
            </a:r>
            <a:r>
              <a:rPr lang="ru-RU" sz="6800" dirty="0"/>
              <a:t>               </a:t>
            </a:r>
            <a:r>
              <a:rPr lang="ru-RU" sz="6800" dirty="0" err="1"/>
              <a:t>сель-ск-ий</a:t>
            </a:r>
            <a:endParaRPr lang="ru-RU" sz="6800" dirty="0"/>
          </a:p>
          <a:p>
            <a:pPr>
              <a:buNone/>
            </a:pPr>
            <a:r>
              <a:rPr lang="ru-RU" sz="6800" dirty="0"/>
              <a:t>-к                             </a:t>
            </a:r>
            <a:r>
              <a:rPr lang="ru-RU" sz="6800" dirty="0" err="1"/>
              <a:t>рыб-ац-к-ий</a:t>
            </a:r>
            <a:r>
              <a:rPr lang="ru-RU" sz="6800" dirty="0"/>
              <a:t>                        </a:t>
            </a:r>
            <a:r>
              <a:rPr lang="ru-RU" sz="6800" dirty="0" err="1"/>
              <a:t>уз-к-ий</a:t>
            </a:r>
            <a:r>
              <a:rPr lang="ru-RU" sz="6800" dirty="0"/>
              <a:t>  </a:t>
            </a:r>
          </a:p>
          <a:p>
            <a:pPr>
              <a:buNone/>
            </a:pPr>
            <a:r>
              <a:rPr lang="ru-RU" sz="6800" dirty="0"/>
              <a:t>-л                             </a:t>
            </a:r>
            <a:r>
              <a:rPr lang="ru-RU" sz="6800" dirty="0" err="1"/>
              <a:t>круг-л-ый</a:t>
            </a:r>
            <a:r>
              <a:rPr lang="ru-RU" sz="6800" dirty="0"/>
              <a:t>                            </a:t>
            </a:r>
            <a:r>
              <a:rPr lang="ru-RU" sz="6800" dirty="0" err="1"/>
              <a:t>зре-л-ый</a:t>
            </a:r>
            <a:endParaRPr lang="ru-RU" sz="6800" dirty="0"/>
          </a:p>
          <a:p>
            <a:pPr>
              <a:buNone/>
            </a:pPr>
            <a:r>
              <a:rPr lang="ru-RU" sz="6800" dirty="0"/>
              <a:t>-ив                           </a:t>
            </a:r>
            <a:r>
              <a:rPr lang="ru-RU" sz="6800" dirty="0" err="1"/>
              <a:t>лен-ив-ый</a:t>
            </a:r>
            <a:r>
              <a:rPr lang="ru-RU" sz="6800" dirty="0"/>
              <a:t>                           </a:t>
            </a:r>
            <a:r>
              <a:rPr lang="ru-RU" sz="6800" dirty="0" err="1"/>
              <a:t>правд-ив-ый</a:t>
            </a:r>
            <a:endParaRPr lang="ru-RU" sz="6800" dirty="0"/>
          </a:p>
          <a:p>
            <a:pPr>
              <a:buNone/>
            </a:pPr>
            <a:r>
              <a:rPr lang="ru-RU" sz="6800" dirty="0"/>
              <a:t>-лив                        </a:t>
            </a:r>
            <a:r>
              <a:rPr lang="ru-RU" sz="6800" dirty="0" err="1"/>
              <a:t>забот-лив-ый</a:t>
            </a:r>
            <a:r>
              <a:rPr lang="ru-RU" sz="6800" dirty="0"/>
              <a:t>                      </a:t>
            </a:r>
            <a:r>
              <a:rPr lang="ru-RU" sz="6800" dirty="0" err="1"/>
              <a:t>до-гад-лив-ый</a:t>
            </a:r>
            <a:endParaRPr lang="ru-RU" sz="6800" dirty="0"/>
          </a:p>
          <a:p>
            <a:pPr>
              <a:buNone/>
            </a:pPr>
            <a:r>
              <a:rPr lang="ru-RU" sz="6800" dirty="0"/>
              <a:t>-</a:t>
            </a:r>
            <a:r>
              <a:rPr lang="ru-RU" sz="6800" dirty="0" err="1"/>
              <a:t>чив</a:t>
            </a:r>
            <a:r>
              <a:rPr lang="ru-RU" sz="6800" dirty="0"/>
              <a:t>                        </a:t>
            </a:r>
            <a:r>
              <a:rPr lang="ru-RU" sz="6800" dirty="0" err="1"/>
              <a:t>у-сид-чив-ый</a:t>
            </a:r>
            <a:r>
              <a:rPr lang="ru-RU" sz="6800" dirty="0"/>
              <a:t>                      </a:t>
            </a:r>
            <a:r>
              <a:rPr lang="ru-RU" sz="6800" dirty="0" err="1"/>
              <a:t>до-вер-чив-ый</a:t>
            </a:r>
            <a:endParaRPr lang="ru-RU" sz="6800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72008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80172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/>
              <a:t>-</a:t>
            </a:r>
            <a:r>
              <a:rPr lang="ru-RU" dirty="0" err="1"/>
              <a:t>ическ</a:t>
            </a:r>
            <a:r>
              <a:rPr lang="ru-RU" dirty="0"/>
              <a:t>              </a:t>
            </a:r>
            <a:r>
              <a:rPr lang="ru-RU" dirty="0" err="1"/>
              <a:t>дев-ическ-ий</a:t>
            </a:r>
            <a:r>
              <a:rPr lang="ru-RU" dirty="0"/>
              <a:t>                     </a:t>
            </a:r>
            <a:r>
              <a:rPr lang="ru-RU" dirty="0" err="1"/>
              <a:t>истор-ическ-ий</a:t>
            </a:r>
            <a:endParaRPr lang="ru-RU" dirty="0"/>
          </a:p>
          <a:p>
            <a:pPr>
              <a:buNone/>
            </a:pPr>
            <a:r>
              <a:rPr lang="ru-RU" dirty="0"/>
              <a:t>-</a:t>
            </a:r>
            <a:r>
              <a:rPr lang="ru-RU" dirty="0" err="1"/>
              <a:t>тельн</a:t>
            </a:r>
            <a:r>
              <a:rPr lang="ru-RU" dirty="0"/>
              <a:t>              </a:t>
            </a:r>
            <a:r>
              <a:rPr lang="ru-RU" dirty="0" err="1"/>
              <a:t>жив-и-тельн-ый</a:t>
            </a:r>
            <a:r>
              <a:rPr lang="ru-RU" dirty="0"/>
              <a:t>               </a:t>
            </a:r>
            <a:r>
              <a:rPr lang="ru-RU" dirty="0" err="1"/>
              <a:t>раст-и-тельн-ый</a:t>
            </a:r>
            <a:r>
              <a:rPr lang="ru-RU" dirty="0"/>
              <a:t>    </a:t>
            </a:r>
          </a:p>
          <a:p>
            <a:pPr>
              <a:buNone/>
            </a:pPr>
            <a:r>
              <a:rPr lang="ru-RU" dirty="0"/>
              <a:t>-</a:t>
            </a:r>
            <a:r>
              <a:rPr lang="ru-RU" dirty="0" err="1"/>
              <a:t>й</a:t>
            </a:r>
            <a:r>
              <a:rPr lang="ru-RU" dirty="0"/>
              <a:t>(-</a:t>
            </a:r>
            <a:r>
              <a:rPr lang="ru-RU" dirty="0" err="1"/>
              <a:t>ий</a:t>
            </a:r>
            <a:r>
              <a:rPr lang="ru-RU" dirty="0"/>
              <a:t>              </a:t>
            </a:r>
            <a:r>
              <a:rPr lang="ru-RU" dirty="0" err="1"/>
              <a:t>охот-нич-ий</a:t>
            </a:r>
            <a:r>
              <a:rPr lang="ru-RU" dirty="0"/>
              <a:t>                       </a:t>
            </a:r>
            <a:r>
              <a:rPr lang="ru-RU" dirty="0" err="1"/>
              <a:t>рыб-ач-ий</a:t>
            </a:r>
            <a:endParaRPr lang="ru-RU" dirty="0"/>
          </a:p>
          <a:p>
            <a:pPr>
              <a:buNone/>
            </a:pPr>
            <a:r>
              <a:rPr lang="ru-RU" dirty="0"/>
              <a:t>-</a:t>
            </a:r>
            <a:r>
              <a:rPr lang="ru-RU" dirty="0" err="1"/>
              <a:t>ист</a:t>
            </a:r>
            <a:r>
              <a:rPr lang="ru-RU" dirty="0"/>
              <a:t>                   </a:t>
            </a:r>
            <a:r>
              <a:rPr lang="ru-RU" dirty="0" err="1"/>
              <a:t>ветв-ист-ый</a:t>
            </a:r>
            <a:r>
              <a:rPr lang="ru-RU" dirty="0"/>
              <a:t>                       </a:t>
            </a:r>
            <a:r>
              <a:rPr lang="ru-RU" dirty="0" err="1"/>
              <a:t>пуш-ист-ый</a:t>
            </a:r>
            <a:endParaRPr lang="ru-RU" dirty="0"/>
          </a:p>
          <a:p>
            <a:pPr>
              <a:buNone/>
            </a:pPr>
            <a:r>
              <a:rPr lang="ru-RU" dirty="0"/>
              <a:t>-</a:t>
            </a:r>
            <a:r>
              <a:rPr lang="ru-RU" dirty="0" err="1"/>
              <a:t>ат</a:t>
            </a:r>
            <a:r>
              <a:rPr lang="ru-RU" dirty="0"/>
              <a:t>                     </a:t>
            </a:r>
            <a:r>
              <a:rPr lang="ru-RU" dirty="0" err="1"/>
              <a:t>волос-ат-ый</a:t>
            </a:r>
            <a:r>
              <a:rPr lang="ru-RU" dirty="0"/>
              <a:t>                       </a:t>
            </a:r>
            <a:r>
              <a:rPr lang="ru-RU" dirty="0" err="1"/>
              <a:t>полос-ат-ый</a:t>
            </a:r>
            <a:r>
              <a:rPr lang="ru-RU" dirty="0"/>
              <a:t>    </a:t>
            </a:r>
          </a:p>
          <a:p>
            <a:pPr>
              <a:buNone/>
            </a:pPr>
            <a:r>
              <a:rPr lang="ru-RU" dirty="0"/>
              <a:t>-</a:t>
            </a:r>
            <a:r>
              <a:rPr lang="ru-RU" dirty="0" err="1"/>
              <a:t>ичн</a:t>
            </a:r>
            <a:r>
              <a:rPr lang="ru-RU" dirty="0"/>
              <a:t>                 </a:t>
            </a:r>
            <a:r>
              <a:rPr lang="ru-RU" sz="2400" dirty="0"/>
              <a:t> </a:t>
            </a:r>
            <a:r>
              <a:rPr lang="ru-RU" sz="2400" dirty="0" err="1"/>
              <a:t>год-ичн-ый</a:t>
            </a:r>
            <a:r>
              <a:rPr lang="ru-RU" sz="2400" dirty="0"/>
              <a:t>                                 </a:t>
            </a:r>
            <a:r>
              <a:rPr lang="ru-RU" dirty="0" err="1"/>
              <a:t>симпат-ичн-ый</a:t>
            </a:r>
            <a:endParaRPr lang="ru-RU" dirty="0"/>
          </a:p>
          <a:p>
            <a:pPr>
              <a:buNone/>
            </a:pPr>
            <a:r>
              <a:rPr lang="ru-RU" dirty="0"/>
              <a:t>-</a:t>
            </a:r>
            <a:r>
              <a:rPr lang="ru-RU" dirty="0" err="1"/>
              <a:t>аст</a:t>
            </a:r>
            <a:r>
              <a:rPr lang="ru-RU" dirty="0"/>
              <a:t>                   </a:t>
            </a:r>
            <a:r>
              <a:rPr lang="ru-RU" dirty="0" err="1"/>
              <a:t>глаз-аст-ый</a:t>
            </a:r>
            <a:r>
              <a:rPr lang="ru-RU" dirty="0"/>
              <a:t>                        </a:t>
            </a:r>
            <a:r>
              <a:rPr lang="ru-RU" dirty="0" err="1"/>
              <a:t>голов-аст-ый</a:t>
            </a:r>
            <a:endParaRPr lang="ru-RU" dirty="0"/>
          </a:p>
          <a:p>
            <a:pPr>
              <a:buNone/>
            </a:pPr>
            <a:r>
              <a:rPr lang="ru-RU" dirty="0"/>
              <a:t>-</a:t>
            </a:r>
            <a:r>
              <a:rPr lang="ru-RU" dirty="0" err="1"/>
              <a:t>еск</a:t>
            </a:r>
            <a:r>
              <a:rPr lang="ru-RU" dirty="0"/>
              <a:t>                   </a:t>
            </a:r>
            <a:r>
              <a:rPr lang="ru-RU" dirty="0" err="1"/>
              <a:t>друж-еск-ий</a:t>
            </a:r>
            <a:r>
              <a:rPr lang="ru-RU" dirty="0"/>
              <a:t>                      </a:t>
            </a:r>
            <a:r>
              <a:rPr lang="ru-RU" dirty="0" err="1"/>
              <a:t>отеч-еск-ий</a:t>
            </a:r>
            <a:endParaRPr lang="ru-RU" dirty="0"/>
          </a:p>
          <a:p>
            <a:pPr>
              <a:buNone/>
            </a:pPr>
            <a:r>
              <a:rPr lang="ru-RU" dirty="0"/>
              <a:t>-</a:t>
            </a:r>
            <a:r>
              <a:rPr lang="ru-RU" dirty="0" err="1"/>
              <a:t>озн</a:t>
            </a:r>
            <a:r>
              <a:rPr lang="ru-RU" dirty="0"/>
              <a:t>                  </a:t>
            </a:r>
            <a:r>
              <a:rPr lang="ru-RU" dirty="0" err="1"/>
              <a:t>граци-озн-ый</a:t>
            </a:r>
            <a:r>
              <a:rPr lang="ru-RU" dirty="0"/>
              <a:t>                    </a:t>
            </a:r>
            <a:r>
              <a:rPr lang="ru-RU" dirty="0" err="1"/>
              <a:t>религи-озн-ый</a:t>
            </a:r>
            <a:endParaRPr lang="ru-RU" dirty="0"/>
          </a:p>
          <a:p>
            <a:pPr>
              <a:buNone/>
            </a:pPr>
            <a:r>
              <a:rPr lang="ru-RU" dirty="0"/>
              <a:t>-</a:t>
            </a:r>
            <a:r>
              <a:rPr lang="ru-RU" dirty="0" err="1"/>
              <a:t>евн</a:t>
            </a:r>
            <a:r>
              <a:rPr lang="ru-RU" dirty="0"/>
              <a:t>                   </a:t>
            </a:r>
            <a:r>
              <a:rPr lang="ru-RU" dirty="0" err="1"/>
              <a:t>душ-евн-ый</a:t>
            </a:r>
            <a:r>
              <a:rPr lang="ru-RU" dirty="0"/>
              <a:t>                       </a:t>
            </a:r>
            <a:r>
              <a:rPr lang="ru-RU" dirty="0" err="1"/>
              <a:t>дн-евн-ой</a:t>
            </a:r>
            <a:endParaRPr lang="ru-RU" dirty="0"/>
          </a:p>
          <a:p>
            <a:pPr>
              <a:buNone/>
            </a:pPr>
            <a:r>
              <a:rPr lang="ru-RU" dirty="0"/>
              <a:t>-</a:t>
            </a:r>
            <a:r>
              <a:rPr lang="ru-RU" dirty="0" err="1"/>
              <a:t>альн</a:t>
            </a:r>
            <a:r>
              <a:rPr lang="ru-RU" dirty="0"/>
              <a:t>                </a:t>
            </a:r>
            <a:r>
              <a:rPr lang="ru-RU" dirty="0" err="1"/>
              <a:t>документ-альн-ый</a:t>
            </a:r>
            <a:r>
              <a:rPr lang="ru-RU" dirty="0"/>
              <a:t>           </a:t>
            </a:r>
            <a:r>
              <a:rPr lang="ru-RU" dirty="0" err="1"/>
              <a:t>гени-альн-ый</a:t>
            </a:r>
            <a:r>
              <a:rPr lang="ru-RU" dirty="0"/>
              <a:t>   </a:t>
            </a:r>
          </a:p>
          <a:p>
            <a:pPr>
              <a:buNone/>
            </a:pPr>
            <a:r>
              <a:rPr lang="ru-RU" dirty="0"/>
              <a:t>-овит                 </a:t>
            </a:r>
            <a:r>
              <a:rPr lang="ru-RU" dirty="0" err="1"/>
              <a:t>дел-овит-ый</a:t>
            </a:r>
            <a:r>
              <a:rPr lang="ru-RU" dirty="0"/>
              <a:t>                      </a:t>
            </a:r>
            <a:r>
              <a:rPr lang="ru-RU" dirty="0" err="1"/>
              <a:t>дом-овит-ый</a:t>
            </a:r>
            <a:endParaRPr lang="ru-RU" dirty="0"/>
          </a:p>
          <a:p>
            <a:pPr>
              <a:buNone/>
            </a:pPr>
            <a:r>
              <a:rPr lang="ru-RU" dirty="0"/>
              <a:t>        </a:t>
            </a:r>
          </a:p>
          <a:p>
            <a:pPr>
              <a:buNone/>
            </a:pPr>
            <a:r>
              <a:rPr lang="ru-RU" dirty="0"/>
              <a:t> 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288032"/>
          </a:xfrm>
        </p:spPr>
        <p:txBody>
          <a:bodyPr>
            <a:normAutofit fontScale="90000"/>
          </a:bodyPr>
          <a:lstStyle/>
          <a:p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305776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sz="3000" dirty="0">
                <a:solidFill>
                  <a:srgbClr val="7030A0"/>
                </a:solidFill>
              </a:rPr>
              <a:t>Сильное проявление признака</a:t>
            </a:r>
          </a:p>
          <a:p>
            <a:pPr algn="ctr">
              <a:buNone/>
            </a:pPr>
            <a:endParaRPr lang="ru-RU" dirty="0">
              <a:solidFill>
                <a:srgbClr val="7030A0"/>
              </a:solidFill>
            </a:endParaRPr>
          </a:p>
          <a:p>
            <a:pPr>
              <a:buNone/>
            </a:pPr>
            <a:r>
              <a:rPr lang="ru-RU" dirty="0"/>
              <a:t>-</a:t>
            </a:r>
            <a:r>
              <a:rPr lang="ru-RU" dirty="0" err="1"/>
              <a:t>айш</a:t>
            </a:r>
            <a:r>
              <a:rPr lang="ru-RU" dirty="0"/>
              <a:t>          </a:t>
            </a:r>
            <a:r>
              <a:rPr lang="ru-RU" dirty="0" err="1"/>
              <a:t>драж-айш-ий</a:t>
            </a:r>
            <a:r>
              <a:rPr lang="ru-RU" dirty="0"/>
              <a:t>                     </a:t>
            </a:r>
            <a:r>
              <a:rPr lang="ru-RU" dirty="0" err="1"/>
              <a:t>ярч-айш-ий</a:t>
            </a:r>
            <a:endParaRPr lang="ru-RU" dirty="0"/>
          </a:p>
          <a:p>
            <a:endParaRPr lang="ru-RU" dirty="0"/>
          </a:p>
          <a:p>
            <a:pPr>
              <a:buNone/>
            </a:pPr>
            <a:r>
              <a:rPr lang="ru-RU" dirty="0"/>
              <a:t>-</a:t>
            </a:r>
            <a:r>
              <a:rPr lang="ru-RU" dirty="0" err="1"/>
              <a:t>ейш</a:t>
            </a:r>
            <a:r>
              <a:rPr lang="ru-RU" dirty="0"/>
              <a:t>          </a:t>
            </a:r>
            <a:r>
              <a:rPr lang="ru-RU" dirty="0" err="1"/>
              <a:t>глав-н-ейш-ий</a:t>
            </a:r>
            <a:r>
              <a:rPr lang="ru-RU" dirty="0"/>
              <a:t>                   </a:t>
            </a:r>
            <a:r>
              <a:rPr lang="ru-RU" dirty="0" err="1"/>
              <a:t>чудес-н-ейш-ий</a:t>
            </a:r>
            <a:endParaRPr lang="ru-RU" dirty="0"/>
          </a:p>
          <a:p>
            <a:endParaRPr lang="ru-RU" sz="3000" dirty="0"/>
          </a:p>
          <a:p>
            <a:pPr>
              <a:buNone/>
            </a:pPr>
            <a:r>
              <a:rPr lang="ru-RU" sz="3000" dirty="0"/>
              <a:t>                         </a:t>
            </a:r>
            <a:r>
              <a:rPr lang="ru-RU" sz="3000" dirty="0">
                <a:solidFill>
                  <a:srgbClr val="7030A0"/>
                </a:solidFill>
              </a:rPr>
              <a:t>Неполнота признака</a:t>
            </a:r>
          </a:p>
          <a:p>
            <a:pPr>
              <a:buNone/>
            </a:pPr>
            <a:r>
              <a:rPr lang="ru-RU" dirty="0"/>
              <a:t> </a:t>
            </a:r>
          </a:p>
          <a:p>
            <a:pPr>
              <a:buNone/>
            </a:pPr>
            <a:r>
              <a:rPr lang="ru-RU" dirty="0"/>
              <a:t> </a:t>
            </a:r>
          </a:p>
          <a:p>
            <a:pPr>
              <a:buNone/>
            </a:pPr>
            <a:r>
              <a:rPr lang="ru-RU" dirty="0"/>
              <a:t>-</a:t>
            </a:r>
            <a:r>
              <a:rPr lang="ru-RU" dirty="0" err="1"/>
              <a:t>оват</a:t>
            </a:r>
            <a:r>
              <a:rPr lang="ru-RU" dirty="0"/>
              <a:t> (-</a:t>
            </a:r>
            <a:r>
              <a:rPr lang="ru-RU" dirty="0" err="1"/>
              <a:t>еват</a:t>
            </a:r>
            <a:r>
              <a:rPr lang="ru-RU" dirty="0"/>
              <a:t>)        </a:t>
            </a:r>
            <a:r>
              <a:rPr lang="ru-RU" dirty="0" err="1"/>
              <a:t>зелено-оват-ый</a:t>
            </a:r>
            <a:r>
              <a:rPr lang="ru-RU" dirty="0"/>
              <a:t>       </a:t>
            </a:r>
            <a:r>
              <a:rPr lang="ru-RU" dirty="0" err="1"/>
              <a:t>больш-еват-ый</a:t>
            </a:r>
            <a:endParaRPr lang="ru-RU" dirty="0"/>
          </a:p>
          <a:p>
            <a:endParaRPr lang="ru-RU" dirty="0"/>
          </a:p>
          <a:p>
            <a:pPr>
              <a:buNone/>
            </a:pPr>
            <a:r>
              <a:rPr lang="ru-RU" dirty="0"/>
              <a:t> </a:t>
            </a:r>
          </a:p>
          <a:p>
            <a:pPr>
              <a:buNone/>
            </a:pPr>
            <a:r>
              <a:rPr lang="ru-RU" dirty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360040"/>
          </a:xfrm>
        </p:spPr>
        <p:txBody>
          <a:bodyPr>
            <a:normAutofit fontScale="90000"/>
          </a:bodyPr>
          <a:lstStyle/>
          <a:p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233768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ru-RU" sz="3300" dirty="0">
                <a:solidFill>
                  <a:srgbClr val="7030A0"/>
                </a:solidFill>
              </a:rPr>
              <a:t>Названия действий</a:t>
            </a:r>
          </a:p>
          <a:p>
            <a:pPr algn="ctr">
              <a:buNone/>
            </a:pPr>
            <a:endParaRPr lang="ru-RU" sz="3300" dirty="0">
              <a:solidFill>
                <a:srgbClr val="7030A0"/>
              </a:solidFill>
            </a:endParaRPr>
          </a:p>
          <a:p>
            <a:pPr>
              <a:buNone/>
            </a:pPr>
            <a:r>
              <a:rPr lang="ru-RU" dirty="0"/>
              <a:t>-а                    </a:t>
            </a:r>
            <a:r>
              <a:rPr lang="ru-RU" dirty="0" err="1"/>
              <a:t>при-ним-а-ть</a:t>
            </a:r>
            <a:r>
              <a:rPr lang="ru-RU" dirty="0"/>
              <a:t>                     </a:t>
            </a:r>
            <a:r>
              <a:rPr lang="ru-RU" dirty="0" err="1"/>
              <a:t>за-жиг-а-ть</a:t>
            </a:r>
            <a:endParaRPr lang="ru-RU" dirty="0"/>
          </a:p>
          <a:p>
            <a:pPr>
              <a:buNone/>
            </a:pPr>
            <a:r>
              <a:rPr lang="ru-RU" dirty="0"/>
              <a:t>-я                   </a:t>
            </a:r>
            <a:r>
              <a:rPr lang="ru-RU" dirty="0" err="1"/>
              <a:t>рас-сме-я-ть-ся</a:t>
            </a:r>
            <a:r>
              <a:rPr lang="ru-RU" dirty="0"/>
              <a:t>                  </a:t>
            </a:r>
            <a:r>
              <a:rPr lang="ru-RU" dirty="0" err="1"/>
              <a:t>при-мер-я-ть</a:t>
            </a:r>
            <a:endParaRPr lang="ru-RU" dirty="0"/>
          </a:p>
          <a:p>
            <a:pPr>
              <a:buNone/>
            </a:pPr>
            <a:r>
              <a:rPr lang="ru-RU" dirty="0"/>
              <a:t>-и                   </a:t>
            </a:r>
            <a:r>
              <a:rPr lang="ru-RU" dirty="0" err="1"/>
              <a:t>при-нос-и-ть</a:t>
            </a:r>
            <a:r>
              <a:rPr lang="ru-RU" dirty="0"/>
              <a:t>                       воз- </a:t>
            </a:r>
            <a:r>
              <a:rPr lang="ru-RU" dirty="0" err="1"/>
              <a:t>нос-и-ть</a:t>
            </a:r>
            <a:endParaRPr lang="ru-RU" dirty="0"/>
          </a:p>
          <a:p>
            <a:pPr>
              <a:buNone/>
            </a:pPr>
            <a:r>
              <a:rPr lang="ru-RU" dirty="0"/>
              <a:t>-е                    </a:t>
            </a:r>
            <a:r>
              <a:rPr lang="ru-RU" dirty="0" err="1"/>
              <a:t>гор-е-ть</a:t>
            </a:r>
            <a:r>
              <a:rPr lang="ru-RU" dirty="0"/>
              <a:t>                                </a:t>
            </a:r>
            <a:r>
              <a:rPr lang="ru-RU" dirty="0" err="1"/>
              <a:t>богат-е-ть</a:t>
            </a:r>
            <a:endParaRPr lang="ru-RU" dirty="0"/>
          </a:p>
          <a:p>
            <a:pPr>
              <a:buNone/>
            </a:pPr>
            <a:r>
              <a:rPr lang="ru-RU" dirty="0"/>
              <a:t>-о                    </a:t>
            </a:r>
            <a:r>
              <a:rPr lang="ru-RU" dirty="0" err="1"/>
              <a:t>кол-о-ть</a:t>
            </a:r>
            <a:r>
              <a:rPr lang="ru-RU" dirty="0"/>
              <a:t>                               </a:t>
            </a:r>
            <a:r>
              <a:rPr lang="ru-RU" dirty="0" err="1"/>
              <a:t>бор-о-ть-ся</a:t>
            </a:r>
            <a:endParaRPr lang="ru-RU" dirty="0"/>
          </a:p>
          <a:p>
            <a:pPr>
              <a:buNone/>
            </a:pPr>
            <a:r>
              <a:rPr lang="ru-RU" dirty="0"/>
              <a:t>-</a:t>
            </a:r>
            <a:r>
              <a:rPr lang="ru-RU" dirty="0" err="1"/>
              <a:t>ыва</a:t>
            </a:r>
            <a:r>
              <a:rPr lang="ru-RU" dirty="0"/>
              <a:t>(-ива)   </a:t>
            </a:r>
            <a:r>
              <a:rPr lang="ru-RU" dirty="0" err="1"/>
              <a:t>за-кат-ыва-ть</a:t>
            </a:r>
            <a:r>
              <a:rPr lang="ru-RU" dirty="0"/>
              <a:t>                     </a:t>
            </a:r>
            <a:r>
              <a:rPr lang="ru-RU" dirty="0" err="1"/>
              <a:t>пере-крик-ива-ть</a:t>
            </a:r>
            <a:endParaRPr lang="ru-RU" dirty="0"/>
          </a:p>
          <a:p>
            <a:pPr>
              <a:buNone/>
            </a:pPr>
            <a:r>
              <a:rPr lang="ru-RU" dirty="0"/>
              <a:t>-</a:t>
            </a:r>
            <a:r>
              <a:rPr lang="ru-RU" dirty="0" err="1"/>
              <a:t>ова</a:t>
            </a:r>
            <a:r>
              <a:rPr lang="ru-RU" dirty="0"/>
              <a:t>(-</a:t>
            </a:r>
            <a:r>
              <a:rPr lang="ru-RU" dirty="0" err="1"/>
              <a:t>ева</a:t>
            </a:r>
            <a:r>
              <a:rPr lang="ru-RU" dirty="0"/>
              <a:t>)    </a:t>
            </a:r>
            <a:r>
              <a:rPr lang="ru-RU" dirty="0" err="1"/>
              <a:t>рис-ова-ть</a:t>
            </a:r>
            <a:r>
              <a:rPr lang="ru-RU" dirty="0"/>
              <a:t>                            </a:t>
            </a:r>
            <a:r>
              <a:rPr lang="ru-RU" dirty="0" err="1"/>
              <a:t>гор-ева-ть</a:t>
            </a:r>
            <a:endParaRPr lang="ru-RU" dirty="0"/>
          </a:p>
          <a:p>
            <a:pPr>
              <a:buNone/>
            </a:pPr>
            <a:r>
              <a:rPr lang="ru-RU" dirty="0"/>
              <a:t>-ну                  </a:t>
            </a:r>
            <a:r>
              <a:rPr lang="ru-RU" dirty="0" err="1"/>
              <a:t>вз-дрем-ну-ть</a:t>
            </a:r>
            <a:r>
              <a:rPr lang="ru-RU" dirty="0"/>
              <a:t>                    зяб -</a:t>
            </a:r>
            <a:r>
              <a:rPr lang="ru-RU" dirty="0" err="1"/>
              <a:t>ну-ть</a:t>
            </a:r>
            <a:r>
              <a:rPr lang="ru-RU" dirty="0"/>
              <a:t>  </a:t>
            </a:r>
          </a:p>
          <a:p>
            <a:pPr>
              <a:buNone/>
            </a:pPr>
            <a:r>
              <a:rPr lang="ru-RU" dirty="0"/>
              <a:t>-</a:t>
            </a:r>
            <a:r>
              <a:rPr lang="ru-RU" dirty="0" err="1"/>
              <a:t>ва</a:t>
            </a:r>
            <a:r>
              <a:rPr lang="ru-RU" dirty="0"/>
              <a:t>                  </a:t>
            </a:r>
            <a:r>
              <a:rPr lang="ru-RU" dirty="0" err="1"/>
              <a:t>о-де-ва-ть</a:t>
            </a:r>
            <a:r>
              <a:rPr lang="ru-RU" dirty="0"/>
              <a:t>                            </a:t>
            </a:r>
            <a:r>
              <a:rPr lang="ru-RU" dirty="0" err="1"/>
              <a:t>от-да-ва-ть</a:t>
            </a:r>
            <a:endParaRPr lang="ru-RU" dirty="0"/>
          </a:p>
          <a:p>
            <a:pPr>
              <a:buNone/>
            </a:pPr>
            <a:r>
              <a:rPr lang="ru-RU" dirty="0"/>
              <a:t>-</a:t>
            </a:r>
            <a:r>
              <a:rPr lang="ru-RU" dirty="0" err="1"/>
              <a:t>ича</a:t>
            </a:r>
            <a:r>
              <a:rPr lang="ru-RU" dirty="0"/>
              <a:t>               </a:t>
            </a:r>
            <a:r>
              <a:rPr lang="ru-RU" dirty="0" err="1"/>
              <a:t>скромн-ича-ть</a:t>
            </a:r>
            <a:r>
              <a:rPr lang="ru-RU" dirty="0"/>
              <a:t>                   </a:t>
            </a:r>
            <a:r>
              <a:rPr lang="ru-RU" dirty="0" err="1"/>
              <a:t>вред-н-ича-ть</a:t>
            </a:r>
            <a:endParaRPr lang="ru-RU" dirty="0"/>
          </a:p>
          <a:p>
            <a:pPr>
              <a:buNone/>
            </a:pPr>
            <a:r>
              <a:rPr lang="ru-RU" dirty="0"/>
              <a:t>-</a:t>
            </a:r>
            <a:r>
              <a:rPr lang="ru-RU" dirty="0" err="1"/>
              <a:t>ирова</a:t>
            </a:r>
            <a:r>
              <a:rPr lang="ru-RU" dirty="0"/>
              <a:t>           </a:t>
            </a:r>
            <a:r>
              <a:rPr lang="ru-RU" dirty="0" err="1"/>
              <a:t>аккомпан-ирова-ть</a:t>
            </a:r>
            <a:r>
              <a:rPr lang="ru-RU" dirty="0"/>
              <a:t>          </a:t>
            </a:r>
            <a:r>
              <a:rPr lang="ru-RU" dirty="0" err="1"/>
              <a:t>тираж-ирова-ть</a:t>
            </a:r>
            <a:endParaRPr lang="ru-RU" dirty="0"/>
          </a:p>
          <a:p>
            <a:pPr>
              <a:buNone/>
            </a:pPr>
            <a:r>
              <a:rPr lang="ru-RU" dirty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432048"/>
          </a:xfrm>
        </p:spPr>
        <p:txBody>
          <a:bodyPr>
            <a:normAutofit fontScale="90000"/>
          </a:bodyPr>
          <a:lstStyle/>
          <a:p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93808"/>
          </a:xfrm>
        </p:spPr>
        <p:txBody>
          <a:bodyPr>
            <a:normAutofit fontScale="25000" lnSpcReduction="20000"/>
          </a:bodyPr>
          <a:lstStyle/>
          <a:p>
            <a:pPr algn="ctr">
              <a:buNone/>
            </a:pPr>
            <a:r>
              <a:rPr lang="ru-RU" sz="11200" dirty="0">
                <a:solidFill>
                  <a:srgbClr val="7030A0"/>
                </a:solidFill>
              </a:rPr>
              <a:t>   Отвлечённые понятия, образованные преимущественно от прилагательных и глаголов</a:t>
            </a:r>
          </a:p>
          <a:p>
            <a:pPr>
              <a:buNone/>
            </a:pPr>
            <a:r>
              <a:rPr lang="ru-RU" sz="8000" dirty="0"/>
              <a:t>-ость                      </a:t>
            </a:r>
            <a:r>
              <a:rPr lang="ru-RU" sz="8000" dirty="0" err="1"/>
              <a:t>прилеж-н-ость</a:t>
            </a:r>
            <a:r>
              <a:rPr lang="ru-RU" sz="8000" dirty="0"/>
              <a:t>                    </a:t>
            </a:r>
            <a:r>
              <a:rPr lang="ru-RU" sz="8000" dirty="0" err="1"/>
              <a:t>смел-ость</a:t>
            </a:r>
            <a:endParaRPr lang="ru-RU" sz="8000" dirty="0"/>
          </a:p>
          <a:p>
            <a:pPr>
              <a:buNone/>
            </a:pPr>
            <a:r>
              <a:rPr lang="ru-RU" sz="8000" dirty="0"/>
              <a:t>-</a:t>
            </a:r>
            <a:r>
              <a:rPr lang="ru-RU" sz="8000" dirty="0" err="1"/>
              <a:t>изн</a:t>
            </a:r>
            <a:r>
              <a:rPr lang="ru-RU" sz="8000" dirty="0"/>
              <a:t>                       </a:t>
            </a:r>
            <a:r>
              <a:rPr lang="ru-RU" sz="8000" dirty="0" err="1"/>
              <a:t>бел-изн-а</a:t>
            </a:r>
            <a:r>
              <a:rPr lang="ru-RU" sz="8000" dirty="0"/>
              <a:t>                              </a:t>
            </a:r>
            <a:r>
              <a:rPr lang="ru-RU" sz="8000" dirty="0" err="1"/>
              <a:t>нов-изн-а</a:t>
            </a:r>
            <a:endParaRPr lang="ru-RU" sz="8000" dirty="0"/>
          </a:p>
          <a:p>
            <a:pPr>
              <a:buNone/>
            </a:pPr>
            <a:r>
              <a:rPr lang="ru-RU" sz="8000" dirty="0"/>
              <a:t>-от                          </a:t>
            </a:r>
            <a:r>
              <a:rPr lang="ru-RU" sz="8000" dirty="0" err="1"/>
              <a:t>красн-от-а</a:t>
            </a:r>
            <a:r>
              <a:rPr lang="ru-RU" sz="8000" dirty="0"/>
              <a:t>                            </a:t>
            </a:r>
            <a:r>
              <a:rPr lang="ru-RU" sz="8000" dirty="0" err="1"/>
              <a:t>добр-от-а</a:t>
            </a:r>
            <a:endParaRPr lang="ru-RU" sz="8000" dirty="0"/>
          </a:p>
          <a:p>
            <a:pPr>
              <a:buNone/>
            </a:pPr>
            <a:r>
              <a:rPr lang="ru-RU" sz="8000" dirty="0"/>
              <a:t>-</a:t>
            </a:r>
            <a:r>
              <a:rPr lang="ru-RU" sz="8000" dirty="0" err="1"/>
              <a:t>ств</a:t>
            </a:r>
            <a:r>
              <a:rPr lang="ru-RU" sz="8000" dirty="0"/>
              <a:t>                        </a:t>
            </a:r>
            <a:r>
              <a:rPr lang="ru-RU" sz="8000" dirty="0" err="1"/>
              <a:t>дежур-ств-о</a:t>
            </a:r>
            <a:r>
              <a:rPr lang="ru-RU" sz="8000" dirty="0"/>
              <a:t>                         </a:t>
            </a:r>
            <a:r>
              <a:rPr lang="ru-RU" sz="8000" dirty="0" err="1"/>
              <a:t>род-ств-о</a:t>
            </a:r>
            <a:endParaRPr lang="ru-RU" sz="8000" dirty="0"/>
          </a:p>
          <a:p>
            <a:pPr>
              <a:buNone/>
            </a:pPr>
            <a:r>
              <a:rPr lang="ru-RU" sz="8000" dirty="0"/>
              <a:t>-к                            </a:t>
            </a:r>
            <a:r>
              <a:rPr lang="ru-RU" sz="8000" dirty="0" err="1"/>
              <a:t>про-беж-к-а</a:t>
            </a:r>
            <a:r>
              <a:rPr lang="ru-RU" sz="8000" dirty="0"/>
              <a:t>                         </a:t>
            </a:r>
            <a:r>
              <a:rPr lang="ru-RU" sz="8000" dirty="0" err="1"/>
              <a:t>за-рис-ов-к-а</a:t>
            </a:r>
            <a:endParaRPr lang="ru-RU" sz="8000" dirty="0"/>
          </a:p>
          <a:p>
            <a:pPr>
              <a:buNone/>
            </a:pPr>
            <a:r>
              <a:rPr lang="ru-RU" sz="8000" dirty="0"/>
              <a:t>-б                            </a:t>
            </a:r>
            <a:r>
              <a:rPr lang="ru-RU" sz="8000" dirty="0" err="1"/>
              <a:t>ходь-б-а</a:t>
            </a:r>
            <a:r>
              <a:rPr lang="ru-RU" sz="8000" dirty="0"/>
              <a:t>                                </a:t>
            </a:r>
            <a:r>
              <a:rPr lang="ru-RU" sz="8000" dirty="0" err="1"/>
              <a:t>стрель-б-а</a:t>
            </a:r>
            <a:endParaRPr lang="ru-RU" sz="8000" dirty="0"/>
          </a:p>
          <a:p>
            <a:pPr>
              <a:buNone/>
            </a:pPr>
            <a:r>
              <a:rPr lang="ru-RU" sz="8000" dirty="0"/>
              <a:t>-</a:t>
            </a:r>
            <a:r>
              <a:rPr lang="ru-RU" sz="8000" dirty="0" err="1"/>
              <a:t>н</a:t>
            </a:r>
            <a:r>
              <a:rPr lang="ru-RU" sz="8000" dirty="0"/>
              <a:t>                            </a:t>
            </a:r>
            <a:r>
              <a:rPr lang="ru-RU" sz="8000" dirty="0" err="1"/>
              <a:t>рез-н-я</a:t>
            </a:r>
            <a:r>
              <a:rPr lang="ru-RU" sz="8000" dirty="0"/>
              <a:t>                                  </a:t>
            </a:r>
            <a:r>
              <a:rPr lang="ru-RU" sz="8000" dirty="0" err="1"/>
              <a:t>болт-ов-н-я</a:t>
            </a:r>
            <a:endParaRPr lang="ru-RU" sz="8000" dirty="0"/>
          </a:p>
          <a:p>
            <a:pPr>
              <a:buNone/>
            </a:pPr>
            <a:r>
              <a:rPr lang="ru-RU" sz="8000" dirty="0"/>
              <a:t>-</a:t>
            </a:r>
            <a:r>
              <a:rPr lang="ru-RU" sz="8000" dirty="0" err="1"/>
              <a:t>ний</a:t>
            </a:r>
            <a:r>
              <a:rPr lang="ru-RU" sz="8000" dirty="0"/>
              <a:t>(-</a:t>
            </a:r>
            <a:r>
              <a:rPr lang="ru-RU" sz="8000" dirty="0" err="1"/>
              <a:t>ений</a:t>
            </a:r>
            <a:r>
              <a:rPr lang="ru-RU" sz="8000" dirty="0"/>
              <a:t>)         </a:t>
            </a:r>
            <a:r>
              <a:rPr lang="ru-RU" sz="8000" dirty="0" err="1"/>
              <a:t>пе-ни-е</a:t>
            </a:r>
            <a:r>
              <a:rPr lang="ru-RU" sz="8000" dirty="0"/>
              <a:t>                                  </a:t>
            </a:r>
            <a:r>
              <a:rPr lang="ru-RU" sz="8000" dirty="0" err="1"/>
              <a:t>чт-ени-е</a:t>
            </a:r>
            <a:endParaRPr lang="ru-RU" sz="8000" dirty="0"/>
          </a:p>
          <a:p>
            <a:pPr>
              <a:buNone/>
            </a:pPr>
            <a:r>
              <a:rPr lang="ru-RU" sz="8000" dirty="0"/>
              <a:t>-</a:t>
            </a:r>
            <a:r>
              <a:rPr lang="ru-RU" sz="8000" dirty="0" err="1"/>
              <a:t>ий</a:t>
            </a:r>
            <a:r>
              <a:rPr lang="ru-RU" sz="8000" dirty="0"/>
              <a:t>                         </a:t>
            </a:r>
            <a:r>
              <a:rPr lang="ru-RU" sz="8000" dirty="0" err="1"/>
              <a:t>стран-ств-и-е</a:t>
            </a:r>
            <a:r>
              <a:rPr lang="ru-RU" sz="8000" dirty="0"/>
              <a:t>                       </a:t>
            </a:r>
            <a:r>
              <a:rPr lang="ru-RU" sz="8000" dirty="0" err="1"/>
              <a:t>экскурс-и-я</a:t>
            </a:r>
            <a:endParaRPr lang="ru-RU" sz="8000" dirty="0"/>
          </a:p>
          <a:p>
            <a:pPr>
              <a:buNone/>
            </a:pPr>
            <a:r>
              <a:rPr lang="ru-RU" sz="8000" dirty="0"/>
              <a:t>-</a:t>
            </a:r>
            <a:r>
              <a:rPr lang="ru-RU" sz="8000" dirty="0" err="1"/>
              <a:t>аций</a:t>
            </a:r>
            <a:r>
              <a:rPr lang="ru-RU" sz="8000" dirty="0"/>
              <a:t>                     </a:t>
            </a:r>
            <a:r>
              <a:rPr lang="ru-RU" sz="8000" dirty="0" err="1"/>
              <a:t>агит-аци-я</a:t>
            </a:r>
            <a:r>
              <a:rPr lang="ru-RU" sz="8000" dirty="0"/>
              <a:t>                            </a:t>
            </a:r>
            <a:r>
              <a:rPr lang="ru-RU" sz="8000" dirty="0" err="1"/>
              <a:t>информ-аци-я</a:t>
            </a:r>
            <a:endParaRPr lang="ru-RU" sz="8000" dirty="0"/>
          </a:p>
          <a:p>
            <a:pPr>
              <a:buNone/>
            </a:pPr>
            <a:r>
              <a:rPr lang="ru-RU" sz="8000" dirty="0"/>
              <a:t>-</a:t>
            </a:r>
            <a:r>
              <a:rPr lang="ru-RU" sz="8000" dirty="0" err="1"/>
              <a:t>отн</a:t>
            </a:r>
            <a:r>
              <a:rPr lang="ru-RU" sz="8000" dirty="0"/>
              <a:t>                        </a:t>
            </a:r>
            <a:r>
              <a:rPr lang="ru-RU" sz="8000" dirty="0" err="1"/>
              <a:t>толк-отн-я</a:t>
            </a:r>
            <a:r>
              <a:rPr lang="ru-RU" sz="8000" dirty="0"/>
              <a:t>                            </a:t>
            </a:r>
            <a:r>
              <a:rPr lang="ru-RU" sz="8000" dirty="0" err="1"/>
              <a:t>бег-отн-я</a:t>
            </a:r>
            <a:endParaRPr lang="ru-RU" sz="8000" dirty="0"/>
          </a:p>
          <a:p>
            <a:pPr>
              <a:buNone/>
            </a:pPr>
            <a:r>
              <a:rPr lang="ru-RU" sz="8000" dirty="0"/>
              <a:t>-ин                          </a:t>
            </a:r>
            <a:r>
              <a:rPr lang="ru-RU" sz="8000" dirty="0" err="1"/>
              <a:t>выш-ин-а</a:t>
            </a:r>
            <a:r>
              <a:rPr lang="ru-RU" sz="8000" dirty="0"/>
              <a:t>                              </a:t>
            </a:r>
            <a:r>
              <a:rPr lang="ru-RU" sz="8000" dirty="0" err="1"/>
              <a:t>стар-ин-а</a:t>
            </a:r>
            <a:endParaRPr lang="ru-RU" sz="8000" dirty="0"/>
          </a:p>
          <a:p>
            <a:pPr>
              <a:buNone/>
            </a:pPr>
            <a:r>
              <a:rPr lang="ru-RU" sz="8000" dirty="0"/>
              <a:t>-</a:t>
            </a:r>
            <a:r>
              <a:rPr lang="ru-RU" sz="8000" dirty="0" err="1"/>
              <a:t>тий</a:t>
            </a:r>
            <a:r>
              <a:rPr lang="ru-RU" sz="8000" dirty="0"/>
              <a:t>                        </a:t>
            </a:r>
            <a:r>
              <a:rPr lang="ru-RU" sz="8000" dirty="0" err="1"/>
              <a:t>раз-ви-ти-е</a:t>
            </a:r>
            <a:r>
              <a:rPr lang="ru-RU" sz="8000" dirty="0"/>
              <a:t>                           </a:t>
            </a:r>
            <a:r>
              <a:rPr lang="ru-RU" sz="8000" dirty="0" err="1"/>
              <a:t>ча-е-пи-ти-е</a:t>
            </a:r>
            <a:endParaRPr lang="ru-RU" sz="8000" dirty="0"/>
          </a:p>
          <a:p>
            <a:pPr>
              <a:buNone/>
            </a:pPr>
            <a:r>
              <a:rPr lang="ru-RU" sz="8000" dirty="0"/>
              <a:t>-</a:t>
            </a:r>
            <a:r>
              <a:rPr lang="ru-RU" sz="8000" dirty="0" err="1"/>
              <a:t>ик</a:t>
            </a:r>
            <a:r>
              <a:rPr lang="ru-RU" sz="8000" dirty="0"/>
              <a:t>                          </a:t>
            </a:r>
            <a:r>
              <a:rPr lang="ru-RU" sz="8000" dirty="0" err="1"/>
              <a:t>арифмет-ик-а</a:t>
            </a:r>
            <a:r>
              <a:rPr lang="ru-RU" sz="8000" dirty="0"/>
              <a:t>                       </a:t>
            </a:r>
            <a:r>
              <a:rPr lang="ru-RU" sz="8000" dirty="0" err="1"/>
              <a:t>гимнаст-ик-а</a:t>
            </a:r>
            <a:endParaRPr lang="ru-RU" sz="8000" dirty="0"/>
          </a:p>
          <a:p>
            <a:pPr>
              <a:buNone/>
            </a:pPr>
            <a:r>
              <a:rPr lang="ru-RU" sz="8000" dirty="0"/>
              <a:t>-</a:t>
            </a:r>
            <a:r>
              <a:rPr lang="ru-RU" sz="8000" dirty="0" err="1"/>
              <a:t>тв</a:t>
            </a:r>
            <a:r>
              <a:rPr lang="ru-RU" sz="8000" dirty="0"/>
              <a:t>                           </a:t>
            </a:r>
            <a:r>
              <a:rPr lang="ru-RU" sz="8000" dirty="0" err="1"/>
              <a:t>кля-тв-а</a:t>
            </a:r>
            <a:r>
              <a:rPr lang="ru-RU" sz="8000" dirty="0"/>
              <a:t>                                 </a:t>
            </a:r>
            <a:r>
              <a:rPr lang="ru-RU" sz="8000" dirty="0" err="1"/>
              <a:t>жа-тв-а</a:t>
            </a:r>
            <a:endParaRPr lang="ru-RU" sz="8000" dirty="0"/>
          </a:p>
          <a:p>
            <a:r>
              <a:rPr lang="ru-RU" dirty="0"/>
              <a:t> </a:t>
            </a:r>
          </a:p>
          <a:p>
            <a:r>
              <a:rPr lang="ru-RU" dirty="0"/>
              <a:t> </a:t>
            </a:r>
          </a:p>
          <a:p>
            <a:r>
              <a:rPr lang="ru-RU" dirty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1080120"/>
          </a:xfrm>
        </p:spPr>
        <p:txBody>
          <a:bodyPr/>
          <a:lstStyle/>
          <a:p>
            <a:pPr algn="ctr"/>
            <a:r>
              <a:rPr lang="ru-RU" dirty="0"/>
              <a:t>Основные значения приставок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3568" y="1700808"/>
            <a:ext cx="8229600" cy="5449792"/>
          </a:xfrm>
        </p:spPr>
        <p:txBody>
          <a:bodyPr>
            <a:normAutofit/>
          </a:bodyPr>
          <a:lstStyle/>
          <a:p>
            <a:pPr>
              <a:buNone/>
            </a:pPr>
            <a:endParaRPr lang="ru-RU" sz="2400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1187624" y="1844821"/>
          <a:ext cx="7344816" cy="42413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58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473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316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93664">
                <a:tc>
                  <a:txBody>
                    <a:bodyPr/>
                    <a:lstStyle/>
                    <a:p>
                      <a:r>
                        <a:rPr lang="ru-RU" dirty="0"/>
                        <a:t>Приставки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Значение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Примеры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3664">
                <a:tc>
                  <a:txBody>
                    <a:bodyPr/>
                    <a:lstStyle/>
                    <a:p>
                      <a:r>
                        <a:rPr lang="ru-RU" dirty="0"/>
                        <a:t>в (во)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движение внутрь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в</a:t>
                      </a:r>
                      <a:r>
                        <a:rPr lang="ru-RU" baseline="0" dirty="0"/>
                        <a:t>–</a:t>
                      </a:r>
                      <a:r>
                        <a:rPr lang="ru-RU" baseline="0" dirty="0" err="1"/>
                        <a:t>беж-а-ть</a:t>
                      </a:r>
                      <a:r>
                        <a:rPr lang="ru-RU" baseline="0" dirty="0"/>
                        <a:t>   </a:t>
                      </a:r>
                      <a:r>
                        <a:rPr lang="ru-RU" baseline="0" dirty="0" err="1"/>
                        <a:t>во-гн-а-ть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3664">
                <a:tc>
                  <a:txBody>
                    <a:bodyPr/>
                    <a:lstStyle/>
                    <a:p>
                      <a:r>
                        <a:rPr lang="ru-RU" dirty="0"/>
                        <a:t>вы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движение наружу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/>
                        <a:t>вы-лет-е-ть</a:t>
                      </a:r>
                      <a:r>
                        <a:rPr lang="ru-RU" baseline="0" dirty="0"/>
                        <a:t>  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вы-нес-ти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5804">
                <a:tc>
                  <a:txBody>
                    <a:bodyPr/>
                    <a:lstStyle/>
                    <a:p>
                      <a:r>
                        <a:rPr lang="ru-RU" dirty="0"/>
                        <a:t>у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движение в сторону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/>
                        <a:t>у-полз-ти</a:t>
                      </a:r>
                      <a:r>
                        <a:rPr lang="ru-RU" dirty="0"/>
                        <a:t>    </a:t>
                      </a:r>
                      <a:r>
                        <a:rPr lang="ru-RU" dirty="0" err="1"/>
                        <a:t>у-дал-и-ть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3664">
                <a:tc>
                  <a:txBody>
                    <a:bodyPr/>
                    <a:lstStyle/>
                    <a:p>
                      <a:r>
                        <a:rPr lang="ru-RU" dirty="0" err="1"/>
                        <a:t>о,об</a:t>
                      </a:r>
                      <a:r>
                        <a:rPr lang="ru-RU" dirty="0"/>
                        <a:t>(обо)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движение вокруг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/>
                        <a:t>об-мот-а-ть</a:t>
                      </a:r>
                      <a:r>
                        <a:rPr lang="ru-RU" dirty="0"/>
                        <a:t>  </a:t>
                      </a:r>
                      <a:r>
                        <a:rPr lang="ru-RU" dirty="0" err="1"/>
                        <a:t>обо-г-ну-ть</a:t>
                      </a:r>
                      <a:endParaRPr lang="ru-RU" dirty="0"/>
                    </a:p>
                    <a:p>
                      <a:r>
                        <a:rPr lang="ru-RU" dirty="0" err="1"/>
                        <a:t>о-беж-а-ть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3664">
                <a:tc>
                  <a:txBody>
                    <a:bodyPr/>
                    <a:lstStyle/>
                    <a:p>
                      <a:r>
                        <a:rPr lang="ru-RU" dirty="0"/>
                        <a:t>с(со)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движение вниз</a:t>
                      </a:r>
                    </a:p>
                    <a:p>
                      <a:r>
                        <a:rPr lang="ru-RU" dirty="0"/>
                        <a:t>соединение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/>
                        <a:t>съ-ех-а-ть</a:t>
                      </a:r>
                      <a:r>
                        <a:rPr lang="ru-RU" dirty="0"/>
                        <a:t>   </a:t>
                      </a:r>
                      <a:r>
                        <a:rPr lang="ru-RU" dirty="0" err="1"/>
                        <a:t>со-рв-а-ть-ся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10295">
                <a:tc>
                  <a:txBody>
                    <a:bodyPr/>
                    <a:lstStyle/>
                    <a:p>
                      <a:r>
                        <a:rPr lang="ru-RU" dirty="0"/>
                        <a:t>за</a:t>
                      </a:r>
                    </a:p>
                    <a:p>
                      <a:endParaRPr lang="ru-RU" dirty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начало действия</a:t>
                      </a:r>
                    </a:p>
                    <a:p>
                      <a:r>
                        <a:rPr lang="ru-RU" dirty="0"/>
                        <a:t>закрыть, заслонить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/>
                        <a:t>за-игр-а-ть</a:t>
                      </a:r>
                      <a:r>
                        <a:rPr lang="ru-RU" dirty="0"/>
                        <a:t>  </a:t>
                      </a:r>
                      <a:r>
                        <a:rPr lang="ru-RU" dirty="0" err="1"/>
                        <a:t>за-говор-и-ть</a:t>
                      </a:r>
                      <a:r>
                        <a:rPr lang="ru-RU" dirty="0"/>
                        <a:t>  </a:t>
                      </a:r>
                    </a:p>
                    <a:p>
                      <a:r>
                        <a:rPr lang="ru-RU" dirty="0" err="1"/>
                        <a:t>за-кле-и-ть</a:t>
                      </a:r>
                      <a:r>
                        <a:rPr lang="ru-RU" baseline="0" dirty="0"/>
                        <a:t> </a:t>
                      </a:r>
                      <a:r>
                        <a:rPr lang="ru-RU" baseline="0" dirty="0" err="1"/>
                        <a:t>за-вес-и-ть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576064"/>
          </a:xfrm>
        </p:spPr>
        <p:txBody>
          <a:bodyPr>
            <a:normAutofit fontScale="90000"/>
          </a:bodyPr>
          <a:lstStyle/>
          <a:p>
            <a:br>
              <a:rPr lang="ru-RU" dirty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39552" y="764704"/>
          <a:ext cx="8229600" cy="5603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61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803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930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Приставки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Значение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Примеры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про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движение сквозь что-либо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/>
                        <a:t>про-лез-ть</a:t>
                      </a:r>
                      <a:r>
                        <a:rPr lang="ru-RU" dirty="0"/>
                        <a:t>   </a:t>
                      </a:r>
                      <a:r>
                        <a:rPr lang="ru-RU" dirty="0" err="1"/>
                        <a:t>про-вес-ти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до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/>
                        <a:t>привести действие к концу </a:t>
                      </a:r>
                    </a:p>
                    <a:p>
                      <a:r>
                        <a:rPr lang="ru-RU" sz="1600" dirty="0"/>
                        <a:t>добавочное действие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/>
                        <a:t>до-дел-а-ть</a:t>
                      </a:r>
                      <a:r>
                        <a:rPr lang="ru-RU" baseline="0" dirty="0"/>
                        <a:t> </a:t>
                      </a:r>
                      <a:r>
                        <a:rPr lang="ru-RU" dirty="0"/>
                        <a:t>  </a:t>
                      </a:r>
                      <a:r>
                        <a:rPr lang="ru-RU" dirty="0" err="1"/>
                        <a:t>до-нес-ти</a:t>
                      </a:r>
                      <a:r>
                        <a:rPr lang="ru-RU" dirty="0"/>
                        <a:t> </a:t>
                      </a:r>
                    </a:p>
                    <a:p>
                      <a:r>
                        <a:rPr lang="ru-RU" dirty="0" err="1"/>
                        <a:t>до-сол-и-ть</a:t>
                      </a:r>
                      <a:r>
                        <a:rPr lang="ru-RU" dirty="0"/>
                        <a:t>   </a:t>
                      </a:r>
                      <a:r>
                        <a:rPr lang="ru-RU" dirty="0" err="1"/>
                        <a:t>до-реш-а-ть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под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приближение</a:t>
                      </a:r>
                    </a:p>
                    <a:p>
                      <a:r>
                        <a:rPr lang="ru-RU" dirty="0"/>
                        <a:t>выполнить не до конца</a:t>
                      </a:r>
                    </a:p>
                    <a:p>
                      <a:r>
                        <a:rPr lang="ru-RU" dirty="0"/>
                        <a:t>нахождение снизу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/>
                        <a:t>под-беж-а-ть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под-прыг-ну-ть</a:t>
                      </a:r>
                      <a:r>
                        <a:rPr lang="ru-RU" dirty="0"/>
                        <a:t> </a:t>
                      </a:r>
                    </a:p>
                    <a:p>
                      <a:r>
                        <a:rPr lang="ru-RU" dirty="0" err="1"/>
                        <a:t>под-сол-и-ть</a:t>
                      </a:r>
                      <a:r>
                        <a:rPr lang="ru-RU" dirty="0"/>
                        <a:t>  </a:t>
                      </a:r>
                      <a:r>
                        <a:rPr lang="ru-RU" dirty="0" err="1"/>
                        <a:t>под-стрел-и-ть</a:t>
                      </a:r>
                      <a:r>
                        <a:rPr lang="ru-RU" dirty="0"/>
                        <a:t> </a:t>
                      </a:r>
                    </a:p>
                    <a:p>
                      <a:r>
                        <a:rPr lang="ru-RU" dirty="0" err="1"/>
                        <a:t>под-снеж-ник</a:t>
                      </a:r>
                      <a:r>
                        <a:rPr lang="ru-RU" dirty="0"/>
                        <a:t>  </a:t>
                      </a:r>
                      <a:r>
                        <a:rPr lang="ru-RU" dirty="0" err="1"/>
                        <a:t>под-беоез-ов-ик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пере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dirty="0"/>
                        <a:t>выполнить заново выполнить чрезмерно</a:t>
                      </a:r>
                    </a:p>
                    <a:p>
                      <a:r>
                        <a:rPr lang="ru-RU" dirty="0"/>
                        <a:t>преодолеть препятствие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/>
                        <a:t>пере-дел-а-ть</a:t>
                      </a:r>
                      <a:r>
                        <a:rPr lang="ru-RU" dirty="0"/>
                        <a:t>   </a:t>
                      </a:r>
                      <a:r>
                        <a:rPr lang="ru-RU" dirty="0" err="1"/>
                        <a:t>пере-пис-а-ть</a:t>
                      </a:r>
                      <a:endParaRPr lang="ru-RU" dirty="0"/>
                    </a:p>
                    <a:p>
                      <a:r>
                        <a:rPr lang="ru-RU" dirty="0" err="1"/>
                        <a:t>пере-сол-и-ть</a:t>
                      </a:r>
                      <a:r>
                        <a:rPr lang="ru-RU" dirty="0"/>
                        <a:t>    </a:t>
                      </a:r>
                    </a:p>
                    <a:p>
                      <a:r>
                        <a:rPr lang="ru-RU" dirty="0" err="1"/>
                        <a:t>пере-шаг-ну-ть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пере-лез-ть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на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движение сверху вниз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/>
                        <a:t>на-лож-и-ть</a:t>
                      </a:r>
                      <a:r>
                        <a:rPr lang="ru-RU" dirty="0"/>
                        <a:t>  </a:t>
                      </a:r>
                      <a:r>
                        <a:rPr lang="ru-RU" dirty="0" err="1"/>
                        <a:t>на-кле-и-ть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над(надо)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нахождение сверху</a:t>
                      </a:r>
                    </a:p>
                    <a:p>
                      <a:r>
                        <a:rPr lang="ru-RU" dirty="0"/>
                        <a:t>неполнота действия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/>
                        <a:t>над-зем-н-ый</a:t>
                      </a:r>
                      <a:r>
                        <a:rPr lang="ru-RU" dirty="0"/>
                        <a:t>  </a:t>
                      </a:r>
                      <a:r>
                        <a:rPr lang="ru-RU" dirty="0" err="1"/>
                        <a:t>над-вод-н-ый</a:t>
                      </a:r>
                      <a:endParaRPr lang="ru-RU" dirty="0"/>
                    </a:p>
                    <a:p>
                      <a:r>
                        <a:rPr lang="ru-RU" dirty="0" err="1"/>
                        <a:t>над-лом-и-ть</a:t>
                      </a:r>
                      <a:r>
                        <a:rPr lang="ru-RU" dirty="0"/>
                        <a:t>  </a:t>
                      </a:r>
                      <a:r>
                        <a:rPr lang="ru-RU" dirty="0" err="1"/>
                        <a:t>надо-рв-а-ть</a:t>
                      </a:r>
                      <a:r>
                        <a:rPr lang="ru-RU" dirty="0"/>
                        <a:t> 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360040"/>
          </a:xfrm>
        </p:spPr>
        <p:txBody>
          <a:bodyPr>
            <a:normAutofit fontScale="90000"/>
          </a:bodyPr>
          <a:lstStyle/>
          <a:p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23376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>
                <a:solidFill>
                  <a:srgbClr val="00B050"/>
                </a:solidFill>
              </a:rPr>
              <a:t>       Словообразование</a:t>
            </a:r>
            <a:r>
              <a:rPr lang="ru-RU" sz="2400" dirty="0"/>
              <a:t> – это раздел науки о языке, изучающий образование слов.</a:t>
            </a:r>
          </a:p>
          <a:p>
            <a:pPr>
              <a:buNone/>
            </a:pPr>
            <a:endParaRPr lang="ru-RU" sz="2400" dirty="0"/>
          </a:p>
          <a:p>
            <a:pPr>
              <a:buNone/>
            </a:pPr>
            <a:r>
              <a:rPr lang="ru-RU" sz="2800" dirty="0"/>
              <a:t>       </a:t>
            </a:r>
            <a:r>
              <a:rPr lang="ru-RU" sz="2400" dirty="0">
                <a:solidFill>
                  <a:srgbClr val="00B050"/>
                </a:solidFill>
              </a:rPr>
              <a:t>Способы словообразования:</a:t>
            </a:r>
          </a:p>
          <a:p>
            <a:pPr>
              <a:buNone/>
            </a:pPr>
            <a:endParaRPr lang="ru-RU" sz="2400" dirty="0">
              <a:solidFill>
                <a:srgbClr val="00B050"/>
              </a:solidFill>
            </a:endParaRPr>
          </a:p>
          <a:p>
            <a:pPr>
              <a:buFontTx/>
              <a:buChar char="-"/>
            </a:pPr>
            <a:r>
              <a:rPr lang="ru-RU" sz="2000" dirty="0"/>
              <a:t>Суффиксальный                                  </a:t>
            </a:r>
            <a:r>
              <a:rPr lang="ru-RU" sz="2000" i="1" dirty="0" err="1"/>
              <a:t>уч-и-ть</a:t>
            </a:r>
            <a:r>
              <a:rPr lang="ru-RU" sz="2000" i="1" dirty="0"/>
              <a:t> – </a:t>
            </a:r>
            <a:r>
              <a:rPr lang="ru-RU" sz="2000" i="1" dirty="0" err="1"/>
              <a:t>уч-и-тель</a:t>
            </a:r>
            <a:endParaRPr lang="ru-RU" sz="2000" i="1" dirty="0"/>
          </a:p>
          <a:p>
            <a:pPr>
              <a:buFontTx/>
              <a:buChar char="-"/>
            </a:pPr>
            <a:r>
              <a:rPr lang="ru-RU" sz="2000" dirty="0"/>
              <a:t> Приставочный                                    </a:t>
            </a:r>
            <a:r>
              <a:rPr lang="ru-RU" sz="2000" i="1" dirty="0" err="1"/>
              <a:t>чит-а-ть</a:t>
            </a:r>
            <a:r>
              <a:rPr lang="ru-RU" sz="2000" i="1" dirty="0"/>
              <a:t> – </a:t>
            </a:r>
            <a:r>
              <a:rPr lang="ru-RU" sz="2000" i="1" dirty="0" err="1"/>
              <a:t>пере-чит-ать</a:t>
            </a:r>
            <a:endParaRPr lang="ru-RU" sz="2000" i="1" dirty="0"/>
          </a:p>
          <a:p>
            <a:pPr>
              <a:buFontTx/>
              <a:buChar char="-"/>
            </a:pPr>
            <a:r>
              <a:rPr lang="ru-RU" sz="2000" dirty="0"/>
              <a:t>Приставочно-суффиксальный       </a:t>
            </a:r>
            <a:r>
              <a:rPr lang="ru-RU" sz="2000" i="1" dirty="0"/>
              <a:t>на </a:t>
            </a:r>
            <a:r>
              <a:rPr lang="ru-RU" sz="2000" i="1" dirty="0" err="1"/>
              <a:t>стол-е</a:t>
            </a:r>
            <a:r>
              <a:rPr lang="ru-RU" sz="2000" i="1" dirty="0"/>
              <a:t> – </a:t>
            </a:r>
            <a:r>
              <a:rPr lang="ru-RU" sz="2000" i="1" dirty="0" err="1"/>
              <a:t>на-столь-н-ый</a:t>
            </a:r>
            <a:r>
              <a:rPr lang="ru-RU" sz="2000" i="1" dirty="0"/>
              <a:t>   </a:t>
            </a:r>
          </a:p>
          <a:p>
            <a:pPr>
              <a:buFontTx/>
              <a:buChar char="-"/>
            </a:pPr>
            <a:r>
              <a:rPr lang="ru-RU" sz="2000" dirty="0"/>
              <a:t>Постфиксальный                                </a:t>
            </a:r>
            <a:r>
              <a:rPr lang="ru-RU" sz="2000" i="1" dirty="0" err="1"/>
              <a:t>рад-ова-ть</a:t>
            </a:r>
            <a:r>
              <a:rPr lang="ru-RU" sz="2000" i="1" dirty="0"/>
              <a:t> – </a:t>
            </a:r>
            <a:r>
              <a:rPr lang="ru-RU" sz="2000" i="1" dirty="0" err="1"/>
              <a:t>рад-ова-ть-ся</a:t>
            </a:r>
            <a:endParaRPr lang="ru-RU" sz="2000" i="1" dirty="0"/>
          </a:p>
          <a:p>
            <a:pPr>
              <a:buNone/>
            </a:pPr>
            <a:r>
              <a:rPr lang="ru-RU" sz="2000" i="1" dirty="0"/>
              <a:t> - </a:t>
            </a:r>
            <a:r>
              <a:rPr lang="ru-RU" sz="2000" dirty="0" err="1"/>
              <a:t>Приставочно</a:t>
            </a:r>
            <a:r>
              <a:rPr lang="ru-RU" sz="2000" dirty="0"/>
              <a:t>- постфиксальный    </a:t>
            </a:r>
            <a:r>
              <a:rPr lang="ru-RU" sz="2000" i="1" dirty="0" err="1"/>
              <a:t>крич-а-ть</a:t>
            </a:r>
            <a:r>
              <a:rPr lang="ru-RU" sz="2000" i="1" dirty="0"/>
              <a:t> – </a:t>
            </a:r>
            <a:r>
              <a:rPr lang="ru-RU" sz="2000" i="1" dirty="0" err="1"/>
              <a:t>на-крич-а-ть-ся</a:t>
            </a:r>
            <a:endParaRPr lang="ru-RU" sz="2000" i="1" dirty="0"/>
          </a:p>
          <a:p>
            <a:pPr>
              <a:buNone/>
            </a:pPr>
            <a:endParaRPr lang="ru-RU" sz="2000" dirty="0"/>
          </a:p>
          <a:p>
            <a:pPr>
              <a:buNone/>
            </a:pPr>
            <a:r>
              <a:rPr lang="ru-RU" sz="2000" i="1" dirty="0"/>
              <a:t>   </a:t>
            </a:r>
          </a:p>
          <a:p>
            <a:pPr>
              <a:buFontTx/>
              <a:buChar char="-"/>
            </a:pPr>
            <a:endParaRPr lang="ru-RU" dirty="0"/>
          </a:p>
          <a:p>
            <a:pPr>
              <a:buFontTx/>
              <a:buChar char="-"/>
            </a:pPr>
            <a:endParaRPr lang="ru-RU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57606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161760"/>
          </a:xfrm>
        </p:spPr>
        <p:txBody>
          <a:bodyPr/>
          <a:lstStyle/>
          <a:p>
            <a:pPr>
              <a:buNone/>
            </a:pPr>
            <a:r>
              <a:rPr lang="ru-RU" dirty="0">
                <a:solidFill>
                  <a:srgbClr val="00B050"/>
                </a:solidFill>
              </a:rPr>
              <a:t>        Сложение </a:t>
            </a:r>
            <a:r>
              <a:rPr lang="ru-RU" dirty="0"/>
              <a:t>– способ образования нового слова путем сложения основ. </a:t>
            </a:r>
          </a:p>
          <a:p>
            <a:pPr>
              <a:buNone/>
            </a:pPr>
            <a:r>
              <a:rPr lang="ru-RU" dirty="0"/>
              <a:t>        Слова, имеющие два или более корней называются </a:t>
            </a:r>
            <a:r>
              <a:rPr lang="ru-RU" dirty="0">
                <a:solidFill>
                  <a:srgbClr val="00B050"/>
                </a:solidFill>
              </a:rPr>
              <a:t>сложными</a:t>
            </a:r>
            <a:r>
              <a:rPr lang="ru-RU" dirty="0"/>
              <a:t>.</a:t>
            </a:r>
          </a:p>
          <a:p>
            <a:pPr>
              <a:buNone/>
            </a:pPr>
            <a:r>
              <a:rPr lang="ru-RU" dirty="0"/>
              <a:t>         Соединение основ может быть с помощью соединительных гласных </a:t>
            </a:r>
            <a:r>
              <a:rPr lang="ru-RU" i="1" dirty="0"/>
              <a:t>о</a:t>
            </a:r>
            <a:r>
              <a:rPr lang="ru-RU" dirty="0"/>
              <a:t> , </a:t>
            </a:r>
            <a:r>
              <a:rPr lang="ru-RU" i="1" dirty="0"/>
              <a:t>е:</a:t>
            </a:r>
          </a:p>
          <a:p>
            <a:pPr>
              <a:buNone/>
            </a:pPr>
            <a:r>
              <a:rPr lang="ru-RU" i="1" dirty="0"/>
              <a:t>           </a:t>
            </a:r>
            <a:r>
              <a:rPr lang="ru-RU" i="1" dirty="0" err="1"/>
              <a:t>сен-</a:t>
            </a:r>
            <a:r>
              <a:rPr lang="ru-RU" i="1" dirty="0" err="1">
                <a:solidFill>
                  <a:srgbClr val="C00000"/>
                </a:solidFill>
              </a:rPr>
              <a:t>о</a:t>
            </a:r>
            <a:r>
              <a:rPr lang="ru-RU" i="1" dirty="0" err="1"/>
              <a:t>-кос</a:t>
            </a:r>
            <a:r>
              <a:rPr lang="ru-RU" i="1" dirty="0"/>
              <a:t>                     </a:t>
            </a:r>
            <a:r>
              <a:rPr lang="ru-RU" i="1" dirty="0" err="1"/>
              <a:t>син-</a:t>
            </a:r>
            <a:r>
              <a:rPr lang="ru-RU" i="1" dirty="0" err="1">
                <a:solidFill>
                  <a:srgbClr val="C00000"/>
                </a:solidFill>
              </a:rPr>
              <a:t>е</a:t>
            </a:r>
            <a:r>
              <a:rPr lang="ru-RU" i="1" dirty="0" err="1"/>
              <a:t>-глаз-ый</a:t>
            </a:r>
            <a:endParaRPr lang="ru-RU" i="1" dirty="0"/>
          </a:p>
          <a:p>
            <a:pPr>
              <a:buNone/>
            </a:pPr>
            <a:endParaRPr lang="ru-RU" i="1" dirty="0"/>
          </a:p>
          <a:p>
            <a:pPr>
              <a:buNone/>
            </a:pPr>
            <a:r>
              <a:rPr lang="ru-RU" dirty="0"/>
              <a:t>    или  без них:</a:t>
            </a:r>
          </a:p>
          <a:p>
            <a:pPr>
              <a:buNone/>
            </a:pPr>
            <a:r>
              <a:rPr lang="ru-RU" dirty="0"/>
              <a:t>           </a:t>
            </a:r>
            <a:r>
              <a:rPr lang="ru-RU" i="1" dirty="0" err="1"/>
              <a:t>мото-гон-к-и</a:t>
            </a:r>
            <a:r>
              <a:rPr lang="ru-RU" i="1" dirty="0"/>
              <a:t>             </a:t>
            </a:r>
            <a:r>
              <a:rPr lang="ru-RU" i="1" dirty="0" err="1"/>
              <a:t>теле-мост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76672"/>
            <a:ext cx="8183880" cy="864096"/>
          </a:xfrm>
        </p:spPr>
        <p:txBody>
          <a:bodyPr>
            <a:normAutofit fontScale="90000"/>
          </a:bodyPr>
          <a:lstStyle/>
          <a:p>
            <a:r>
              <a:rPr lang="ru-RU" sz="2800" dirty="0"/>
              <a:t>Одинаковы ли по составу слова в каждом столбике</a:t>
            </a:r>
            <a:r>
              <a:rPr lang="ru-RU" sz="2000" dirty="0"/>
              <a:t>?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1484784"/>
            <a:ext cx="8183880" cy="424847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>
                <a:solidFill>
                  <a:srgbClr val="002060"/>
                </a:solidFill>
              </a:rPr>
              <a:t>тележечка                   малышка                  подушка</a:t>
            </a:r>
          </a:p>
          <a:p>
            <a:pPr>
              <a:buNone/>
            </a:pPr>
            <a:r>
              <a:rPr lang="ru-RU" sz="2400" dirty="0">
                <a:solidFill>
                  <a:srgbClr val="002060"/>
                </a:solidFill>
              </a:rPr>
              <a:t>ложечка                       крылышко               подружка</a:t>
            </a:r>
          </a:p>
          <a:p>
            <a:pPr>
              <a:buNone/>
            </a:pPr>
            <a:r>
              <a:rPr lang="ru-RU" sz="2400" dirty="0">
                <a:solidFill>
                  <a:srgbClr val="002060"/>
                </a:solidFill>
              </a:rPr>
              <a:t>печка                             мышка                      поддержка</a:t>
            </a:r>
          </a:p>
          <a:p>
            <a:endParaRPr lang="ru-RU" sz="2400" dirty="0">
              <a:solidFill>
                <a:srgbClr val="002060"/>
              </a:solidFill>
            </a:endParaRPr>
          </a:p>
          <a:p>
            <a:endParaRPr lang="ru-RU" sz="2400" dirty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2400" dirty="0">
                <a:solidFill>
                  <a:srgbClr val="002060"/>
                </a:solidFill>
              </a:rPr>
              <a:t>ключик                        малина                   надавить</a:t>
            </a:r>
          </a:p>
          <a:p>
            <a:pPr>
              <a:buNone/>
            </a:pPr>
            <a:r>
              <a:rPr lang="ru-RU" sz="2400" dirty="0">
                <a:solidFill>
                  <a:srgbClr val="002060"/>
                </a:solidFill>
              </a:rPr>
              <a:t>птенчик                       осетрина                надорвать</a:t>
            </a:r>
          </a:p>
          <a:p>
            <a:pPr>
              <a:buNone/>
            </a:pPr>
            <a:r>
              <a:rPr lang="ru-RU" sz="2400" dirty="0">
                <a:solidFill>
                  <a:srgbClr val="002060"/>
                </a:solidFill>
              </a:rPr>
              <a:t>летчик                         балерина                надпилить                                                  </a:t>
            </a:r>
          </a:p>
          <a:p>
            <a:endParaRPr lang="ru-RU" sz="24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ru-RU" sz="2400" dirty="0"/>
          </a:p>
          <a:p>
            <a:endParaRPr lang="ru-RU" sz="2400" dirty="0"/>
          </a:p>
          <a:p>
            <a:endParaRPr lang="ru-RU" sz="2400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>
                <a:solidFill>
                  <a:schemeClr val="accent1"/>
                </a:solidFill>
              </a:rPr>
              <a:t>Приставочный</a:t>
            </a:r>
            <a:r>
              <a:rPr lang="ru-RU">
                <a:solidFill>
                  <a:srgbClr val="99FFCC"/>
                </a:solidFill>
              </a:rPr>
              <a:t> </a:t>
            </a:r>
            <a:r>
              <a:rPr lang="ru-RU">
                <a:solidFill>
                  <a:schemeClr val="accent1"/>
                </a:solidFill>
              </a:rPr>
              <a:t>способ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body" sz="half" idx="3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2400"/>
              <a:t>Первое слово имеет, кроме корня, приставку: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400"/>
              <a:t>         </a:t>
            </a:r>
            <a:r>
              <a:rPr lang="ru-RU" sz="2400">
                <a:hlinkClick r:id="rId3" action="ppaction://hlinksldjump" tooltip="А когда писать приставки РАЗ и РАС?"/>
              </a:rPr>
              <a:t>РАС</a:t>
            </a:r>
            <a:r>
              <a:rPr lang="ru-RU" sz="2400"/>
              <a:t>САДА</a:t>
            </a:r>
          </a:p>
          <a:p>
            <a:pPr eaLnBrk="1" hangingPunct="1">
              <a:lnSpc>
                <a:spcPct val="90000"/>
              </a:lnSpc>
            </a:pPr>
            <a:r>
              <a:rPr lang="ru-RU" sz="2400"/>
              <a:t>Следовательно, оно образовано при помощи приставки.</a:t>
            </a:r>
          </a:p>
          <a:p>
            <a:pPr eaLnBrk="1" hangingPunct="1">
              <a:lnSpc>
                <a:spcPct val="90000"/>
              </a:lnSpc>
            </a:pPr>
            <a:r>
              <a:rPr lang="ru-RU" sz="2400"/>
              <a:t>Такой способ называется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400"/>
              <a:t>       ПРИСТАВОЧНЫМ.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sz="2400"/>
          </a:p>
        </p:txBody>
      </p:sp>
      <p:pic>
        <p:nvPicPr>
          <p:cNvPr id="30734" name="Picture 14" descr="BD14868_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2106613" y="2133600"/>
            <a:ext cx="1473200" cy="1871663"/>
          </a:xfrm>
        </p:spPr>
      </p:pic>
      <p:sp>
        <p:nvSpPr>
          <p:cNvPr id="30736" name="WordArt 16"/>
          <p:cNvSpPr>
            <a:spLocks noChangeArrowheads="1" noChangeShapeType="1" noTextEdit="1"/>
          </p:cNvSpPr>
          <p:nvPr/>
        </p:nvSpPr>
        <p:spPr bwMode="auto">
          <a:xfrm>
            <a:off x="2428860" y="2786058"/>
            <a:ext cx="923925" cy="628650"/>
          </a:xfrm>
          <a:prstGeom prst="rect">
            <a:avLst/>
          </a:prstGeom>
          <a:noFill/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4400" b="1" kern="10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/>
                <a:cs typeface="Arial"/>
              </a:rPr>
              <a:t>сад</a:t>
            </a:r>
          </a:p>
        </p:txBody>
      </p:sp>
      <p:sp>
        <p:nvSpPr>
          <p:cNvPr id="30738" name="Line 18"/>
          <p:cNvSpPr>
            <a:spLocks noChangeShapeType="1"/>
          </p:cNvSpPr>
          <p:nvPr/>
        </p:nvSpPr>
        <p:spPr bwMode="auto">
          <a:xfrm flipH="1">
            <a:off x="2771775" y="3933825"/>
            <a:ext cx="792163" cy="10080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pic>
        <p:nvPicPr>
          <p:cNvPr id="30741" name="Picture 21" descr="BD21398_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5" cstate="print"/>
          <a:srcRect/>
          <a:stretch>
            <a:fillRect/>
          </a:stretch>
        </p:blipFill>
        <p:spPr>
          <a:xfrm>
            <a:off x="928688" y="5143500"/>
            <a:ext cx="1519237" cy="714375"/>
          </a:xfrm>
          <a:solidFill>
            <a:srgbClr val="6600FF"/>
          </a:solidFill>
        </p:spPr>
      </p:pic>
      <p:sp>
        <p:nvSpPr>
          <p:cNvPr id="30742" name="WordArt 22">
            <a:hlinkClick r:id="rId6" action="ppaction://hlinkpres?slideindex=7&amp;slidetitle=Слайд 7" tooltip="раз и рас - З и С в приставках"/>
          </p:cNvPr>
          <p:cNvSpPr>
            <a:spLocks noChangeArrowheads="1" noChangeShapeType="1" noTextEdit="1"/>
          </p:cNvSpPr>
          <p:nvPr/>
        </p:nvSpPr>
        <p:spPr bwMode="auto">
          <a:xfrm>
            <a:off x="1214438" y="5300663"/>
            <a:ext cx="787400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рас</a:t>
            </a:r>
          </a:p>
        </p:txBody>
      </p:sp>
      <p:pic>
        <p:nvPicPr>
          <p:cNvPr id="30743" name="Picture 23" descr="BD14868_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30425" y="4652963"/>
            <a:ext cx="1211263" cy="153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44" name="WordArt 24"/>
          <p:cNvSpPr>
            <a:spLocks noChangeArrowheads="1" noChangeShapeType="1" noTextEdit="1"/>
          </p:cNvSpPr>
          <p:nvPr/>
        </p:nvSpPr>
        <p:spPr bwMode="auto">
          <a:xfrm>
            <a:off x="2484438" y="5229225"/>
            <a:ext cx="752475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3600" b="1" kern="10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/>
                <a:cs typeface="Arial"/>
              </a:rPr>
              <a:t>сад</a:t>
            </a:r>
          </a:p>
        </p:txBody>
      </p:sp>
      <p:sp>
        <p:nvSpPr>
          <p:cNvPr id="30746" name="WordArt 26"/>
          <p:cNvSpPr>
            <a:spLocks noChangeArrowheads="1" noChangeShapeType="1" noTextEdit="1"/>
          </p:cNvSpPr>
          <p:nvPr/>
        </p:nvSpPr>
        <p:spPr bwMode="auto">
          <a:xfrm>
            <a:off x="3500438" y="5214938"/>
            <a:ext cx="200025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а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60"/>
                            </p:stCondLst>
                            <p:childTnLst>
                              <p:par>
                                <p:cTn id="11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07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07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07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07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760"/>
                            </p:stCondLst>
                            <p:childTnLst>
                              <p:par>
                                <p:cTn id="1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07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7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7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0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07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07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07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738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760"/>
                            </p:stCondLst>
                            <p:childTnLst>
                              <p:par>
                                <p:cTn id="30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07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07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07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0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07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07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07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07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760"/>
                            </p:stCondLst>
                            <p:childTnLst>
                              <p:par>
                                <p:cTn id="43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07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07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7" dur="1000"/>
                                        <p:tgtEl>
                                          <p:spTgt spid="307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07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07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07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0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07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07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30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07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07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07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07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07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07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07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07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07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07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307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307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307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307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307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307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307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307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307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307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307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307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307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307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307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5760"/>
                            </p:stCondLst>
                            <p:childTnLst>
                              <p:par>
                                <p:cTn id="95" presetID="2" presetClass="emph" presetSubtype="0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96" dur="indefinite"/>
                                        <p:tgtEl>
                                          <p:spTgt spid="307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style.fontFamily</p:attrName>
                                        </p:attrNameLst>
                                      </p:cBhvr>
                                      <p:to>
                                        <p:strVal val="Times New Roma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5760"/>
                            </p:stCondLst>
                            <p:childTnLst>
                              <p:par>
                                <p:cTn id="98" presetID="2" presetClass="emph" presetSubtype="0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99" dur="indefinite"/>
                                        <p:tgtEl>
                                          <p:spTgt spid="307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style.fontFamily</p:attrName>
                                        </p:attrNameLst>
                                      </p:cBhvr>
                                      <p:to>
                                        <p:strVal val="Times New Roma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5760"/>
                            </p:stCondLst>
                            <p:childTnLst>
                              <p:par>
                                <p:cTn id="101" presetID="2" presetClass="emph" presetSubtype="0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02" dur="indefinite"/>
                                        <p:tgtEl>
                                          <p:spTgt spid="307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style.fontFamily</p:attrName>
                                        </p:attrNameLst>
                                      </p:cBhvr>
                                      <p:to>
                                        <p:strVal val="Times New Roma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5760"/>
                            </p:stCondLst>
                            <p:childTnLst>
                              <p:par>
                                <p:cTn id="104" presetID="2" presetClass="emph" presetSubtype="0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05" dur="indefinite"/>
                                        <p:tgtEl>
                                          <p:spTgt spid="307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style.fontFamily</p:attrName>
                                        </p:attrNameLst>
                                      </p:cBhvr>
                                      <p:to>
                                        <p:strVal val="Times New Roma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5760"/>
                            </p:stCondLst>
                            <p:childTnLst>
                              <p:par>
                                <p:cTn id="107" presetID="2" presetClass="emph" presetSubtype="0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08" dur="indefinite"/>
                                        <p:tgtEl>
                                          <p:spTgt spid="307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style.fontFamily</p:attrName>
                                        </p:attrNameLst>
                                      </p:cBhvr>
                                      <p:to>
                                        <p:strVal val="Times New Roma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2" grpId="0"/>
      <p:bldP spid="30726" grpId="0" build="allAtOnce"/>
      <p:bldP spid="30726" grpId="1" build="p"/>
      <p:bldP spid="30738" grpId="0" animBg="1"/>
      <p:bldP spid="30742" grpId="0" animBg="1"/>
      <p:bldP spid="30746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ru-RU" sz="4000" dirty="0"/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4000" dirty="0" err="1">
                <a:solidFill>
                  <a:srgbClr val="FF0066"/>
                </a:solidFill>
              </a:rPr>
              <a:t>снег</a:t>
            </a:r>
            <a:r>
              <a:rPr lang="ru-RU" sz="4000" dirty="0" err="1">
                <a:solidFill>
                  <a:schemeClr val="tx2"/>
                </a:solidFill>
              </a:rPr>
              <a:t>+</a:t>
            </a:r>
            <a:r>
              <a:rPr lang="ru-RU" sz="4000" dirty="0" err="1">
                <a:solidFill>
                  <a:schemeClr val="hlink"/>
                </a:solidFill>
              </a:rPr>
              <a:t>ов</a:t>
            </a:r>
            <a:r>
              <a:rPr lang="ru-RU" sz="4000" dirty="0" err="1">
                <a:solidFill>
                  <a:schemeClr val="tx2"/>
                </a:solidFill>
              </a:rPr>
              <a:t>+</a:t>
            </a:r>
            <a:r>
              <a:rPr lang="ru-RU" sz="4000" dirty="0" err="1">
                <a:solidFill>
                  <a:schemeClr val="hlink"/>
                </a:solidFill>
              </a:rPr>
              <a:t>ик</a:t>
            </a:r>
            <a:r>
              <a:rPr lang="ru-RU" sz="4000" dirty="0" err="1"/>
              <a:t>=</a:t>
            </a:r>
            <a:r>
              <a:rPr lang="ru-RU" sz="4000" dirty="0" err="1">
                <a:solidFill>
                  <a:srgbClr val="CC3300"/>
                </a:solidFill>
              </a:rPr>
              <a:t>снеговик</a:t>
            </a:r>
            <a:endParaRPr lang="ru-RU" sz="4000" dirty="0">
              <a:solidFill>
                <a:srgbClr val="CC3300"/>
              </a:solidFill>
            </a:endParaRP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ru-RU" sz="4000" dirty="0">
              <a:solidFill>
                <a:srgbClr val="CC3300"/>
              </a:solidFill>
            </a:endParaRP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4000" dirty="0">
                <a:solidFill>
                  <a:srgbClr val="FF0066"/>
                </a:solidFill>
              </a:rPr>
              <a:t>снег </a:t>
            </a:r>
            <a:r>
              <a:rPr lang="ru-RU" sz="4000" dirty="0"/>
              <a:t>(</a:t>
            </a:r>
            <a:r>
              <a:rPr lang="ru-RU" sz="4000" dirty="0" err="1">
                <a:solidFill>
                  <a:srgbClr val="6600CC"/>
                </a:solidFill>
              </a:rPr>
              <a:t>г-ж</a:t>
            </a:r>
            <a:r>
              <a:rPr lang="ru-RU" sz="4000" dirty="0"/>
              <a:t>) + </a:t>
            </a:r>
            <a:r>
              <a:rPr lang="ru-RU" sz="4000" dirty="0" err="1">
                <a:solidFill>
                  <a:schemeClr val="hlink"/>
                </a:solidFill>
              </a:rPr>
              <a:t>ок</a:t>
            </a:r>
            <a:r>
              <a:rPr lang="ru-RU" sz="4000" dirty="0" err="1"/>
              <a:t>=</a:t>
            </a:r>
            <a:r>
              <a:rPr lang="ru-RU" sz="4000" dirty="0" err="1">
                <a:solidFill>
                  <a:srgbClr val="CC3300"/>
                </a:solidFill>
              </a:rPr>
              <a:t>снежок</a:t>
            </a:r>
            <a:endParaRPr lang="ru-RU" sz="4000" dirty="0">
              <a:solidFill>
                <a:srgbClr val="CC3300"/>
              </a:solidFill>
            </a:endParaRP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ru-RU" sz="4000" dirty="0">
              <a:solidFill>
                <a:srgbClr val="CC3300"/>
              </a:solidFill>
            </a:endParaRP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4000" dirty="0">
                <a:solidFill>
                  <a:srgbClr val="FF0066"/>
                </a:solidFill>
              </a:rPr>
              <a:t>снег</a:t>
            </a:r>
            <a:r>
              <a:rPr lang="ru-RU" sz="4000" dirty="0"/>
              <a:t>(</a:t>
            </a:r>
            <a:r>
              <a:rPr lang="ru-RU" sz="4000" dirty="0" err="1">
                <a:solidFill>
                  <a:srgbClr val="6600CC"/>
                </a:solidFill>
              </a:rPr>
              <a:t>г-ж</a:t>
            </a:r>
            <a:r>
              <a:rPr lang="ru-RU" sz="4000" dirty="0"/>
              <a:t>)+</a:t>
            </a:r>
            <a:r>
              <a:rPr lang="ru-RU" sz="4000" dirty="0" err="1">
                <a:solidFill>
                  <a:schemeClr val="hlink"/>
                </a:solidFill>
              </a:rPr>
              <a:t>инк</a:t>
            </a:r>
            <a:r>
              <a:rPr lang="ru-RU" sz="4000" dirty="0" err="1"/>
              <a:t>+</a:t>
            </a:r>
            <a:r>
              <a:rPr lang="ru-RU" sz="4000" dirty="0" err="1">
                <a:solidFill>
                  <a:srgbClr val="00FF00"/>
                </a:solidFill>
              </a:rPr>
              <a:t>а</a:t>
            </a:r>
            <a:r>
              <a:rPr lang="ru-RU" sz="4000" dirty="0" err="1"/>
              <a:t>=</a:t>
            </a:r>
            <a:r>
              <a:rPr lang="ru-RU" sz="4000" dirty="0" err="1">
                <a:solidFill>
                  <a:srgbClr val="CC3300"/>
                </a:solidFill>
              </a:rPr>
              <a:t>снежинка</a:t>
            </a:r>
            <a:endParaRPr lang="ru-RU" sz="4000" dirty="0">
              <a:solidFill>
                <a:srgbClr val="CC3300"/>
              </a:solidFill>
            </a:endParaRPr>
          </a:p>
        </p:txBody>
      </p:sp>
      <p:sp>
        <p:nvSpPr>
          <p:cNvPr id="5123" name="WordArt 5"/>
          <p:cNvSpPr>
            <a:spLocks noChangeArrowheads="1" noChangeShapeType="1" noTextEdit="1"/>
          </p:cNvSpPr>
          <p:nvPr/>
        </p:nvSpPr>
        <p:spPr bwMode="auto">
          <a:xfrm>
            <a:off x="539750" y="404813"/>
            <a:ext cx="7704138" cy="13716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-1681"/>
              </a:avLst>
            </a:prstTxWarp>
          </a:bodyPr>
          <a:lstStyle/>
          <a:p>
            <a:pPr algn="ctr"/>
            <a:r>
              <a:rPr lang="ru-RU" sz="3600" b="1" kern="10">
                <a:ln w="25400">
                  <a:solidFill>
                    <a:srgbClr val="800000"/>
                  </a:solidFill>
                  <a:prstDash val="lgDash"/>
                  <a:round/>
                  <a:headEnd/>
                  <a:tailEnd/>
                </a:ln>
                <a:gradFill rotWithShape="1">
                  <a:gsLst>
                    <a:gs pos="0">
                      <a:srgbClr val="FFF200"/>
                    </a:gs>
                    <a:gs pos="22501">
                      <a:srgbClr val="FF7A00"/>
                    </a:gs>
                    <a:gs pos="35001">
                      <a:srgbClr val="FF0300"/>
                    </a:gs>
                    <a:gs pos="50000">
                      <a:srgbClr val="4D0808"/>
                    </a:gs>
                    <a:gs pos="64999">
                      <a:srgbClr val="FF0300"/>
                    </a:gs>
                    <a:gs pos="77499">
                      <a:srgbClr val="FF7A00"/>
                    </a:gs>
                    <a:gs pos="100000">
                      <a:srgbClr val="FFF200"/>
                    </a:gs>
                  </a:gsLst>
                  <a:lin ang="0" scaled="1"/>
                </a:gradFill>
                <a:latin typeface="Monotype Corsiva"/>
              </a:rPr>
              <a:t>Суффиксальный способ</a:t>
            </a:r>
          </a:p>
        </p:txBody>
      </p:sp>
      <p:sp>
        <p:nvSpPr>
          <p:cNvPr id="29702" name="AutoShape 6"/>
          <p:cNvSpPr>
            <a:spLocks noChangeArrowheads="1"/>
          </p:cNvSpPr>
          <p:nvPr/>
        </p:nvSpPr>
        <p:spPr bwMode="auto">
          <a:xfrm>
            <a:off x="2339752" y="5877272"/>
            <a:ext cx="1008062" cy="360362"/>
          </a:xfrm>
          <a:prstGeom prst="curvedUpArrow">
            <a:avLst>
              <a:gd name="adj1" fmla="val 55947"/>
              <a:gd name="adj2" fmla="val 111894"/>
              <a:gd name="adj3" fmla="val 69602"/>
            </a:avLst>
          </a:prstGeom>
          <a:gradFill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rect">
              <a:fillToRect l="50000" t="50000" r="50000" b="50000"/>
            </a:path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9704" name="AutoShape 8"/>
          <p:cNvSpPr>
            <a:spLocks noChangeArrowheads="1"/>
          </p:cNvSpPr>
          <p:nvPr/>
        </p:nvSpPr>
        <p:spPr bwMode="auto">
          <a:xfrm rot="10800000">
            <a:off x="2339752" y="5013176"/>
            <a:ext cx="1008063" cy="360362"/>
          </a:xfrm>
          <a:prstGeom prst="curvedUpArrow">
            <a:avLst>
              <a:gd name="adj1" fmla="val 55947"/>
              <a:gd name="adj2" fmla="val 111894"/>
              <a:gd name="adj3" fmla="val 61231"/>
            </a:avLst>
          </a:prstGeom>
          <a:gradFill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rect">
              <a:fillToRect l="50000" t="50000" r="50000" b="50000"/>
            </a:path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9705" name="AutoShape 9"/>
          <p:cNvSpPr>
            <a:spLocks noChangeArrowheads="1"/>
          </p:cNvSpPr>
          <p:nvPr/>
        </p:nvSpPr>
        <p:spPr bwMode="auto">
          <a:xfrm>
            <a:off x="3203575" y="4652963"/>
            <a:ext cx="1008063" cy="360362"/>
          </a:xfrm>
          <a:prstGeom prst="curvedUpArrow">
            <a:avLst>
              <a:gd name="adj1" fmla="val 55947"/>
              <a:gd name="adj2" fmla="val 111894"/>
              <a:gd name="adj3" fmla="val 69602"/>
            </a:avLst>
          </a:prstGeom>
          <a:gradFill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rect">
              <a:fillToRect l="50000" t="50000" r="50000" b="50000"/>
            </a:path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9706" name="AutoShape 10"/>
          <p:cNvSpPr>
            <a:spLocks noChangeArrowheads="1"/>
          </p:cNvSpPr>
          <p:nvPr/>
        </p:nvSpPr>
        <p:spPr bwMode="auto">
          <a:xfrm rot="10800000">
            <a:off x="3132138" y="3716338"/>
            <a:ext cx="1008062" cy="360362"/>
          </a:xfrm>
          <a:prstGeom prst="curvedUpArrow">
            <a:avLst>
              <a:gd name="adj1" fmla="val 55947"/>
              <a:gd name="adj2" fmla="val 111894"/>
              <a:gd name="adj3" fmla="val 61231"/>
            </a:avLst>
          </a:prstGeom>
          <a:gradFill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rect">
              <a:fillToRect l="50000" t="50000" r="50000" b="50000"/>
            </a:path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9707" name="WordArt 11"/>
          <p:cNvSpPr>
            <a:spLocks noChangeArrowheads="1" noChangeShapeType="1" noTextEdit="1"/>
          </p:cNvSpPr>
          <p:nvPr/>
        </p:nvSpPr>
        <p:spPr bwMode="auto">
          <a:xfrm>
            <a:off x="539750" y="1989138"/>
            <a:ext cx="1511300" cy="647700"/>
          </a:xfrm>
          <a:prstGeom prst="rect">
            <a:avLst/>
          </a:prstGeom>
        </p:spPr>
        <p:txBody>
          <a:bodyPr wrap="none" fromWordArt="1">
            <a:prstTxWarp prst="textInflate">
              <a:avLst>
                <a:gd name="adj" fmla="val 13634"/>
              </a:avLst>
            </a:prstTxWarp>
          </a:bodyPr>
          <a:lstStyle/>
          <a:p>
            <a:pPr algn="ctr"/>
            <a:r>
              <a:rPr lang="ru-RU" sz="3600" b="1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 Black"/>
              </a:rPr>
              <a:t>Снег:</a:t>
            </a:r>
          </a:p>
        </p:txBody>
      </p:sp>
      <p:sp>
        <p:nvSpPr>
          <p:cNvPr id="29708" name="Freeform 12"/>
          <p:cNvSpPr>
            <a:spLocks/>
          </p:cNvSpPr>
          <p:nvPr/>
        </p:nvSpPr>
        <p:spPr bwMode="auto">
          <a:xfrm>
            <a:off x="4284663" y="2492375"/>
            <a:ext cx="431800" cy="360363"/>
          </a:xfrm>
          <a:custGeom>
            <a:avLst/>
            <a:gdLst>
              <a:gd name="T0" fmla="*/ 0 w 317"/>
              <a:gd name="T1" fmla="*/ 2147483647 h 816"/>
              <a:gd name="T2" fmla="*/ 2147483647 w 317"/>
              <a:gd name="T3" fmla="*/ 0 h 816"/>
              <a:gd name="T4" fmla="*/ 2147483647 w 317"/>
              <a:gd name="T5" fmla="*/ 2147483647 h 816"/>
              <a:gd name="T6" fmla="*/ 0 60000 65536"/>
              <a:gd name="T7" fmla="*/ 0 60000 65536"/>
              <a:gd name="T8" fmla="*/ 0 60000 65536"/>
              <a:gd name="T9" fmla="*/ 0 w 317"/>
              <a:gd name="T10" fmla="*/ 0 h 816"/>
              <a:gd name="T11" fmla="*/ 317 w 317"/>
              <a:gd name="T12" fmla="*/ 816 h 81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17" h="816">
                <a:moveTo>
                  <a:pt x="0" y="771"/>
                </a:moveTo>
                <a:lnTo>
                  <a:pt x="181" y="0"/>
                </a:lnTo>
                <a:lnTo>
                  <a:pt x="317" y="816"/>
                </a:lnTo>
              </a:path>
            </a:pathLst>
          </a:custGeom>
          <a:noFill/>
          <a:ln w="38100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9709" name="Freeform 13"/>
          <p:cNvSpPr>
            <a:spLocks/>
          </p:cNvSpPr>
          <p:nvPr/>
        </p:nvSpPr>
        <p:spPr bwMode="auto">
          <a:xfrm>
            <a:off x="3348038" y="2492375"/>
            <a:ext cx="431800" cy="360363"/>
          </a:xfrm>
          <a:custGeom>
            <a:avLst/>
            <a:gdLst>
              <a:gd name="T0" fmla="*/ 0 w 317"/>
              <a:gd name="T1" fmla="*/ 2147483647 h 816"/>
              <a:gd name="T2" fmla="*/ 2147483647 w 317"/>
              <a:gd name="T3" fmla="*/ 0 h 816"/>
              <a:gd name="T4" fmla="*/ 2147483647 w 317"/>
              <a:gd name="T5" fmla="*/ 2147483647 h 816"/>
              <a:gd name="T6" fmla="*/ 0 60000 65536"/>
              <a:gd name="T7" fmla="*/ 0 60000 65536"/>
              <a:gd name="T8" fmla="*/ 0 60000 65536"/>
              <a:gd name="T9" fmla="*/ 0 w 317"/>
              <a:gd name="T10" fmla="*/ 0 h 816"/>
              <a:gd name="T11" fmla="*/ 317 w 317"/>
              <a:gd name="T12" fmla="*/ 816 h 81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17" h="816">
                <a:moveTo>
                  <a:pt x="0" y="771"/>
                </a:moveTo>
                <a:lnTo>
                  <a:pt x="181" y="0"/>
                </a:lnTo>
                <a:lnTo>
                  <a:pt x="317" y="816"/>
                </a:lnTo>
              </a:path>
            </a:pathLst>
          </a:custGeom>
          <a:noFill/>
          <a:ln w="38100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9710" name="Freeform 14"/>
          <p:cNvSpPr>
            <a:spLocks/>
          </p:cNvSpPr>
          <p:nvPr/>
        </p:nvSpPr>
        <p:spPr bwMode="auto">
          <a:xfrm>
            <a:off x="4859338" y="3789363"/>
            <a:ext cx="431800" cy="360362"/>
          </a:xfrm>
          <a:custGeom>
            <a:avLst/>
            <a:gdLst>
              <a:gd name="T0" fmla="*/ 0 w 317"/>
              <a:gd name="T1" fmla="*/ 2147483647 h 816"/>
              <a:gd name="T2" fmla="*/ 2147483647 w 317"/>
              <a:gd name="T3" fmla="*/ 0 h 816"/>
              <a:gd name="T4" fmla="*/ 2147483647 w 317"/>
              <a:gd name="T5" fmla="*/ 2147483647 h 816"/>
              <a:gd name="T6" fmla="*/ 0 60000 65536"/>
              <a:gd name="T7" fmla="*/ 0 60000 65536"/>
              <a:gd name="T8" fmla="*/ 0 60000 65536"/>
              <a:gd name="T9" fmla="*/ 0 w 317"/>
              <a:gd name="T10" fmla="*/ 0 h 816"/>
              <a:gd name="T11" fmla="*/ 317 w 317"/>
              <a:gd name="T12" fmla="*/ 816 h 81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17" h="816">
                <a:moveTo>
                  <a:pt x="0" y="771"/>
                </a:moveTo>
                <a:lnTo>
                  <a:pt x="181" y="0"/>
                </a:lnTo>
                <a:lnTo>
                  <a:pt x="317" y="816"/>
                </a:lnTo>
              </a:path>
            </a:pathLst>
          </a:custGeom>
          <a:noFill/>
          <a:ln w="38100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9711" name="Freeform 15"/>
          <p:cNvSpPr>
            <a:spLocks/>
          </p:cNvSpPr>
          <p:nvPr/>
        </p:nvSpPr>
        <p:spPr bwMode="auto">
          <a:xfrm>
            <a:off x="3923928" y="4941168"/>
            <a:ext cx="792088" cy="432048"/>
          </a:xfrm>
          <a:custGeom>
            <a:avLst/>
            <a:gdLst>
              <a:gd name="T0" fmla="*/ 0 w 317"/>
              <a:gd name="T1" fmla="*/ 2147483647 h 816"/>
              <a:gd name="T2" fmla="*/ 2147483647 w 317"/>
              <a:gd name="T3" fmla="*/ 0 h 816"/>
              <a:gd name="T4" fmla="*/ 2147483647 w 317"/>
              <a:gd name="T5" fmla="*/ 2147483647 h 816"/>
              <a:gd name="T6" fmla="*/ 0 60000 65536"/>
              <a:gd name="T7" fmla="*/ 0 60000 65536"/>
              <a:gd name="T8" fmla="*/ 0 60000 65536"/>
              <a:gd name="T9" fmla="*/ 0 w 317"/>
              <a:gd name="T10" fmla="*/ 0 h 816"/>
              <a:gd name="T11" fmla="*/ 317 w 317"/>
              <a:gd name="T12" fmla="*/ 816 h 81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17" h="816">
                <a:moveTo>
                  <a:pt x="0" y="771"/>
                </a:moveTo>
                <a:lnTo>
                  <a:pt x="181" y="0"/>
                </a:lnTo>
                <a:lnTo>
                  <a:pt x="317" y="816"/>
                </a:lnTo>
              </a:path>
            </a:pathLst>
          </a:custGeom>
          <a:noFill/>
          <a:ln w="38100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slow"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970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970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97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5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5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5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6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97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97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97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970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970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970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970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970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970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970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970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3" presetID="26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97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97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97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970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970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970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970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970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970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970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970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6000"/>
                            </p:stCondLst>
                            <p:childTnLst>
                              <p:par>
                                <p:cTn id="50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2" dur="500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3" dur="500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500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6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97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97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97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97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97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97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97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97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97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97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97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1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3" dur="500"/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CC3300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4" dur="500"/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5" dur="500"/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26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97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97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97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97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97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97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97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97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97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97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97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2" presetID="19" presetClass="entr" presetSubtype="1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0" fill="hold"/>
                                        <p:tgtEl>
                                          <p:spTgt spid="297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0" fill="hold"/>
                                        <p:tgtEl>
                                          <p:spTgt spid="297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6" presetID="19" presetClass="entr" presetSubtype="1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0" fill="hold"/>
                                        <p:tgtEl>
                                          <p:spTgt spid="297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0" fill="hold"/>
                                        <p:tgtEl>
                                          <p:spTgt spid="297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19" presetClass="entr" presetSubtype="1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0" fill="hold"/>
                                        <p:tgtEl>
                                          <p:spTgt spid="297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0" fill="hold"/>
                                        <p:tgtEl>
                                          <p:spTgt spid="297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4" presetID="19" presetClass="entr" presetSubtype="1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0" fill="hold"/>
                                        <p:tgtEl>
                                          <p:spTgt spid="297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0" fill="hold"/>
                                        <p:tgtEl>
                                          <p:spTgt spid="297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2" grpId="0" animBg="1"/>
      <p:bldP spid="29704" grpId="0" animBg="1"/>
      <p:bldP spid="29705" grpId="0" animBg="1"/>
      <p:bldP spid="29706" grpId="0" animBg="1"/>
      <p:bldP spid="29707" grpId="0" animBg="1"/>
      <p:bldP spid="29708" grpId="0" animBg="1"/>
      <p:bldP spid="29709" grpId="0" animBg="1"/>
      <p:bldP spid="29710" grpId="0" animBg="1"/>
      <p:bldP spid="29711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2780928"/>
            <a:ext cx="8229600" cy="33147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4000" dirty="0" err="1">
                <a:solidFill>
                  <a:schemeClr val="folHlink"/>
                </a:solidFill>
                <a:latin typeface="Arial" charset="0"/>
              </a:rPr>
              <a:t>Под</a:t>
            </a:r>
            <a:r>
              <a:rPr lang="ru-RU" sz="4000" dirty="0" err="1">
                <a:latin typeface="Arial" charset="0"/>
              </a:rPr>
              <a:t>+</a:t>
            </a:r>
            <a:r>
              <a:rPr lang="ru-RU" sz="4000" dirty="0" err="1">
                <a:solidFill>
                  <a:srgbClr val="FF9999"/>
                </a:solidFill>
                <a:latin typeface="Arial" charset="0"/>
              </a:rPr>
              <a:t>снеж</a:t>
            </a:r>
            <a:r>
              <a:rPr lang="ru-RU" sz="4000" dirty="0" err="1">
                <a:latin typeface="Arial" charset="0"/>
              </a:rPr>
              <a:t>+</a:t>
            </a:r>
            <a:r>
              <a:rPr lang="ru-RU" sz="4000" dirty="0" err="1">
                <a:solidFill>
                  <a:schemeClr val="hlink"/>
                </a:solidFill>
                <a:latin typeface="Arial" charset="0"/>
              </a:rPr>
              <a:t>ник</a:t>
            </a:r>
            <a:r>
              <a:rPr lang="ru-RU" sz="4000" dirty="0" err="1">
                <a:latin typeface="Arial" charset="0"/>
              </a:rPr>
              <a:t>=ПОДСНЕЖНИК</a:t>
            </a:r>
            <a:endParaRPr lang="ru-RU" sz="4000" dirty="0">
              <a:latin typeface="Arial" charset="0"/>
            </a:endParaRPr>
          </a:p>
        </p:txBody>
      </p:sp>
      <p:sp>
        <p:nvSpPr>
          <p:cNvPr id="32772" name="WordArt 4"/>
          <p:cNvSpPr>
            <a:spLocks noChangeArrowheads="1" noChangeShapeType="1" noTextEdit="1"/>
          </p:cNvSpPr>
          <p:nvPr/>
        </p:nvSpPr>
        <p:spPr bwMode="auto">
          <a:xfrm>
            <a:off x="395288" y="476672"/>
            <a:ext cx="7889875" cy="1407691"/>
          </a:xfrm>
          <a:prstGeom prst="rect">
            <a:avLst/>
          </a:prstGeom>
        </p:spPr>
        <p:txBody>
          <a:bodyPr wrap="none" fromWordArt="1">
            <a:prstTxWarp prst="textInflateTop">
              <a:avLst>
                <a:gd name="adj" fmla="val 31917"/>
              </a:avLst>
            </a:prstTxWarp>
            <a:scene3d>
              <a:camera prst="legacyPerspectiveBottom">
                <a:rot lat="600000" lon="21539988" rev="0"/>
              </a:camera>
              <a:lightRig rig="legacyHarsh3" dir="r"/>
            </a:scene3d>
            <a:sp3d extrusionH="887400" prstMaterial="legacyMetal">
              <a:extrusionClr>
                <a:srgbClr val="808080"/>
              </a:extrusionClr>
            </a:sp3d>
          </a:bodyPr>
          <a:lstStyle/>
          <a:p>
            <a:pPr algn="ctr"/>
            <a:r>
              <a:rPr lang="ru-RU" sz="3600" b="1" kern="10" dirty="0">
                <a:ln w="9525">
                  <a:round/>
                  <a:headEnd/>
                  <a:tailEnd/>
                </a:ln>
                <a:solidFill>
                  <a:srgbClr val="00B0F0"/>
                </a:solidFill>
                <a:latin typeface="Times New Roman"/>
                <a:cs typeface="Times New Roman"/>
              </a:rPr>
              <a:t>Приставочно-суффиксальный</a:t>
            </a:r>
          </a:p>
          <a:p>
            <a:pPr algn="ctr"/>
            <a:r>
              <a:rPr lang="ru-RU" sz="3600" b="1" kern="10" dirty="0">
                <a:ln w="9525">
                  <a:round/>
                  <a:headEnd/>
                  <a:tailEnd/>
                </a:ln>
                <a:solidFill>
                  <a:srgbClr val="00B0F0"/>
                </a:solidFill>
                <a:latin typeface="Times New Roman"/>
                <a:cs typeface="Times New Roman"/>
              </a:rPr>
              <a:t>способ</a:t>
            </a:r>
          </a:p>
        </p:txBody>
      </p:sp>
      <p:sp>
        <p:nvSpPr>
          <p:cNvPr id="32773" name="WordArt 5"/>
          <p:cNvSpPr>
            <a:spLocks noChangeArrowheads="1" noChangeShapeType="1" noTextEdit="1"/>
          </p:cNvSpPr>
          <p:nvPr/>
        </p:nvSpPr>
        <p:spPr bwMode="auto">
          <a:xfrm>
            <a:off x="539750" y="1700213"/>
            <a:ext cx="1511300" cy="647700"/>
          </a:xfrm>
          <a:prstGeom prst="rect">
            <a:avLst/>
          </a:prstGeom>
        </p:spPr>
        <p:txBody>
          <a:bodyPr wrap="none" fromWordArt="1">
            <a:prstTxWarp prst="textInflate">
              <a:avLst>
                <a:gd name="adj" fmla="val 13634"/>
              </a:avLst>
            </a:prstTxWarp>
          </a:bodyPr>
          <a:lstStyle/>
          <a:p>
            <a:pPr algn="ctr"/>
            <a:r>
              <a:rPr lang="ru-RU" sz="3600" b="1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 Black"/>
              </a:rPr>
              <a:t>Снег:</a:t>
            </a:r>
          </a:p>
        </p:txBody>
      </p:sp>
      <p:sp>
        <p:nvSpPr>
          <p:cNvPr id="32774" name="Line 6"/>
          <p:cNvSpPr>
            <a:spLocks noChangeShapeType="1"/>
          </p:cNvSpPr>
          <p:nvPr/>
        </p:nvSpPr>
        <p:spPr bwMode="auto">
          <a:xfrm>
            <a:off x="2989263" y="3430588"/>
            <a:ext cx="1587" cy="714375"/>
          </a:xfrm>
          <a:prstGeom prst="line">
            <a:avLst/>
          </a:prstGeom>
          <a:noFill/>
          <a:ln w="63500" cmpd="dbl">
            <a:solidFill>
              <a:srgbClr val="993366"/>
            </a:solidFill>
            <a:round/>
            <a:headEnd/>
            <a:tailEnd type="stealth" w="med" len="lg"/>
          </a:ln>
        </p:spPr>
        <p:txBody>
          <a:bodyPr/>
          <a:lstStyle/>
          <a:p>
            <a:endParaRPr lang="ru-RU"/>
          </a:p>
        </p:txBody>
      </p:sp>
      <p:sp>
        <p:nvSpPr>
          <p:cNvPr id="32775" name="AutoShape 7"/>
          <p:cNvSpPr>
            <a:spLocks noChangeArrowheads="1"/>
          </p:cNvSpPr>
          <p:nvPr/>
        </p:nvSpPr>
        <p:spPr bwMode="auto">
          <a:xfrm>
            <a:off x="2555875" y="4941888"/>
            <a:ext cx="863600" cy="358775"/>
          </a:xfrm>
          <a:prstGeom prst="curvedUpArrow">
            <a:avLst>
              <a:gd name="adj1" fmla="val 48142"/>
              <a:gd name="adj2" fmla="val 96283"/>
              <a:gd name="adj3" fmla="val 69602"/>
            </a:avLst>
          </a:prstGeom>
          <a:gradFill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rect">
              <a:fillToRect l="50000" t="50000" r="50000" b="50000"/>
            </a:path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2776" name="AutoShape 8"/>
          <p:cNvSpPr>
            <a:spLocks noChangeArrowheads="1"/>
          </p:cNvSpPr>
          <p:nvPr/>
        </p:nvSpPr>
        <p:spPr bwMode="auto">
          <a:xfrm rot="10800000">
            <a:off x="2484438" y="4149725"/>
            <a:ext cx="863600" cy="358775"/>
          </a:xfrm>
          <a:prstGeom prst="curvedUpArrow">
            <a:avLst>
              <a:gd name="adj1" fmla="val 48142"/>
              <a:gd name="adj2" fmla="val 96283"/>
              <a:gd name="adj3" fmla="val 61231"/>
            </a:avLst>
          </a:prstGeom>
          <a:gradFill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rect">
              <a:fillToRect l="50000" t="50000" r="50000" b="50000"/>
            </a:path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2777" name="WordArt 9"/>
          <p:cNvSpPr>
            <a:spLocks noChangeArrowheads="1" noChangeShapeType="1" noTextEdit="1"/>
          </p:cNvSpPr>
          <p:nvPr/>
        </p:nvSpPr>
        <p:spPr bwMode="auto">
          <a:xfrm>
            <a:off x="2627313" y="4581525"/>
            <a:ext cx="647700" cy="2873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6600CC"/>
                </a:solidFill>
                <a:latin typeface="Arial"/>
                <a:cs typeface="Arial"/>
              </a:rPr>
              <a:t>г-ж</a:t>
            </a:r>
          </a:p>
        </p:txBody>
      </p:sp>
      <p:sp>
        <p:nvSpPr>
          <p:cNvPr id="32778" name="Freeform 10"/>
          <p:cNvSpPr>
            <a:spLocks/>
          </p:cNvSpPr>
          <p:nvPr/>
        </p:nvSpPr>
        <p:spPr bwMode="auto">
          <a:xfrm>
            <a:off x="830238" y="2708275"/>
            <a:ext cx="933450" cy="287338"/>
          </a:xfrm>
          <a:custGeom>
            <a:avLst/>
            <a:gdLst>
              <a:gd name="T0" fmla="*/ 2147483647 w 453"/>
              <a:gd name="T1" fmla="*/ 2147483647 h 181"/>
              <a:gd name="T2" fmla="*/ 2147483647 w 453"/>
              <a:gd name="T3" fmla="*/ 0 h 181"/>
              <a:gd name="T4" fmla="*/ 0 w 453"/>
              <a:gd name="T5" fmla="*/ 0 h 181"/>
              <a:gd name="T6" fmla="*/ 0 60000 65536"/>
              <a:gd name="T7" fmla="*/ 0 60000 65536"/>
              <a:gd name="T8" fmla="*/ 0 60000 65536"/>
              <a:gd name="T9" fmla="*/ 0 w 453"/>
              <a:gd name="T10" fmla="*/ 0 h 181"/>
              <a:gd name="T11" fmla="*/ 453 w 453"/>
              <a:gd name="T12" fmla="*/ 181 h 18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53" h="181">
                <a:moveTo>
                  <a:pt x="453" y="181"/>
                </a:moveTo>
                <a:lnTo>
                  <a:pt x="453" y="0"/>
                </a:lnTo>
                <a:lnTo>
                  <a:pt x="0" y="0"/>
                </a:lnTo>
              </a:path>
            </a:pathLst>
          </a:custGeom>
          <a:noFill/>
          <a:ln w="50800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2784" name="Freeform 16"/>
          <p:cNvSpPr>
            <a:spLocks/>
          </p:cNvSpPr>
          <p:nvPr/>
        </p:nvSpPr>
        <p:spPr bwMode="auto">
          <a:xfrm>
            <a:off x="3491880" y="2636912"/>
            <a:ext cx="792088" cy="360362"/>
          </a:xfrm>
          <a:custGeom>
            <a:avLst/>
            <a:gdLst>
              <a:gd name="T0" fmla="*/ 0 w 317"/>
              <a:gd name="T1" fmla="*/ 2147483647 h 816"/>
              <a:gd name="T2" fmla="*/ 2147483647 w 317"/>
              <a:gd name="T3" fmla="*/ 0 h 816"/>
              <a:gd name="T4" fmla="*/ 2147483647 w 317"/>
              <a:gd name="T5" fmla="*/ 2147483647 h 816"/>
              <a:gd name="T6" fmla="*/ 0 60000 65536"/>
              <a:gd name="T7" fmla="*/ 0 60000 65536"/>
              <a:gd name="T8" fmla="*/ 0 60000 65536"/>
              <a:gd name="T9" fmla="*/ 0 w 317"/>
              <a:gd name="T10" fmla="*/ 0 h 816"/>
              <a:gd name="T11" fmla="*/ 317 w 317"/>
              <a:gd name="T12" fmla="*/ 816 h 81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17" h="816">
                <a:moveTo>
                  <a:pt x="0" y="771"/>
                </a:moveTo>
                <a:lnTo>
                  <a:pt x="181" y="0"/>
                </a:lnTo>
                <a:lnTo>
                  <a:pt x="317" y="816"/>
                </a:lnTo>
              </a:path>
            </a:pathLst>
          </a:custGeom>
          <a:noFill/>
          <a:ln w="38100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2785" name="AutoShape 17"/>
          <p:cNvSpPr>
            <a:spLocks/>
          </p:cNvSpPr>
          <p:nvPr/>
        </p:nvSpPr>
        <p:spPr bwMode="auto">
          <a:xfrm rot="5400000">
            <a:off x="2556148" y="2349500"/>
            <a:ext cx="215900" cy="1079500"/>
          </a:xfrm>
          <a:prstGeom prst="leftBracket">
            <a:avLst>
              <a:gd name="adj" fmla="val 207986"/>
            </a:avLst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2786" name="Line 18"/>
          <p:cNvSpPr>
            <a:spLocks noChangeShapeType="1"/>
          </p:cNvSpPr>
          <p:nvPr/>
        </p:nvSpPr>
        <p:spPr bwMode="auto">
          <a:xfrm>
            <a:off x="611188" y="3429000"/>
            <a:ext cx="1081087" cy="0"/>
          </a:xfrm>
          <a:prstGeom prst="line">
            <a:avLst/>
          </a:prstGeom>
          <a:noFill/>
          <a:ln w="57150">
            <a:solidFill>
              <a:srgbClr val="00FF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2787" name="Line 19"/>
          <p:cNvSpPr>
            <a:spLocks noChangeShapeType="1"/>
          </p:cNvSpPr>
          <p:nvPr/>
        </p:nvSpPr>
        <p:spPr bwMode="auto">
          <a:xfrm>
            <a:off x="611188" y="3644900"/>
            <a:ext cx="1081087" cy="0"/>
          </a:xfrm>
          <a:prstGeom prst="line">
            <a:avLst/>
          </a:prstGeom>
          <a:noFill/>
          <a:ln w="57150">
            <a:solidFill>
              <a:srgbClr val="00FF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2788" name="Line 20"/>
          <p:cNvSpPr>
            <a:spLocks noChangeShapeType="1"/>
          </p:cNvSpPr>
          <p:nvPr/>
        </p:nvSpPr>
        <p:spPr bwMode="auto">
          <a:xfrm>
            <a:off x="3348038" y="3500438"/>
            <a:ext cx="1081087" cy="0"/>
          </a:xfrm>
          <a:prstGeom prst="line">
            <a:avLst/>
          </a:prstGeom>
          <a:noFill/>
          <a:ln w="57150">
            <a:solidFill>
              <a:srgbClr val="00FF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2789" name="Line 21"/>
          <p:cNvSpPr>
            <a:spLocks noChangeShapeType="1"/>
          </p:cNvSpPr>
          <p:nvPr/>
        </p:nvSpPr>
        <p:spPr bwMode="auto">
          <a:xfrm>
            <a:off x="3348038" y="3716338"/>
            <a:ext cx="1081087" cy="0"/>
          </a:xfrm>
          <a:prstGeom prst="line">
            <a:avLst/>
          </a:prstGeom>
          <a:noFill/>
          <a:ln w="57150">
            <a:solidFill>
              <a:srgbClr val="00FF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2790" name="Freeform 22"/>
          <p:cNvSpPr>
            <a:spLocks/>
          </p:cNvSpPr>
          <p:nvPr/>
        </p:nvSpPr>
        <p:spPr bwMode="auto">
          <a:xfrm>
            <a:off x="4499992" y="2565400"/>
            <a:ext cx="1148780" cy="358775"/>
          </a:xfrm>
          <a:custGeom>
            <a:avLst/>
            <a:gdLst>
              <a:gd name="T0" fmla="*/ 2147483647 w 453"/>
              <a:gd name="T1" fmla="*/ 2147483647 h 181"/>
              <a:gd name="T2" fmla="*/ 2147483647 w 453"/>
              <a:gd name="T3" fmla="*/ 0 h 181"/>
              <a:gd name="T4" fmla="*/ 0 w 453"/>
              <a:gd name="T5" fmla="*/ 0 h 181"/>
              <a:gd name="T6" fmla="*/ 0 60000 65536"/>
              <a:gd name="T7" fmla="*/ 0 60000 65536"/>
              <a:gd name="T8" fmla="*/ 0 60000 65536"/>
              <a:gd name="T9" fmla="*/ 0 w 453"/>
              <a:gd name="T10" fmla="*/ 0 h 181"/>
              <a:gd name="T11" fmla="*/ 453 w 453"/>
              <a:gd name="T12" fmla="*/ 181 h 18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53" h="181">
                <a:moveTo>
                  <a:pt x="453" y="181"/>
                </a:moveTo>
                <a:lnTo>
                  <a:pt x="453" y="0"/>
                </a:lnTo>
                <a:lnTo>
                  <a:pt x="0" y="0"/>
                </a:lnTo>
              </a:path>
            </a:pathLst>
          </a:custGeom>
          <a:noFill/>
          <a:ln w="50800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2791" name="AutoShape 23"/>
          <p:cNvSpPr>
            <a:spLocks/>
          </p:cNvSpPr>
          <p:nvPr/>
        </p:nvSpPr>
        <p:spPr bwMode="auto">
          <a:xfrm rot="5400000">
            <a:off x="6300390" y="2060650"/>
            <a:ext cx="360363" cy="1512888"/>
          </a:xfrm>
          <a:prstGeom prst="leftBracket">
            <a:avLst>
              <a:gd name="adj" fmla="val 174635"/>
            </a:avLst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2793" name="Freeform 25"/>
          <p:cNvSpPr>
            <a:spLocks/>
          </p:cNvSpPr>
          <p:nvPr/>
        </p:nvSpPr>
        <p:spPr bwMode="auto">
          <a:xfrm>
            <a:off x="7236296" y="2420888"/>
            <a:ext cx="936104" cy="504825"/>
          </a:xfrm>
          <a:custGeom>
            <a:avLst/>
            <a:gdLst>
              <a:gd name="T0" fmla="*/ 0 w 317"/>
              <a:gd name="T1" fmla="*/ 2147483647 h 816"/>
              <a:gd name="T2" fmla="*/ 2147483647 w 317"/>
              <a:gd name="T3" fmla="*/ 0 h 816"/>
              <a:gd name="T4" fmla="*/ 2147483647 w 317"/>
              <a:gd name="T5" fmla="*/ 2147483647 h 816"/>
              <a:gd name="T6" fmla="*/ 0 60000 65536"/>
              <a:gd name="T7" fmla="*/ 0 60000 65536"/>
              <a:gd name="T8" fmla="*/ 0 60000 65536"/>
              <a:gd name="T9" fmla="*/ 0 w 317"/>
              <a:gd name="T10" fmla="*/ 0 h 816"/>
              <a:gd name="T11" fmla="*/ 317 w 317"/>
              <a:gd name="T12" fmla="*/ 816 h 81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17" h="816">
                <a:moveTo>
                  <a:pt x="0" y="771"/>
                </a:moveTo>
                <a:lnTo>
                  <a:pt x="181" y="0"/>
                </a:lnTo>
                <a:lnTo>
                  <a:pt x="317" y="816"/>
                </a:lnTo>
              </a:path>
            </a:pathLst>
          </a:custGeom>
          <a:noFill/>
          <a:ln w="38100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slow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2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" presetID="27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500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CC3300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500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500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800"/>
                            </p:stCondLst>
                            <p:childTnLst>
                              <p:par>
                                <p:cTn id="23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277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277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27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7800"/>
                            </p:stCondLst>
                            <p:childTnLst>
                              <p:par>
                                <p:cTn id="30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27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27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27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0" fill="hold"/>
                                        <p:tgtEl>
                                          <p:spTgt spid="327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0" fill="hold"/>
                                        <p:tgtEl>
                                          <p:spTgt spid="327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0" fill="hold"/>
                                        <p:tgtEl>
                                          <p:spTgt spid="327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0" fill="hold"/>
                                        <p:tgtEl>
                                          <p:spTgt spid="327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0" fill="hold"/>
                                        <p:tgtEl>
                                          <p:spTgt spid="327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0" fill="hold"/>
                                        <p:tgtEl>
                                          <p:spTgt spid="327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0" fill="hold"/>
                                        <p:tgtEl>
                                          <p:spTgt spid="327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0" fill="hold"/>
                                        <p:tgtEl>
                                          <p:spTgt spid="327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2800"/>
                            </p:stCondLst>
                            <p:childTnLst>
                              <p:par>
                                <p:cTn id="52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27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27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27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278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27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278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27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278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27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278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278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4800"/>
                            </p:stCondLst>
                            <p:childTnLst>
                              <p:par>
                                <p:cTn id="69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279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279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27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5800"/>
                            </p:stCondLst>
                            <p:childTnLst>
                              <p:par>
                                <p:cTn id="76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27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27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327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6800"/>
                            </p:stCondLst>
                            <p:childTnLst>
                              <p:par>
                                <p:cTn id="82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27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27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27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279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27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279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27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279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27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279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279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2000"/>
                                        <p:tgtEl>
                                          <p:spTgt spid="32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2000"/>
                                        <p:tgtEl>
                                          <p:spTgt spid="327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2000"/>
                                        <p:tgtEl>
                                          <p:spTgt spid="327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2000"/>
                                        <p:tgtEl>
                                          <p:spTgt spid="327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 build="p"/>
      <p:bldP spid="32772" grpId="0" animBg="1"/>
      <p:bldP spid="32773" grpId="0" animBg="1"/>
      <p:bldP spid="32774" grpId="0" animBg="1"/>
      <p:bldP spid="32775" grpId="0" animBg="1"/>
      <p:bldP spid="32776" grpId="0" animBg="1"/>
      <p:bldP spid="32777" grpId="0" animBg="1"/>
      <p:bldP spid="32778" grpId="0" animBg="1"/>
      <p:bldP spid="32784" grpId="0" animBg="1"/>
      <p:bldP spid="32785" grpId="0" animBg="1"/>
      <p:bldP spid="32786" grpId="0" animBg="1"/>
      <p:bldP spid="32787" grpId="0" animBg="1"/>
      <p:bldP spid="32788" grpId="0" animBg="1"/>
      <p:bldP spid="32789" grpId="0" animBg="1"/>
      <p:bldP spid="32790" grpId="0" animBg="1"/>
      <p:bldP spid="32791" grpId="0" animBg="1"/>
      <p:bldP spid="32793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2195736" y="1143000"/>
            <a:ext cx="6491064" cy="10668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z="7200" dirty="0">
                <a:solidFill>
                  <a:srgbClr val="CC0099"/>
                </a:solidFill>
                <a:latin typeface="Gabriola" pitchFamily="82" charset="0"/>
              </a:rPr>
              <a:t>Способ сложения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852738"/>
            <a:ext cx="8229600" cy="3243262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7200" dirty="0">
                <a:solidFill>
                  <a:srgbClr val="FF9999"/>
                </a:solidFill>
                <a:latin typeface="Times New Roman" pitchFamily="18" charset="0"/>
              </a:rPr>
              <a:t>Снег</a:t>
            </a:r>
            <a:r>
              <a:rPr lang="ru-RU" sz="7200" dirty="0">
                <a:solidFill>
                  <a:srgbClr val="FF0000"/>
                </a:solidFill>
                <a:latin typeface="Times New Roman" pitchFamily="18" charset="0"/>
              </a:rPr>
              <a:t>о</a:t>
            </a:r>
            <a:r>
              <a:rPr lang="ru-RU" sz="7200" dirty="0">
                <a:solidFill>
                  <a:srgbClr val="FF9999"/>
                </a:solidFill>
                <a:latin typeface="Times New Roman" pitchFamily="18" charset="0"/>
              </a:rPr>
              <a:t>ход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endParaRPr lang="ru-RU" sz="4800" dirty="0">
              <a:solidFill>
                <a:srgbClr val="FF9999"/>
              </a:solidFill>
              <a:latin typeface="Times New Roman" pitchFamily="18" charset="0"/>
            </a:endParaRP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3600" dirty="0">
                <a:solidFill>
                  <a:srgbClr val="0000FF"/>
                </a:solidFill>
                <a:latin typeface="Times New Roman" pitchFamily="18" charset="0"/>
              </a:rPr>
              <a:t>    </a:t>
            </a:r>
            <a:r>
              <a:rPr lang="ru-RU" sz="3600" dirty="0">
                <a:solidFill>
                  <a:srgbClr val="0000FF"/>
                </a:solidFill>
                <a:latin typeface="Times New Roman" pitchFamily="18" charset="0"/>
                <a:hlinkClick r:id="rId2" action="ppaction://hlinksldjump" tooltip="СОЕДИНИТЕЛЬНЫЕ ГЛАСНЫЕ"/>
              </a:rPr>
              <a:t>Соединительная гласная</a:t>
            </a:r>
            <a:endParaRPr lang="ru-RU" sz="3600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33796" name="WordArt 4"/>
          <p:cNvSpPr>
            <a:spLocks noChangeArrowheads="1" noChangeShapeType="1" noTextEdit="1"/>
          </p:cNvSpPr>
          <p:nvPr/>
        </p:nvSpPr>
        <p:spPr bwMode="auto">
          <a:xfrm>
            <a:off x="539552" y="2132856"/>
            <a:ext cx="1511300" cy="647700"/>
          </a:xfrm>
          <a:prstGeom prst="rect">
            <a:avLst/>
          </a:prstGeom>
        </p:spPr>
        <p:txBody>
          <a:bodyPr wrap="none" fromWordArt="1">
            <a:prstTxWarp prst="textInflate">
              <a:avLst>
                <a:gd name="adj" fmla="val 13634"/>
              </a:avLst>
            </a:prstTxWarp>
          </a:bodyPr>
          <a:lstStyle/>
          <a:p>
            <a:pPr algn="ctr"/>
            <a:r>
              <a:rPr lang="ru-RU" sz="3600" b="1" kern="1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 Black"/>
              </a:rPr>
              <a:t>Снег:</a:t>
            </a:r>
          </a:p>
        </p:txBody>
      </p:sp>
      <p:sp>
        <p:nvSpPr>
          <p:cNvPr id="33797" name="Line 5"/>
          <p:cNvSpPr>
            <a:spLocks noChangeShapeType="1"/>
          </p:cNvSpPr>
          <p:nvPr/>
        </p:nvSpPr>
        <p:spPr bwMode="auto">
          <a:xfrm>
            <a:off x="4787900" y="4005263"/>
            <a:ext cx="0" cy="936625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33798" name="AutoShape 6"/>
          <p:cNvSpPr>
            <a:spLocks/>
          </p:cNvSpPr>
          <p:nvPr/>
        </p:nvSpPr>
        <p:spPr bwMode="auto">
          <a:xfrm rot="5400000">
            <a:off x="3599432" y="2240408"/>
            <a:ext cx="360363" cy="1728788"/>
          </a:xfrm>
          <a:prstGeom prst="leftBracket">
            <a:avLst>
              <a:gd name="adj" fmla="val 199556"/>
            </a:avLst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3799" name="AutoShape 7"/>
          <p:cNvSpPr>
            <a:spLocks/>
          </p:cNvSpPr>
          <p:nvPr/>
        </p:nvSpPr>
        <p:spPr bwMode="auto">
          <a:xfrm rot="5400000">
            <a:off x="5580856" y="2564607"/>
            <a:ext cx="287337" cy="1295400"/>
          </a:xfrm>
          <a:prstGeom prst="leftBracket">
            <a:avLst>
              <a:gd name="adj" fmla="val 187533"/>
            </a:avLst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3800" name="Line 8"/>
          <p:cNvSpPr>
            <a:spLocks noChangeShapeType="1"/>
          </p:cNvSpPr>
          <p:nvPr/>
        </p:nvSpPr>
        <p:spPr bwMode="auto">
          <a:xfrm>
            <a:off x="4500563" y="3933825"/>
            <a:ext cx="576262" cy="0"/>
          </a:xfrm>
          <a:prstGeom prst="line">
            <a:avLst/>
          </a:prstGeom>
          <a:noFill/>
          <a:ln w="57150">
            <a:solidFill>
              <a:srgbClr val="00FF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3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650"/>
                            </p:stCondLst>
                            <p:childTnLst>
                              <p:par>
                                <p:cTn id="12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8" presetID="27" presetClass="entr" presetSubtype="0" fill="hold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1000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CC3300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1000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000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8150"/>
                            </p:stCondLst>
                            <p:childTnLst>
                              <p:par>
                                <p:cTn id="24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37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37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37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9150"/>
                            </p:stCondLst>
                            <p:childTnLst>
                              <p:par>
                                <p:cTn id="30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37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37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3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15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338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0" fill="hold"/>
                                        <p:tgtEl>
                                          <p:spTgt spid="337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0" fill="hold"/>
                                        <p:tgtEl>
                                          <p:spTgt spid="337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4" grpId="0"/>
      <p:bldP spid="33796" grpId="0" animBg="1"/>
      <p:bldP spid="33797" grpId="0" animBg="1"/>
      <p:bldP spid="33798" grpId="0" animBg="1"/>
      <p:bldP spid="33799" grpId="0" animBg="1"/>
      <p:bldP spid="33800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1017587"/>
          </a:xfrm>
        </p:spPr>
        <p:txBody>
          <a:bodyPr/>
          <a:lstStyle/>
          <a:p>
            <a:r>
              <a:rPr lang="ru-RU" b="1" i="1">
                <a:solidFill>
                  <a:srgbClr val="00FFCC"/>
                </a:solidFill>
              </a:rPr>
              <a:t>Имена  существительные</a:t>
            </a:r>
            <a:r>
              <a:rPr lang="ru-RU"/>
              <a:t> 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4911725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ru-RU" sz="2400" b="1" i="1">
                <a:solidFill>
                  <a:srgbClr val="FF9933"/>
                </a:solidFill>
              </a:rPr>
              <a:t>Образуются   от  существительных, прилагательных, числительных и глаголов:</a:t>
            </a: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304800" y="2422525"/>
            <a:ext cx="8686800" cy="410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174625"/>
            <a:r>
              <a:rPr lang="ru-RU" sz="24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1) при помощи суффиксов:</a:t>
            </a:r>
            <a:r>
              <a:rPr lang="ru-RU" sz="2400"/>
              <a:t> </a:t>
            </a:r>
            <a:r>
              <a:rPr lang="ru-RU" sz="2400" i="1"/>
              <a:t>камень — каменщик, новый — новизна;</a:t>
            </a:r>
            <a:endParaRPr lang="ru-RU" sz="2400"/>
          </a:p>
          <a:p>
            <a:pPr indent="174625"/>
            <a:r>
              <a:rPr lang="ru-RU" sz="24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2) при помощи приставок:</a:t>
            </a:r>
            <a:r>
              <a:rPr lang="ru-RU" sz="2400"/>
              <a:t> </a:t>
            </a:r>
            <a:r>
              <a:rPr lang="ru-RU" sz="2400" i="1"/>
              <a:t>непогода, пригород;</a:t>
            </a:r>
            <a:endParaRPr lang="ru-RU" sz="2400"/>
          </a:p>
          <a:p>
            <a:pPr indent="174625"/>
            <a:r>
              <a:rPr lang="ru-RU" sz="24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3)</a:t>
            </a:r>
            <a:r>
              <a:rPr lang="ru-RU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24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при помощи суффиксов и приставок:</a:t>
            </a:r>
            <a:r>
              <a:rPr lang="ru-RU" sz="2400"/>
              <a:t> </a:t>
            </a:r>
            <a:r>
              <a:rPr lang="ru-RU" sz="2400" i="1"/>
              <a:t>стакан — подстаканник;</a:t>
            </a:r>
          </a:p>
          <a:p>
            <a:pPr indent="174625"/>
            <a:r>
              <a:rPr lang="ru-RU" sz="2400" i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4)</a:t>
            </a:r>
            <a:r>
              <a:rPr lang="ru-RU" sz="2400" i="1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24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сложением:</a:t>
            </a:r>
            <a:r>
              <a:rPr lang="ru-RU" sz="2400" i="1"/>
              <a:t> луна, ходить — </a:t>
            </a:r>
            <a:r>
              <a:rPr lang="ru-RU" sz="2400" b="1" i="1"/>
              <a:t>луноход;</a:t>
            </a:r>
            <a:endParaRPr lang="ru-RU" sz="2400" i="1"/>
          </a:p>
          <a:p>
            <a:pPr indent="174625"/>
            <a:r>
              <a:rPr lang="ru-RU" sz="2400" i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5)</a:t>
            </a:r>
            <a:r>
              <a:rPr lang="ru-RU" sz="2400" i="1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24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сложением сокращённых слов:</a:t>
            </a:r>
            <a:r>
              <a:rPr lang="ru-RU" sz="2400" i="1"/>
              <a:t> универсам, АТС;</a:t>
            </a:r>
          </a:p>
          <a:p>
            <a:pPr indent="174625"/>
            <a:r>
              <a:rPr lang="ru-RU" sz="2400" i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6)</a:t>
            </a:r>
            <a:r>
              <a:rPr lang="ru-RU" sz="2400" i="1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24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бессуффиксным способом:</a:t>
            </a:r>
            <a:r>
              <a:rPr lang="ru-RU" sz="2400" i="1"/>
              <a:t> заплывать — заплыв.</a:t>
            </a:r>
          </a:p>
          <a:p>
            <a:pPr indent="174625"/>
            <a:r>
              <a:rPr lang="ru-RU" sz="2400" i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7)</a:t>
            </a:r>
            <a:r>
              <a:rPr lang="ru-RU" sz="2400" i="1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24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путём перехода прилагательных в существительные:</a:t>
            </a:r>
            <a:r>
              <a:rPr lang="ru-RU" sz="2400" i="1"/>
              <a:t> учительская —учительская комната.</a:t>
            </a:r>
          </a:p>
        </p:txBody>
      </p:sp>
    </p:spTree>
  </p:cSld>
  <p:clrMapOvr>
    <a:masterClrMapping/>
  </p:clrMapOvr>
  <p:transition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941387"/>
          </a:xfrm>
        </p:spPr>
        <p:txBody>
          <a:bodyPr/>
          <a:lstStyle/>
          <a:p>
            <a:r>
              <a:rPr lang="ru-RU" b="1" i="1">
                <a:solidFill>
                  <a:srgbClr val="00FFCC"/>
                </a:solidFill>
              </a:rPr>
              <a:t>Имена прилагательные</a:t>
            </a:r>
            <a:r>
              <a:rPr lang="ru-RU"/>
              <a:t> 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5486400"/>
          </a:xfrm>
        </p:spPr>
        <p:txBody>
          <a:bodyPr/>
          <a:lstStyle/>
          <a:p>
            <a:pPr marL="609600" indent="-609600" algn="ctr">
              <a:lnSpc>
                <a:spcPct val="90000"/>
              </a:lnSpc>
              <a:buFont typeface="Wingdings" pitchFamily="2" charset="2"/>
              <a:buNone/>
            </a:pPr>
            <a:r>
              <a:rPr lang="ru-RU" sz="2400" b="1" i="1">
                <a:solidFill>
                  <a:srgbClr val="FF9933"/>
                </a:solidFill>
              </a:rPr>
              <a:t>Образуются от существительных, глаголов и других прилагательных:</a:t>
            </a:r>
          </a:p>
          <a:p>
            <a:pPr marL="609600" indent="-609600" algn="ctr">
              <a:lnSpc>
                <a:spcPct val="90000"/>
              </a:lnSpc>
              <a:buFont typeface="Wingdings" pitchFamily="2" charset="2"/>
              <a:buNone/>
            </a:pPr>
            <a:r>
              <a:rPr lang="ru-RU" sz="2400">
                <a:solidFill>
                  <a:schemeClr val="hlink"/>
                </a:solidFill>
              </a:rPr>
              <a:t>1) при помощи суффиксов:</a:t>
            </a:r>
            <a:r>
              <a:rPr lang="ru-RU" sz="2400" i="1"/>
              <a:t> ёж — ежовый, жарить жареный;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r>
              <a:rPr lang="ru-RU" sz="2400">
                <a:solidFill>
                  <a:schemeClr val="hlink"/>
                </a:solidFill>
              </a:rPr>
              <a:t>2)</a:t>
            </a:r>
            <a:r>
              <a:rPr lang="ru-RU" sz="2400" i="1">
                <a:solidFill>
                  <a:schemeClr val="hlink"/>
                </a:solidFill>
              </a:rPr>
              <a:t> </a:t>
            </a:r>
            <a:r>
              <a:rPr lang="ru-RU" sz="2400">
                <a:solidFill>
                  <a:schemeClr val="hlink"/>
                </a:solidFill>
              </a:rPr>
              <a:t>при помощи приставок:</a:t>
            </a:r>
            <a:r>
              <a:rPr lang="ru-RU" sz="2400" i="1"/>
              <a:t> добрый — предобрый;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r>
              <a:rPr lang="ru-RU" sz="2400">
                <a:solidFill>
                  <a:schemeClr val="hlink"/>
                </a:solidFill>
              </a:rPr>
              <a:t>3) при помощи суффиксов и приставок:</a:t>
            </a:r>
            <a:r>
              <a:rPr lang="ru-RU" sz="2400" i="1"/>
              <a:t> избежать — неизбежный,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r>
              <a:rPr lang="ru-RU" sz="2400">
                <a:solidFill>
                  <a:schemeClr val="hlink"/>
                </a:solidFill>
              </a:rPr>
              <a:t>4) сложением основ без суффикса и с прибавлением суффикса:</a:t>
            </a:r>
            <a:r>
              <a:rPr lang="ru-RU" sz="2400" i="1"/>
              <a:t> русский, немецкий —русско-немецкий;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r>
              <a:rPr lang="ru-RU" sz="2400">
                <a:solidFill>
                  <a:schemeClr val="hlink"/>
                </a:solidFill>
              </a:rPr>
              <a:t>5) слиянием слов:</a:t>
            </a:r>
            <a:r>
              <a:rPr lang="ru-RU" sz="2400" i="1">
                <a:effectLst/>
              </a:rPr>
              <a:t> трудно доступный — труднодоступный;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r>
              <a:rPr lang="ru-RU" sz="2400">
                <a:solidFill>
                  <a:schemeClr val="hlink"/>
                </a:solidFill>
              </a:rPr>
              <a:t>6) путём перехода слов из других частей речи:</a:t>
            </a:r>
            <a:r>
              <a:rPr lang="ru-RU" sz="2400" i="1">
                <a:effectLst/>
              </a:rPr>
              <a:t> блестящий на солнце предмет — блестящие (выдающиеся) способности.</a:t>
            </a:r>
            <a:endParaRPr lang="ru-RU" sz="2400" i="1">
              <a:solidFill>
                <a:srgbClr val="FF9933"/>
              </a:solidFill>
              <a:effectLst/>
            </a:endParaRPr>
          </a:p>
          <a:p>
            <a:pPr marL="609600" indent="-609600" algn="ctr">
              <a:lnSpc>
                <a:spcPct val="90000"/>
              </a:lnSpc>
              <a:buFont typeface="Wingdings" pitchFamily="2" charset="2"/>
              <a:buNone/>
            </a:pPr>
            <a:endParaRPr lang="ru-RU" sz="2400" i="1">
              <a:solidFill>
                <a:srgbClr val="FF9933"/>
              </a:solidFill>
              <a:effectLst/>
            </a:endParaRPr>
          </a:p>
        </p:txBody>
      </p:sp>
    </p:spTree>
  </p:cSld>
  <p:clrMapOvr>
    <a:masterClrMapping/>
  </p:clrMapOvr>
  <p:transition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65187"/>
          </a:xfrm>
        </p:spPr>
        <p:txBody>
          <a:bodyPr/>
          <a:lstStyle/>
          <a:p>
            <a:r>
              <a:rPr lang="ru-RU" i="1">
                <a:solidFill>
                  <a:srgbClr val="00FFCC"/>
                </a:solidFill>
              </a:rPr>
              <a:t>Числительные</a:t>
            </a:r>
            <a:r>
              <a:rPr lang="ru-RU"/>
              <a:t> 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49879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2800">
                <a:solidFill>
                  <a:schemeClr val="hlink"/>
                </a:solidFill>
              </a:rPr>
              <a:t>1) при помощи суффиксов:</a:t>
            </a:r>
            <a:r>
              <a:rPr lang="ru-RU" sz="2800"/>
              <a:t> </a:t>
            </a:r>
            <a:r>
              <a:rPr lang="ru-RU" sz="2800" i="1"/>
              <a:t>два — двадцать;</a:t>
            </a:r>
            <a:endParaRPr lang="ru-RU" sz="2800"/>
          </a:p>
          <a:p>
            <a:pPr>
              <a:buFont typeface="Wingdings" pitchFamily="2" charset="2"/>
              <a:buNone/>
            </a:pPr>
            <a:r>
              <a:rPr lang="ru-RU" sz="2800">
                <a:solidFill>
                  <a:schemeClr val="hlink"/>
                </a:solidFill>
              </a:rPr>
              <a:t>2) сложением:</a:t>
            </a:r>
            <a:r>
              <a:rPr lang="ru-RU" sz="2800"/>
              <a:t> </a:t>
            </a:r>
            <a:r>
              <a:rPr lang="ru-RU" sz="2800" i="1"/>
              <a:t>четыре, сто — четыреста.</a:t>
            </a:r>
          </a:p>
          <a:p>
            <a:pPr algn="ctr">
              <a:buFont typeface="Wingdings" pitchFamily="2" charset="2"/>
              <a:buNone/>
            </a:pPr>
            <a:endParaRPr lang="ru-RU" sz="4000" i="1">
              <a:solidFill>
                <a:srgbClr val="00FFCC"/>
              </a:solidFill>
            </a:endParaRPr>
          </a:p>
          <a:p>
            <a:pPr algn="ctr">
              <a:buFont typeface="Wingdings" pitchFamily="2" charset="2"/>
              <a:buNone/>
            </a:pPr>
            <a:r>
              <a:rPr lang="ru-RU" sz="4000" i="1">
                <a:solidFill>
                  <a:srgbClr val="00FFCC"/>
                </a:solidFill>
              </a:rPr>
              <a:t>Местоимения </a:t>
            </a:r>
          </a:p>
          <a:p>
            <a:pPr>
              <a:buFont typeface="Wingdings" pitchFamily="2" charset="2"/>
              <a:buNone/>
            </a:pPr>
            <a:r>
              <a:rPr lang="ru-RU" sz="2800" b="1" i="1">
                <a:solidFill>
                  <a:srgbClr val="FF9933"/>
                </a:solidFill>
              </a:rPr>
              <a:t>Образуются от других местоимений:</a:t>
            </a:r>
          </a:p>
          <a:p>
            <a:pPr>
              <a:buFont typeface="Wingdings" pitchFamily="2" charset="2"/>
              <a:buNone/>
            </a:pPr>
            <a:r>
              <a:rPr lang="ru-RU" sz="2800">
                <a:solidFill>
                  <a:schemeClr val="hlink"/>
                </a:solidFill>
              </a:rPr>
              <a:t>1) при помощи суффиксов:</a:t>
            </a:r>
            <a:r>
              <a:rPr lang="ru-RU" sz="2800" i="1"/>
              <a:t> кто — кто-то, сколько — сколько-нибудь;</a:t>
            </a:r>
          </a:p>
          <a:p>
            <a:pPr>
              <a:buFont typeface="Wingdings" pitchFamily="2" charset="2"/>
              <a:buNone/>
            </a:pPr>
            <a:r>
              <a:rPr lang="ru-RU" sz="2800">
                <a:solidFill>
                  <a:schemeClr val="hlink"/>
                </a:solidFill>
              </a:rPr>
              <a:t>2) при помощи приставок:</a:t>
            </a:r>
            <a:r>
              <a:rPr lang="ru-RU" sz="2800" i="1"/>
              <a:t> кто — никто.</a:t>
            </a:r>
          </a:p>
        </p:txBody>
      </p:sp>
    </p:spTree>
  </p:cSld>
  <p:clrMapOvr>
    <a:masterClrMapping/>
  </p:clrMapOvr>
  <p:transition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/>
          <a:lstStyle/>
          <a:p>
            <a:r>
              <a:rPr lang="ru-RU" b="1" i="1">
                <a:solidFill>
                  <a:srgbClr val="00FFCC"/>
                </a:solidFill>
              </a:rPr>
              <a:t>Глаголы</a:t>
            </a:r>
            <a:r>
              <a:rPr lang="ru-RU"/>
              <a:t> 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990600"/>
            <a:ext cx="8991600" cy="58674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2800">
                <a:solidFill>
                  <a:schemeClr val="hlink"/>
                </a:solidFill>
              </a:rPr>
              <a:t>1) при помощи приставок:</a:t>
            </a:r>
            <a:r>
              <a:rPr lang="ru-RU" sz="2800"/>
              <a:t> </a:t>
            </a:r>
            <a:r>
              <a:rPr lang="ru-RU" sz="2800" i="1"/>
              <a:t>писать — написать;</a:t>
            </a:r>
            <a:endParaRPr lang="ru-RU" sz="2800"/>
          </a:p>
          <a:p>
            <a:pPr>
              <a:buFont typeface="Wingdings" pitchFamily="2" charset="2"/>
              <a:buNone/>
            </a:pPr>
            <a:r>
              <a:rPr lang="ru-RU" sz="2800">
                <a:solidFill>
                  <a:schemeClr val="hlink"/>
                </a:solidFill>
              </a:rPr>
              <a:t>2) при помощи суффиксов:</a:t>
            </a:r>
            <a:r>
              <a:rPr lang="ru-RU" sz="2800"/>
              <a:t> </a:t>
            </a:r>
            <a:r>
              <a:rPr lang="ru-RU" sz="2800" i="1"/>
              <a:t>зелёный — зеленеть;</a:t>
            </a:r>
            <a:endParaRPr lang="ru-RU" sz="2800"/>
          </a:p>
          <a:p>
            <a:pPr>
              <a:buFont typeface="Wingdings" pitchFamily="2" charset="2"/>
              <a:buNone/>
            </a:pPr>
            <a:r>
              <a:rPr lang="ru-RU" sz="2800">
                <a:solidFill>
                  <a:schemeClr val="hlink"/>
                </a:solidFill>
              </a:rPr>
              <a:t>3) при помощи суффиксов и приставок:</a:t>
            </a:r>
            <a:r>
              <a:rPr lang="ru-RU" sz="2800"/>
              <a:t> </a:t>
            </a:r>
            <a:r>
              <a:rPr lang="ru-RU" sz="2800" i="1"/>
              <a:t>бежать — разбежаться</a:t>
            </a:r>
          </a:p>
          <a:p>
            <a:pPr algn="ctr">
              <a:buFont typeface="Wingdings" pitchFamily="2" charset="2"/>
              <a:buNone/>
            </a:pPr>
            <a:r>
              <a:rPr lang="ru-RU" sz="4000" b="1" i="1">
                <a:solidFill>
                  <a:srgbClr val="00FFCC"/>
                </a:solidFill>
              </a:rPr>
              <a:t>Причастия и деепричастия</a:t>
            </a:r>
            <a:r>
              <a:rPr lang="ru-RU"/>
              <a:t> </a:t>
            </a:r>
          </a:p>
          <a:p>
            <a:pPr algn="ctr">
              <a:buFont typeface="Wingdings" pitchFamily="2" charset="2"/>
              <a:buNone/>
            </a:pPr>
            <a:r>
              <a:rPr lang="ru-RU" sz="2800" b="1" i="1">
                <a:solidFill>
                  <a:srgbClr val="FF9933"/>
                </a:solidFill>
              </a:rPr>
              <a:t>Образуются только при помощи суффиксов.</a:t>
            </a:r>
          </a:p>
          <a:p>
            <a:pPr>
              <a:buFont typeface="Wingdings" pitchFamily="2" charset="2"/>
              <a:buNone/>
            </a:pPr>
            <a:r>
              <a:rPr lang="ru-RU" sz="2800" i="1"/>
              <a:t>Разрешить – разрешенный, петь – поющий</a:t>
            </a:r>
          </a:p>
          <a:p>
            <a:pPr>
              <a:buFont typeface="Wingdings" pitchFamily="2" charset="2"/>
              <a:buNone/>
            </a:pPr>
            <a:r>
              <a:rPr lang="ru-RU" sz="2800" i="1"/>
              <a:t>увидеть – увидевший, увидев, делать – делая, сделать – сделав.</a:t>
            </a:r>
            <a:endParaRPr lang="ru-RU" sz="2800" b="1" i="1"/>
          </a:p>
        </p:txBody>
      </p:sp>
    </p:spTree>
  </p:cSld>
  <p:clrMapOvr>
    <a:masterClrMapping/>
  </p:clrMapOvr>
  <p:transition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04664"/>
            <a:ext cx="8229600" cy="720080"/>
          </a:xfrm>
        </p:spPr>
        <p:txBody>
          <a:bodyPr>
            <a:normAutofit/>
          </a:bodyPr>
          <a:lstStyle/>
          <a:p>
            <a:r>
              <a:rPr lang="ru-RU" i="1" dirty="0">
                <a:solidFill>
                  <a:srgbClr val="00FFCC"/>
                </a:solidFill>
              </a:rPr>
              <a:t>Наречия</a:t>
            </a:r>
            <a:r>
              <a:rPr lang="ru-RU" sz="4000" dirty="0"/>
              <a:t> 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4987925"/>
          </a:xfrm>
        </p:spPr>
        <p:txBody>
          <a:bodyPr/>
          <a:lstStyle/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ru-RU" sz="2000" b="1" i="1" dirty="0">
                <a:solidFill>
                  <a:srgbClr val="FF9933"/>
                </a:solidFill>
              </a:rPr>
              <a:t>образуются от существительных, прилагательных, числительных, местоимений, глаголов, глагольных форм, наречий:</a:t>
            </a:r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endParaRPr lang="ru-RU" sz="2000" b="1" i="1" dirty="0">
              <a:solidFill>
                <a:srgbClr val="FF9933"/>
              </a:solidFill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800" dirty="0">
                <a:solidFill>
                  <a:schemeClr val="hlink"/>
                </a:solidFill>
              </a:rPr>
              <a:t>1) при помощи приставок:</a:t>
            </a:r>
            <a:r>
              <a:rPr lang="ru-RU" sz="2800" b="1" i="1" dirty="0"/>
              <a:t> </a:t>
            </a:r>
            <a:r>
              <a:rPr lang="ru-RU" sz="2800" i="1" dirty="0"/>
              <a:t>смерть — насмерть;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800" dirty="0">
                <a:solidFill>
                  <a:schemeClr val="hlink"/>
                </a:solidFill>
              </a:rPr>
              <a:t>2) при помощи суффиксов:</a:t>
            </a:r>
            <a:r>
              <a:rPr lang="ru-RU" sz="2800" b="1" i="1" dirty="0"/>
              <a:t> </a:t>
            </a:r>
            <a:r>
              <a:rPr lang="ru-RU" sz="2800" i="1" dirty="0"/>
              <a:t>дружеский — дружески;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800" dirty="0">
                <a:solidFill>
                  <a:schemeClr val="hlink"/>
                </a:solidFill>
              </a:rPr>
              <a:t>3) при помощи приставок и суффиксов:</a:t>
            </a:r>
            <a:r>
              <a:rPr lang="ru-RU" sz="2800" b="1" i="1" dirty="0"/>
              <a:t> </a:t>
            </a:r>
            <a:r>
              <a:rPr lang="ru-RU" sz="2800" i="1" dirty="0"/>
              <a:t>далеко — издалека, зимний – по-зимнему;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800" dirty="0">
                <a:solidFill>
                  <a:schemeClr val="hlink"/>
                </a:solidFill>
              </a:rPr>
              <a:t>4) путём перехода других частей речи в наречия:</a:t>
            </a:r>
            <a:r>
              <a:rPr lang="ru-RU" sz="2800" b="1" i="1" dirty="0"/>
              <a:t> </a:t>
            </a:r>
            <a:r>
              <a:rPr lang="ru-RU" sz="2800" i="1" dirty="0"/>
              <a:t>лёжа на диване — читать лёжа.</a:t>
            </a:r>
          </a:p>
        </p:txBody>
      </p:sp>
    </p:spTree>
  </p:cSld>
  <p:clrMapOvr>
    <a:masterClrMapping/>
  </p:clrMapOvr>
  <p:transition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/>
              <a:t>Порядок словообразовательного анализа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/>
              <a:t>1)</a:t>
            </a:r>
            <a:r>
              <a:rPr lang="ru-RU" sz="2800" dirty="0"/>
              <a:t> Определить часть речи.</a:t>
            </a:r>
          </a:p>
          <a:p>
            <a:pPr>
              <a:buNone/>
            </a:pPr>
            <a:r>
              <a:rPr lang="ru-RU" dirty="0"/>
              <a:t>2)</a:t>
            </a:r>
            <a:r>
              <a:rPr lang="ru-RU" sz="2800" dirty="0"/>
              <a:t>Определить окончание и основу.</a:t>
            </a:r>
          </a:p>
          <a:p>
            <a:pPr>
              <a:buNone/>
            </a:pPr>
            <a:r>
              <a:rPr lang="ru-RU" dirty="0"/>
              <a:t>3)</a:t>
            </a:r>
            <a:r>
              <a:rPr lang="ru-RU" sz="2800" dirty="0"/>
              <a:t>Сравнить с основой слова, от которого произошло данное слово.</a:t>
            </a:r>
          </a:p>
          <a:p>
            <a:pPr>
              <a:buNone/>
            </a:pPr>
            <a:r>
              <a:rPr lang="ru-RU" dirty="0"/>
              <a:t>4)</a:t>
            </a:r>
            <a:r>
              <a:rPr lang="ru-RU" sz="2800" dirty="0"/>
              <a:t> Выделить ту часть слова, с помощью которого получили новое слово.</a:t>
            </a:r>
          </a:p>
          <a:p>
            <a:pPr>
              <a:buNone/>
            </a:pPr>
            <a:r>
              <a:rPr lang="ru-RU" dirty="0"/>
              <a:t>5) </a:t>
            </a:r>
            <a:r>
              <a:rPr lang="ru-RU" sz="2800" dirty="0"/>
              <a:t>Назвать способ образования.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836712"/>
            <a:ext cx="8183880" cy="648072"/>
          </a:xfrm>
        </p:spPr>
        <p:txBody>
          <a:bodyPr>
            <a:normAutofit/>
          </a:bodyPr>
          <a:lstStyle/>
          <a:p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1916832"/>
            <a:ext cx="8183880" cy="3816424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err="1">
                <a:solidFill>
                  <a:srgbClr val="002060"/>
                </a:solidFill>
              </a:rPr>
              <a:t>тележ-ечк-а</a:t>
            </a:r>
            <a:r>
              <a:rPr lang="ru-RU" dirty="0">
                <a:solidFill>
                  <a:srgbClr val="002060"/>
                </a:solidFill>
              </a:rPr>
              <a:t>               </a:t>
            </a:r>
            <a:r>
              <a:rPr lang="ru-RU" dirty="0" err="1">
                <a:solidFill>
                  <a:srgbClr val="002060"/>
                </a:solidFill>
              </a:rPr>
              <a:t>мал-ыш-к-а</a:t>
            </a:r>
            <a:r>
              <a:rPr lang="ru-RU" dirty="0">
                <a:solidFill>
                  <a:srgbClr val="002060"/>
                </a:solidFill>
              </a:rPr>
              <a:t>           </a:t>
            </a:r>
            <a:r>
              <a:rPr lang="ru-RU" dirty="0" err="1">
                <a:solidFill>
                  <a:srgbClr val="002060"/>
                </a:solidFill>
              </a:rPr>
              <a:t>подушк-а</a:t>
            </a:r>
            <a:endParaRPr lang="ru-RU" dirty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dirty="0" err="1">
                <a:solidFill>
                  <a:srgbClr val="002060"/>
                </a:solidFill>
              </a:rPr>
              <a:t>ложеч-к-а</a:t>
            </a:r>
            <a:r>
              <a:rPr lang="ru-RU" dirty="0">
                <a:solidFill>
                  <a:srgbClr val="002060"/>
                </a:solidFill>
              </a:rPr>
              <a:t>                   </a:t>
            </a:r>
            <a:r>
              <a:rPr lang="ru-RU" dirty="0" err="1">
                <a:solidFill>
                  <a:srgbClr val="002060"/>
                </a:solidFill>
              </a:rPr>
              <a:t>крыл-ышк-о</a:t>
            </a:r>
            <a:r>
              <a:rPr lang="ru-RU" dirty="0">
                <a:solidFill>
                  <a:srgbClr val="002060"/>
                </a:solidFill>
              </a:rPr>
              <a:t>         </a:t>
            </a:r>
            <a:r>
              <a:rPr lang="ru-RU" dirty="0" err="1">
                <a:solidFill>
                  <a:srgbClr val="002060"/>
                </a:solidFill>
              </a:rPr>
              <a:t>по-друж-к-а</a:t>
            </a:r>
            <a:endParaRPr lang="ru-RU" dirty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dirty="0" err="1">
                <a:solidFill>
                  <a:srgbClr val="002060"/>
                </a:solidFill>
              </a:rPr>
              <a:t>печ-к-а</a:t>
            </a:r>
            <a:r>
              <a:rPr lang="ru-RU" dirty="0">
                <a:solidFill>
                  <a:srgbClr val="002060"/>
                </a:solidFill>
              </a:rPr>
              <a:t>                        </a:t>
            </a:r>
            <a:r>
              <a:rPr lang="ru-RU" dirty="0" err="1">
                <a:solidFill>
                  <a:srgbClr val="002060"/>
                </a:solidFill>
              </a:rPr>
              <a:t>мыш-к-а</a:t>
            </a:r>
            <a:r>
              <a:rPr lang="ru-RU" dirty="0">
                <a:solidFill>
                  <a:srgbClr val="002060"/>
                </a:solidFill>
              </a:rPr>
              <a:t>                 </a:t>
            </a:r>
            <a:r>
              <a:rPr lang="ru-RU" dirty="0" err="1">
                <a:solidFill>
                  <a:srgbClr val="002060"/>
                </a:solidFill>
              </a:rPr>
              <a:t>под-держ-к-а</a:t>
            </a:r>
            <a:endParaRPr lang="ru-RU" dirty="0">
              <a:solidFill>
                <a:srgbClr val="002060"/>
              </a:solidFill>
            </a:endParaRPr>
          </a:p>
          <a:p>
            <a:endParaRPr lang="ru-RU" dirty="0">
              <a:solidFill>
                <a:srgbClr val="002060"/>
              </a:solidFill>
            </a:endParaRPr>
          </a:p>
          <a:p>
            <a:endParaRPr lang="ru-RU" dirty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dirty="0" err="1">
                <a:solidFill>
                  <a:srgbClr val="002060"/>
                </a:solidFill>
              </a:rPr>
              <a:t>ключ-ик</a:t>
            </a:r>
            <a:r>
              <a:rPr lang="ru-RU" dirty="0">
                <a:solidFill>
                  <a:srgbClr val="002060"/>
                </a:solidFill>
              </a:rPr>
              <a:t>                        </a:t>
            </a:r>
            <a:r>
              <a:rPr lang="ru-RU" dirty="0" err="1">
                <a:solidFill>
                  <a:srgbClr val="002060"/>
                </a:solidFill>
              </a:rPr>
              <a:t>малин-а</a:t>
            </a:r>
            <a:r>
              <a:rPr lang="ru-RU" dirty="0">
                <a:solidFill>
                  <a:srgbClr val="002060"/>
                </a:solidFill>
              </a:rPr>
              <a:t>                </a:t>
            </a:r>
            <a:r>
              <a:rPr lang="ru-RU" dirty="0" err="1">
                <a:solidFill>
                  <a:srgbClr val="002060"/>
                </a:solidFill>
              </a:rPr>
              <a:t>на-дав-и-ть</a:t>
            </a:r>
            <a:endParaRPr lang="ru-RU" dirty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dirty="0" err="1">
                <a:solidFill>
                  <a:srgbClr val="002060"/>
                </a:solidFill>
              </a:rPr>
              <a:t>птенч-ик</a:t>
            </a:r>
            <a:r>
              <a:rPr lang="ru-RU" dirty="0">
                <a:solidFill>
                  <a:srgbClr val="002060"/>
                </a:solidFill>
              </a:rPr>
              <a:t>                       </a:t>
            </a:r>
            <a:r>
              <a:rPr lang="ru-RU" dirty="0" err="1">
                <a:solidFill>
                  <a:srgbClr val="002060"/>
                </a:solidFill>
              </a:rPr>
              <a:t>осетр-ин-а</a:t>
            </a:r>
            <a:r>
              <a:rPr lang="ru-RU" dirty="0">
                <a:solidFill>
                  <a:srgbClr val="002060"/>
                </a:solidFill>
              </a:rPr>
              <a:t>            </a:t>
            </a:r>
            <a:r>
              <a:rPr lang="ru-RU" dirty="0" err="1">
                <a:solidFill>
                  <a:srgbClr val="002060"/>
                </a:solidFill>
              </a:rPr>
              <a:t>надо-рв-а-ть</a:t>
            </a:r>
            <a:endParaRPr lang="ru-RU" dirty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dirty="0" err="1">
                <a:solidFill>
                  <a:srgbClr val="002060"/>
                </a:solidFill>
              </a:rPr>
              <a:t>лет-чик</a:t>
            </a:r>
            <a:r>
              <a:rPr lang="ru-RU" dirty="0">
                <a:solidFill>
                  <a:srgbClr val="002060"/>
                </a:solidFill>
              </a:rPr>
              <a:t>                         </a:t>
            </a:r>
            <a:r>
              <a:rPr lang="ru-RU" dirty="0" err="1">
                <a:solidFill>
                  <a:srgbClr val="002060"/>
                </a:solidFill>
              </a:rPr>
              <a:t>балер-ин-а</a:t>
            </a:r>
            <a:r>
              <a:rPr lang="ru-RU" dirty="0">
                <a:solidFill>
                  <a:srgbClr val="002060"/>
                </a:solidFill>
              </a:rPr>
              <a:t>            </a:t>
            </a:r>
            <a:r>
              <a:rPr lang="ru-RU" dirty="0" err="1">
                <a:solidFill>
                  <a:srgbClr val="002060"/>
                </a:solidFill>
              </a:rPr>
              <a:t>над-пил-и-ть</a:t>
            </a:r>
            <a:r>
              <a:rPr lang="ru-RU" dirty="0">
                <a:solidFill>
                  <a:srgbClr val="002060"/>
                </a:solidFill>
              </a:rPr>
              <a:t>                                                 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/>
              <a:t>Образец разбора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/>
              <a:t>Подорожник -</a:t>
            </a:r>
          </a:p>
          <a:p>
            <a:pPr>
              <a:buNone/>
            </a:pPr>
            <a:r>
              <a:rPr lang="ru-RU" dirty="0"/>
              <a:t>1) Имя существительное.</a:t>
            </a:r>
          </a:p>
          <a:p>
            <a:pPr>
              <a:buNone/>
            </a:pPr>
            <a:r>
              <a:rPr lang="ru-RU" dirty="0"/>
              <a:t>2) Основа </a:t>
            </a:r>
            <a:r>
              <a:rPr lang="ru-RU" i="1" dirty="0"/>
              <a:t>подорожник.</a:t>
            </a:r>
          </a:p>
          <a:p>
            <a:pPr>
              <a:buNone/>
            </a:pPr>
            <a:r>
              <a:rPr lang="ru-RU" dirty="0"/>
              <a:t>3) Образовано от слова </a:t>
            </a:r>
            <a:r>
              <a:rPr lang="ru-RU" i="1" dirty="0"/>
              <a:t>дорога</a:t>
            </a:r>
            <a:r>
              <a:rPr lang="ru-RU" dirty="0"/>
              <a:t>, так как </a:t>
            </a:r>
            <a:r>
              <a:rPr lang="ru-RU" i="1" dirty="0"/>
              <a:t>подорожник</a:t>
            </a:r>
            <a:r>
              <a:rPr lang="ru-RU" dirty="0"/>
              <a:t> растет при дорогах.</a:t>
            </a:r>
          </a:p>
          <a:p>
            <a:pPr>
              <a:buNone/>
            </a:pPr>
            <a:r>
              <a:rPr lang="ru-RU" dirty="0"/>
              <a:t>4)Слово образовано при помощи приставки </a:t>
            </a:r>
            <a:r>
              <a:rPr lang="ru-RU" i="1" dirty="0"/>
              <a:t>по</a:t>
            </a:r>
            <a:r>
              <a:rPr lang="ru-RU" dirty="0"/>
              <a:t> и суффикса </a:t>
            </a:r>
            <a:r>
              <a:rPr lang="ru-RU" i="1" dirty="0"/>
              <a:t>ник.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864096"/>
          </a:xfrm>
        </p:spPr>
        <p:txBody>
          <a:bodyPr/>
          <a:lstStyle/>
          <a:p>
            <a:pPr algn="ctr"/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Теоретические сведения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56792"/>
            <a:ext cx="8003232" cy="4104456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>
                <a:solidFill>
                  <a:srgbClr val="00B050"/>
                </a:solidFill>
              </a:rPr>
              <a:t>          </a:t>
            </a:r>
            <a:r>
              <a:rPr lang="ru-RU" dirty="0" err="1">
                <a:solidFill>
                  <a:srgbClr val="00B050"/>
                </a:solidFill>
              </a:rPr>
              <a:t>Морфемика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/>
              <a:t>– раздел науки о языке, изучающий  морфемный состав слова.</a:t>
            </a:r>
          </a:p>
          <a:p>
            <a:pPr>
              <a:buNone/>
            </a:pPr>
            <a:endParaRPr lang="ru-RU" dirty="0"/>
          </a:p>
          <a:p>
            <a:pPr>
              <a:buNone/>
            </a:pPr>
            <a:r>
              <a:rPr lang="ru-RU" dirty="0"/>
              <a:t>          </a:t>
            </a:r>
            <a:r>
              <a:rPr lang="ru-RU" dirty="0">
                <a:solidFill>
                  <a:srgbClr val="00B050"/>
                </a:solidFill>
              </a:rPr>
              <a:t>Морфема </a:t>
            </a:r>
            <a:r>
              <a:rPr lang="ru-RU" dirty="0"/>
              <a:t>– наименьшая, далее неделимая языковая единица, обладающая  формой и значением.</a:t>
            </a:r>
          </a:p>
          <a:p>
            <a:pPr>
              <a:buNone/>
            </a:pPr>
            <a:r>
              <a:rPr lang="ru-RU" dirty="0"/>
              <a:t>          </a:t>
            </a:r>
            <a:r>
              <a:rPr lang="ru-RU" dirty="0">
                <a:solidFill>
                  <a:srgbClr val="00B050"/>
                </a:solidFill>
              </a:rPr>
              <a:t>Виды морфем:</a:t>
            </a:r>
          </a:p>
          <a:p>
            <a:r>
              <a:rPr lang="ru-RU" dirty="0"/>
              <a:t>Корень</a:t>
            </a:r>
          </a:p>
          <a:p>
            <a:r>
              <a:rPr lang="ru-RU" dirty="0"/>
              <a:t>Окончание (флексия)</a:t>
            </a:r>
          </a:p>
          <a:p>
            <a:r>
              <a:rPr lang="ru-RU" dirty="0"/>
              <a:t>Приставка (префикс)</a:t>
            </a:r>
          </a:p>
          <a:p>
            <a:r>
              <a:rPr lang="ru-RU" dirty="0"/>
              <a:t>Суффикс</a:t>
            </a:r>
          </a:p>
          <a:p>
            <a:r>
              <a:rPr lang="ru-RU" dirty="0"/>
              <a:t>Постфикс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55776" y="620688"/>
            <a:ext cx="3672408" cy="1008112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rgbClr val="00B0F0"/>
                </a:solidFill>
              </a:rPr>
              <a:t>Виды</a:t>
            </a:r>
            <a:r>
              <a:rPr lang="ru-RU" dirty="0"/>
              <a:t> </a:t>
            </a:r>
            <a:r>
              <a:rPr lang="ru-RU" dirty="0">
                <a:solidFill>
                  <a:srgbClr val="00B0F0"/>
                </a:solidFill>
              </a:rPr>
              <a:t>морфем</a:t>
            </a:r>
          </a:p>
        </p:txBody>
      </p:sp>
      <p:graphicFrame>
        <p:nvGraphicFramePr>
          <p:cNvPr id="3" name="Схема 2"/>
          <p:cNvGraphicFramePr/>
          <p:nvPr/>
        </p:nvGraphicFramePr>
        <p:xfrm>
          <a:off x="0" y="1484784"/>
          <a:ext cx="9144000" cy="43924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1368152"/>
          </a:xfrm>
        </p:spPr>
        <p:txBody>
          <a:bodyPr>
            <a:noAutofit/>
          </a:bodyPr>
          <a:lstStyle/>
          <a:p>
            <a:pPr algn="ctr"/>
            <a:br>
              <a:rPr lang="ru-RU" sz="2800" dirty="0"/>
            </a:br>
            <a:r>
              <a:rPr lang="ru-RU" dirty="0">
                <a:solidFill>
                  <a:srgbClr val="00B050"/>
                </a:solidFill>
              </a:rPr>
              <a:t>Корень</a:t>
            </a:r>
            <a:br>
              <a:rPr lang="ru-RU" sz="2800" dirty="0"/>
            </a:br>
            <a:br>
              <a:rPr lang="ru-RU" sz="2800" dirty="0"/>
            </a:b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196752"/>
            <a:ext cx="8712968" cy="5377784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endParaRPr lang="ru-RU" dirty="0"/>
          </a:p>
          <a:p>
            <a:pPr>
              <a:buNone/>
            </a:pPr>
            <a:r>
              <a:rPr lang="ru-RU" sz="4500" dirty="0">
                <a:solidFill>
                  <a:srgbClr val="00B050"/>
                </a:solidFill>
              </a:rPr>
              <a:t>       Корень </a:t>
            </a:r>
            <a:r>
              <a:rPr lang="ru-RU" sz="4500" dirty="0"/>
              <a:t>– это главная значимая часть слова,</a:t>
            </a:r>
          </a:p>
          <a:p>
            <a:pPr>
              <a:buNone/>
            </a:pPr>
            <a:r>
              <a:rPr lang="ru-RU" sz="4500" dirty="0"/>
              <a:t>   в которой  заключено  общее  значение  всех однокоренных слов. </a:t>
            </a:r>
          </a:p>
          <a:p>
            <a:pPr>
              <a:buNone/>
            </a:pPr>
            <a:r>
              <a:rPr lang="ru-RU" sz="4500" dirty="0"/>
              <a:t>        Слова с одним и тем же корнем называются </a:t>
            </a:r>
            <a:r>
              <a:rPr lang="ru-RU" sz="4500" dirty="0">
                <a:solidFill>
                  <a:srgbClr val="00B050"/>
                </a:solidFill>
              </a:rPr>
              <a:t>однокоренными</a:t>
            </a:r>
            <a:r>
              <a:rPr lang="ru-RU" sz="4500" dirty="0"/>
              <a:t> или </a:t>
            </a:r>
            <a:r>
              <a:rPr lang="ru-RU" sz="4500" dirty="0">
                <a:solidFill>
                  <a:srgbClr val="00B050"/>
                </a:solidFill>
              </a:rPr>
              <a:t>родственными</a:t>
            </a:r>
            <a:r>
              <a:rPr lang="ru-RU" sz="4500" dirty="0"/>
              <a:t>.</a:t>
            </a:r>
          </a:p>
          <a:p>
            <a:pPr>
              <a:buNone/>
            </a:pPr>
            <a:endParaRPr lang="ru-RU" i="1" dirty="0"/>
          </a:p>
          <a:p>
            <a:pPr>
              <a:buNone/>
            </a:pPr>
            <a:r>
              <a:rPr lang="ru-RU" i="1" dirty="0"/>
              <a:t>                  </a:t>
            </a:r>
            <a:r>
              <a:rPr lang="ru-RU" sz="3200" i="1" dirty="0">
                <a:solidFill>
                  <a:srgbClr val="002060"/>
                </a:solidFill>
              </a:rPr>
              <a:t>Корень слова – главная,</a:t>
            </a:r>
          </a:p>
          <a:p>
            <a:pPr>
              <a:buNone/>
            </a:pPr>
            <a:r>
              <a:rPr lang="ru-RU" sz="3200" i="1" dirty="0">
                <a:solidFill>
                  <a:srgbClr val="002060"/>
                </a:solidFill>
              </a:rPr>
              <a:t>               Значимая часть.</a:t>
            </a:r>
          </a:p>
          <a:p>
            <a:pPr>
              <a:buNone/>
            </a:pPr>
            <a:r>
              <a:rPr lang="ru-RU" sz="3200" i="1" dirty="0">
                <a:solidFill>
                  <a:srgbClr val="002060"/>
                </a:solidFill>
              </a:rPr>
              <a:t>               Родственные связи дарят корню власть.</a:t>
            </a:r>
          </a:p>
          <a:p>
            <a:pPr>
              <a:buNone/>
            </a:pPr>
            <a:r>
              <a:rPr lang="ru-RU" sz="3200" i="1" dirty="0">
                <a:solidFill>
                  <a:srgbClr val="002060"/>
                </a:solidFill>
              </a:rPr>
              <a:t>               Выясни умело линию родства –</a:t>
            </a:r>
          </a:p>
          <a:p>
            <a:pPr>
              <a:buNone/>
            </a:pPr>
            <a:r>
              <a:rPr lang="ru-RU" sz="3200" i="1" dirty="0">
                <a:solidFill>
                  <a:srgbClr val="002060"/>
                </a:solidFill>
              </a:rPr>
              <a:t>               Однокоренные подбери слова</a:t>
            </a:r>
          </a:p>
          <a:p>
            <a:pPr>
              <a:buNone/>
            </a:pPr>
            <a:r>
              <a:rPr lang="ru-RU" dirty="0"/>
              <a:t>       </a:t>
            </a:r>
            <a:endParaRPr lang="ru-RU" sz="3800" dirty="0"/>
          </a:p>
          <a:p>
            <a:pPr algn="ctr">
              <a:buNone/>
            </a:pPr>
            <a:r>
              <a:rPr lang="ru-RU" sz="3800" dirty="0">
                <a:solidFill>
                  <a:srgbClr val="0070C0"/>
                </a:solidFill>
              </a:rPr>
              <a:t>            Может ли слово существовать без корня?</a:t>
            </a:r>
          </a:p>
          <a:p>
            <a:pPr>
              <a:buNone/>
            </a:pPr>
            <a:endParaRPr lang="ru-RU" sz="3800" dirty="0">
              <a:solidFill>
                <a:srgbClr val="0070C0"/>
              </a:solidFill>
            </a:endParaRPr>
          </a:p>
          <a:p>
            <a:pPr algn="ctr">
              <a:buNone/>
            </a:pPr>
            <a:r>
              <a:rPr lang="ru-RU" sz="3800" dirty="0">
                <a:solidFill>
                  <a:srgbClr val="0070C0"/>
                </a:solidFill>
              </a:rPr>
              <a:t>      Может ли в слове быть три корня?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556792"/>
            <a:ext cx="8229600" cy="490736"/>
          </a:xfrm>
        </p:spPr>
        <p:txBody>
          <a:bodyPr>
            <a:normAutofit fontScale="90000"/>
          </a:bodyPr>
          <a:lstStyle/>
          <a:p>
            <a:br>
              <a:rPr lang="ru-RU" dirty="0"/>
            </a:br>
            <a:r>
              <a:rPr lang="ru-RU" dirty="0"/>
              <a:t> </a:t>
            </a:r>
            <a:br>
              <a:rPr lang="ru-RU" sz="3100" dirty="0"/>
            </a:br>
            <a:br>
              <a:rPr lang="ru-RU" dirty="0"/>
            </a:b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1124744"/>
            <a:ext cx="8229600" cy="482453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dirty="0"/>
              <a:t>В слове </a:t>
            </a:r>
            <a:r>
              <a:rPr lang="ru-RU" dirty="0" err="1">
                <a:solidFill>
                  <a:srgbClr val="C00000"/>
                </a:solidFill>
              </a:rPr>
              <a:t>вы-ну-ть</a:t>
            </a:r>
            <a:r>
              <a:rPr lang="ru-RU" dirty="0"/>
              <a:t> корня нет, так как он </a:t>
            </a:r>
            <a:r>
              <a:rPr lang="ru-RU" dirty="0" err="1"/>
              <a:t>наложился</a:t>
            </a:r>
            <a:r>
              <a:rPr lang="ru-RU" dirty="0"/>
              <a:t> на суффикс.</a:t>
            </a:r>
          </a:p>
          <a:p>
            <a:pPr algn="ctr">
              <a:buNone/>
            </a:pPr>
            <a:br>
              <a:rPr lang="ru-RU" dirty="0"/>
            </a:br>
            <a:br>
              <a:rPr lang="ru-RU" dirty="0"/>
            </a:br>
            <a:r>
              <a:rPr lang="ru-RU" dirty="0"/>
              <a:t> Слова с тремя корнями:</a:t>
            </a:r>
            <a:br>
              <a:rPr lang="ru-RU" dirty="0"/>
            </a:br>
            <a:br>
              <a:rPr lang="ru-RU" dirty="0"/>
            </a:br>
            <a:r>
              <a:rPr lang="ru-RU" dirty="0" err="1">
                <a:solidFill>
                  <a:srgbClr val="C00000"/>
                </a:solidFill>
              </a:rPr>
              <a:t>электр</a:t>
            </a:r>
            <a:r>
              <a:rPr lang="ru-RU" dirty="0" err="1"/>
              <a:t>-о-</a:t>
            </a:r>
            <a:r>
              <a:rPr lang="ru-RU" dirty="0" err="1">
                <a:solidFill>
                  <a:srgbClr val="C00000"/>
                </a:solidFill>
              </a:rPr>
              <a:t>мяс</a:t>
            </a:r>
            <a:r>
              <a:rPr lang="ru-RU" dirty="0" err="1"/>
              <a:t>-о-</a:t>
            </a:r>
            <a:r>
              <a:rPr lang="ru-RU" dirty="0" err="1">
                <a:solidFill>
                  <a:srgbClr val="C00000"/>
                </a:solidFill>
              </a:rPr>
              <a:t>руб</a:t>
            </a:r>
            <a:r>
              <a:rPr lang="ru-RU" dirty="0" err="1"/>
              <a:t>-к-а</a:t>
            </a:r>
            <a:br>
              <a:rPr lang="ru-RU" dirty="0"/>
            </a:br>
            <a:endParaRPr lang="ru-RU" dirty="0"/>
          </a:p>
          <a:p>
            <a:pPr>
              <a:buNone/>
            </a:pPr>
            <a:r>
              <a:rPr lang="ru-RU" dirty="0"/>
              <a:t>                           </a:t>
            </a:r>
            <a:r>
              <a:rPr lang="ru-RU" dirty="0" err="1">
                <a:solidFill>
                  <a:srgbClr val="C00000"/>
                </a:solidFill>
              </a:rPr>
              <a:t>нефт</a:t>
            </a:r>
            <a:r>
              <a:rPr lang="ru-RU" dirty="0" err="1"/>
              <a:t>-е-</a:t>
            </a:r>
            <a:r>
              <a:rPr lang="ru-RU" dirty="0" err="1">
                <a:solidFill>
                  <a:srgbClr val="C00000"/>
                </a:solidFill>
              </a:rPr>
              <a:t>газ</a:t>
            </a:r>
            <a:r>
              <a:rPr lang="ru-RU" dirty="0" err="1"/>
              <a:t>-о-про-</a:t>
            </a:r>
            <a:r>
              <a:rPr lang="ru-RU" dirty="0" err="1">
                <a:solidFill>
                  <a:srgbClr val="C00000"/>
                </a:solidFill>
              </a:rPr>
              <a:t>вод</a:t>
            </a:r>
            <a:br>
              <a:rPr lang="ru-RU" dirty="0"/>
            </a:b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1299</TotalTime>
  <Words>2888</Words>
  <Application>Microsoft Office PowerPoint</Application>
  <PresentationFormat>Экран (4:3)</PresentationFormat>
  <Paragraphs>500</Paragraphs>
  <Slides>50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50</vt:i4>
      </vt:variant>
    </vt:vector>
  </HeadingPairs>
  <TitlesOfParts>
    <vt:vector size="60" baseType="lpstr">
      <vt:lpstr>Arial</vt:lpstr>
      <vt:lpstr>Arial Black</vt:lpstr>
      <vt:lpstr>Gabriola</vt:lpstr>
      <vt:lpstr>Georgia</vt:lpstr>
      <vt:lpstr>Monotype Corsiva</vt:lpstr>
      <vt:lpstr>Times New Roman</vt:lpstr>
      <vt:lpstr>Trebuchet MS</vt:lpstr>
      <vt:lpstr>Wingdings</vt:lpstr>
      <vt:lpstr>Wingdings 2</vt:lpstr>
      <vt:lpstr>Городская</vt:lpstr>
      <vt:lpstr>Морфемика . Словообразование.</vt:lpstr>
      <vt:lpstr>Сколько разных однокоренных слов для слова земля использовано в этом стихотворении?</vt:lpstr>
      <vt:lpstr>Отгадай и запиши слово.</vt:lpstr>
      <vt:lpstr>Одинаковы ли по составу слова в каждом столбике?</vt:lpstr>
      <vt:lpstr>Презентация PowerPoint</vt:lpstr>
      <vt:lpstr>Теоретические сведения</vt:lpstr>
      <vt:lpstr>Виды морфем</vt:lpstr>
      <vt:lpstr> Корень  </vt:lpstr>
      <vt:lpstr>    </vt:lpstr>
      <vt:lpstr>Чередование гласных и согласных в корне </vt:lpstr>
      <vt:lpstr>Чередования гласных </vt:lpstr>
      <vt:lpstr>Чередования согласных </vt:lpstr>
      <vt:lpstr>Чередования согласных </vt:lpstr>
      <vt:lpstr> Окончание</vt:lpstr>
      <vt:lpstr>Презентация PowerPoint</vt:lpstr>
      <vt:lpstr>Презентация PowerPoint</vt:lpstr>
      <vt:lpstr>Приставка</vt:lpstr>
      <vt:lpstr>Презентация PowerPoint</vt:lpstr>
      <vt:lpstr>Суффикс</vt:lpstr>
      <vt:lpstr>Презентация PowerPoint</vt:lpstr>
      <vt:lpstr>Постфикс</vt:lpstr>
      <vt:lpstr>Порядок морфемного анализа: </vt:lpstr>
      <vt:lpstr>Примеры разборов</vt:lpstr>
      <vt:lpstr>Презентация PowerPoint</vt:lpstr>
      <vt:lpstr>Презентация PowerPoint</vt:lpstr>
      <vt:lpstr>Значения суффиксов</vt:lpstr>
      <vt:lpstr>Презентация PowerPoint</vt:lpstr>
      <vt:lpstr>Презентация PowerPoint</vt:lpstr>
      <vt:lpstr>Презентация PowerPoint</vt:lpstr>
      <vt:lpstr>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Основные значения приставок</vt:lpstr>
      <vt:lpstr> </vt:lpstr>
      <vt:lpstr>Презентация PowerPoint</vt:lpstr>
      <vt:lpstr>Презентация PowerPoint</vt:lpstr>
      <vt:lpstr>Приставочный способ</vt:lpstr>
      <vt:lpstr>Презентация PowerPoint</vt:lpstr>
      <vt:lpstr>Презентация PowerPoint</vt:lpstr>
      <vt:lpstr>Способ сложения</vt:lpstr>
      <vt:lpstr>Имена  существительные </vt:lpstr>
      <vt:lpstr>Имена прилагательные </vt:lpstr>
      <vt:lpstr>Числительные </vt:lpstr>
      <vt:lpstr>Глаголы </vt:lpstr>
      <vt:lpstr>Наречия </vt:lpstr>
      <vt:lpstr>Порядок словообразовательного анализа</vt:lpstr>
      <vt:lpstr>Образец разбора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Морфемика и словообразование</dc:title>
  <dc:creator>Ane4kO_</dc:creator>
  <cp:lastModifiedBy>Сергей Прокопенко</cp:lastModifiedBy>
  <cp:revision>139</cp:revision>
  <dcterms:created xsi:type="dcterms:W3CDTF">2013-02-12T16:22:18Z</dcterms:created>
  <dcterms:modified xsi:type="dcterms:W3CDTF">2024-04-20T13:52:56Z</dcterms:modified>
</cp:coreProperties>
</file>