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9" r:id="rId4"/>
    <p:sldId id="290" r:id="rId5"/>
    <p:sldId id="258" r:id="rId6"/>
    <p:sldId id="281" r:id="rId7"/>
    <p:sldId id="259" r:id="rId8"/>
    <p:sldId id="260" r:id="rId9"/>
    <p:sldId id="280" r:id="rId10"/>
    <p:sldId id="261" r:id="rId11"/>
    <p:sldId id="262" r:id="rId12"/>
    <p:sldId id="263" r:id="rId13"/>
    <p:sldId id="266" r:id="rId14"/>
    <p:sldId id="269" r:id="rId15"/>
    <p:sldId id="27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38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3491-C31B-4058-A3B3-DE08F816B23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B802-572B-44FE-B2D1-ED4D5CBF2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050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27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38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microsoft.com/office/2007/relationships/media" Target="../media/media7.WAV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microsoft.com/office/2007/relationships/media" Target="../media/media8.WAV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microsoft.com/office/2007/relationships/media" Target="../media/media9.WAV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microsoft.com/office/2007/relationships/media" Target="../media/media10.WAV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NULL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microsoft.com/office/2007/relationships/media" Target="../media/media11.WAV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microsoft.com/office/2007/relationships/media" Target="../media/media12.WAV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4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07/relationships/media" Target="../media/media2.WAV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12.xml"/><Relationship Id="rId5" Type="http://schemas.openxmlformats.org/officeDocument/2006/relationships/image" Target="../media/image38.png"/><Relationship Id="rId4" Type="http://schemas.microsoft.com/office/2007/relationships/media" Target="../media/media1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0.png"/><Relationship Id="rId4" Type="http://schemas.microsoft.com/office/2007/relationships/media" Target="../media/media1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41.png"/><Relationship Id="rId4" Type="http://schemas.microsoft.com/office/2007/relationships/media" Target="../media/media17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media" Target="../media/media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microsoft.com/office/2007/relationships/media" Target="../media/media4.WAV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microsoft.com/office/2007/relationships/media" Target="../media/media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6696744" cy="1440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</a:p>
          <a:p>
            <a:r>
              <a:rPr lang="ru-RU" b="1" smtClean="0"/>
              <a:t>Выполнила воспитатель МДОАУ № 79: Валявина Т.В.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36912"/>
            <a:ext cx="7632848" cy="21602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-1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СПОСОБЫ НЕТРАДИЦИОННОЙ</a:t>
            </a:r>
          </a:p>
          <a:p>
            <a:pPr algn="ctr"/>
            <a:r>
              <a:rPr lang="ru-RU" sz="5400" b="1" i="1" spc="-1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ТЕХНИКИ  РИСОВАНИЯ</a:t>
            </a:r>
            <a:endParaRPr lang="ru-RU" sz="5400" b="1" i="1" spc="-1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~PP206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76456" y="6280869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Рисунок своими руками (пальцами, ладошкой)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680520" cy="489654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от двух лет.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пятно, цвет, фантастический силуэт.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широкие блюдечки с гуашью, кисть, плотная бумага любого цвета, листы большого формата, салфетки.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: ребенок опускает в гуашь ладошку (палец)или окрашивает с помощью кисточки (с пяти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G:\ИЗО\доклад\1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2420888"/>
            <a:ext cx="2769438" cy="3877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2182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08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08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8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8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8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8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8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Оттиск поролоном 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четырех лет.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пятно, фактура, цвет.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мисочка или пластиковая коробочка, в которую вложена штемпельная подушка из тонкого поролона, пропитанного гуашью, плотная бумага любого цвета и размера, кусочки пенопласта.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  получения  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  ребенок  прижимает  пенопласт , поролон  к штемпельной подушке с краской и наносит оттиск на бумагу. Чтобы получить другой цвет, меняются и мисочка и поролон.</a:t>
            </a:r>
          </a:p>
          <a:p>
            <a:endParaRPr lang="ru-RU" dirty="0"/>
          </a:p>
        </p:txBody>
      </p:sp>
      <p:pic>
        <p:nvPicPr>
          <p:cNvPr id="3074" name="Picture 2" descr="G:\ИЗО\доклад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204864"/>
            <a:ext cx="2893257" cy="3948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~PP363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8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88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889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88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88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88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88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Тампонирование ватными палочками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53650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: от 2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пятно, фактура, цвет.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ватными палочками (методом тычка) наносит краску на бумагу. 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098" name="Picture 2" descr="G:\ИЗО\доклад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2564904"/>
            <a:ext cx="2723212" cy="37444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3921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0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9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Кляксография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 с трубочкой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пяти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бумага, тушь либо жидко разведенная гуашь в мисочке, пластиковая ложечка.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зачерпывает гуашь пластиковой ложкой и выливает на бумагу. Затем на это пятно дует из трубочки так, что бы её конец не касался ни пятна, ни бумаги. При необходимости процедура повторяется. Недостающие детали дорисовываются.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170" name="Picture 2" descr="G:\ИЗО\доклад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772816"/>
            <a:ext cx="3312368" cy="454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3670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39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39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39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39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39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39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39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по мокрому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 от четырёх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точка, фактура.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бумага, гуашь, жесткая кисть, кусочек плотного картона либо пластика (5x5 см).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1. рисование на определенную тему: пейзаж, прогулка, животные, цветы и пр., — когда рисунок создается на мокром листе,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2. рисование фона для будущего рисунка, когда краски растекаются, соединяясь и переливаясь между собой, создают узор, который и определяет тематику дальнейшего рисования «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по-сухому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»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42" name="Picture 2" descr="C:\Users\User\Downloads\изо\Новая папка (4)\snegovik.-1024x7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2029233"/>
            <a:ext cx="3312368" cy="4352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2272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34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34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34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34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34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34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34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34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34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098" y="48076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Segoe Script" pitchFamily="34" charset="0"/>
              </a:rPr>
              <a:t>Пластилинография</a:t>
            </a:r>
            <a:endParaRPr lang="ru-RU" sz="4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70912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sz="6400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любой.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объем, цвет, фактура.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картон с контурным рисунком, стекло; набор пластилина; салфетка для рук; стеки; бросовый и природный материалы. 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</a:p>
          <a:p>
            <a:pPr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1.    Нанесение пластилина на картон. Можно сделать поверхность немного шероховатой. Для этого используются различные способы нанесения на поверхность пластилинового изображения рельефных точек, штрихов, полосок, извилин или каких-нибудь фигурных линий.</a:t>
            </a:r>
            <a:b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Работать можно не только пальцами рук, но и стеками.</a:t>
            </a:r>
            <a:endParaRPr lang="ru-RU" sz="6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1266" name="Picture 2" descr="C:\Users\User\Downloads\изо\Новая папка (4)\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1988840"/>
            <a:ext cx="3314832" cy="4285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~PP1895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46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45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459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45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45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459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45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459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1800" b="1" dirty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863198"/>
            <a:ext cx="778720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крупами</a:t>
            </a:r>
            <a: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очень увлекательное, интересное и творческое занятие, которое отлично развивает моторику у деток. Способов рисовать крупой множество.</a:t>
            </a:r>
            <a:b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Например, для совсем маленьких деток можно просто на поверхность или поднос насыпать крупу (манка, гречка, рис, пшено и др.) и предложим малышу просто поводить по ней пальчиком. Покажите малышу, что можно провести пальчиком по крупе и получится линия, можно нарисовать на крупе кружочек и т.д. Это одноразовые рисунки, а можно подобным способом создать и постоянные рисунки крупами, закрепив их клеем.</a:t>
            </a:r>
            <a:b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деток старше двух лет можно наносить крупу на бумажную основу, смазанную клеем, и тогда рисунок можно будет хранить. Рисовать можно не только крупами, можно использовать любые сыпучие компоненты.</a:t>
            </a:r>
            <a:endParaRPr lang="ru-RU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5" name="~PP3855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757090"/>
      </p:ext>
    </p:extLst>
  </p:cSld>
  <p:clrMapOvr>
    <a:masterClrMapping/>
  </p:clrMapOvr>
  <p:transition advTm="54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крупой</a:t>
            </a:r>
            <a:endParaRPr lang="ru-RU" dirty="0"/>
          </a:p>
        </p:txBody>
      </p:sp>
      <p:pic>
        <p:nvPicPr>
          <p:cNvPr id="5" name="~PP1944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  <p:pic>
        <p:nvPicPr>
          <p:cNvPr id="2050" name="Picture 2" descr="https://www.maam.ru/upload/blogs/detsad-38110-144552696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2998"/>
            <a:ext cx="7499176" cy="442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614327"/>
      </p:ext>
    </p:extLst>
  </p:cSld>
  <p:clrMapOvr>
    <a:masterClrMapping/>
  </p:clrMapOvr>
  <p:transition advTm="1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ватными палочками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348880"/>
            <a:ext cx="3061785" cy="408238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37556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1470975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втулками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180" y="1325085"/>
            <a:ext cx="5256584" cy="3377766"/>
          </a:xfrm>
        </p:spPr>
      </p:pic>
      <p:pic>
        <p:nvPicPr>
          <p:cNvPr id="1026" name="Picture 2" descr="https://gas-kvas.com/uploads/posts/2023-01/1673583443_gas-kvas-com-p-risunki-netraditsionnim-sposobom-v-detskom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18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32403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«И в десять лет, и в семь, и в пять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Все дети любят рисовать.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И каждый смело нарисует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Всё, что его интересует….»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Валентин Берестов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2" name="Picture 8" descr="G:\ИЗО\доклад\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429000"/>
            <a:ext cx="2000505" cy="28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G:\ИЗО\доклад\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3429000"/>
            <a:ext cx="202336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G:\ИЗО\доклад\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3429000"/>
            <a:ext cx="2016224" cy="2827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~PP3090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889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889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889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889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889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Раскрашивание мятой бумаги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16832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xmlns="" val="1445366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ладошками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556" y="1196752"/>
            <a:ext cx="3096344" cy="4128459"/>
          </a:xfrm>
        </p:spPr>
      </p:pic>
      <p:pic>
        <p:nvPicPr>
          <p:cNvPr id="1026" name="Picture 2" descr="https://sun9-48.userapi.com/impg/id0V85i_UOib6kZwMaio4_-e3YflMogQLBLrow/dplU5ch4M3I.jpg?size=810x1080&amp;quality=95&amp;sign=c8baddb4a11fee41861d6de0f780066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0351" y="2348880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994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пеной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72816"/>
            <a:ext cx="5652906" cy="4239680"/>
          </a:xfrm>
        </p:spPr>
      </p:pic>
    </p:spTree>
    <p:extLst>
      <p:ext uri="{BB962C8B-B14F-4D97-AF65-F5344CB8AC3E}">
        <p14:creationId xmlns:p14="http://schemas.microsoft.com/office/powerpoint/2010/main" xmlns="" val="169255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Рекомендации педагогам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в 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повышайте свой профессиональный уровень и мастерство через ознакомление, и овладение новыми нетрадиционными способами и приемами изображения.</a:t>
            </a:r>
          </a:p>
          <a:p>
            <a:endParaRPr lang="ru-RU" sz="2200" dirty="0"/>
          </a:p>
        </p:txBody>
      </p:sp>
      <p:pic>
        <p:nvPicPr>
          <p:cNvPr id="4" name="~PP1319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0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0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9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3154362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дети рисуют, творят, фантазируют!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Не каждый из них станет   художником, но рисование доставит им удовольствие, они познают радость творчества, научаться видеть прекрасное  в обычном.   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они растут с душой художника!</a:t>
            </a:r>
            <a:endParaRPr lang="ru-RU" sz="2600" dirty="0">
              <a:latin typeface="Segoe Script" pitchFamily="34" charset="0"/>
            </a:endParaRPr>
          </a:p>
        </p:txBody>
      </p:sp>
      <p:pic>
        <p:nvPicPr>
          <p:cNvPr id="16386" name="Picture 2" descr="C:\Users\User\Downloads\изо\Новая папка (4)\1363858098_schastlivye-oboi-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3717032"/>
            <a:ext cx="648071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~PP430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892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92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42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8952" cy="2232248"/>
          </a:xfrm>
        </p:spPr>
        <p:txBody>
          <a:bodyPr>
            <a:normAutofit/>
          </a:bodyPr>
          <a:lstStyle/>
          <a:p>
            <a: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  <a:t>Подготовила воспитатель </a:t>
            </a:r>
            <a:b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4000" b="1" spc="-150" dirty="0" smtClean="0">
                <a:solidFill>
                  <a:srgbClr val="0000FF"/>
                </a:solidFill>
                <a:latin typeface="Comic Sans MS" pitchFamily="66" charset="0"/>
              </a:rPr>
              <a:t>Новикова Виктория Викторовна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Спасибо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за внимание!</a:t>
            </a:r>
            <a:endParaRPr lang="ru-RU" sz="6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~PP3285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8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809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9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Цель: </a:t>
            </a:r>
            <a:r>
              <a:rPr lang="ru-RU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развитие художественно-творческих способностей детей дошкольного возраста через использование нетрадиционных техник рисования.</a:t>
            </a:r>
            <a:endParaRPr lang="ru-RU" b="1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041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Задачи:</a:t>
            </a:r>
            <a:endParaRPr lang="ru-RU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Познакомить с приёмами нетрадиционных техник рисования и способами изображения с использованием различных материалов;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Расширить представления о многообразии нетрадиционных техник рисования;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Развивать художественно-творческие способности детей;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Развивать творческое воображение, фантазию, мышление дошкольников через занятия по освоению нетрадиционных техник рисования;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Побуждать детей к созданию разнообразных и относительно неповторимых, оригинальных замыслов;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Segoe Script" panose="030B0504020000000003" pitchFamily="66" charset="0"/>
              </a:rPr>
              <a:t>Вызывать интерес к различным избирательным материалам и желание действовать с ними;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722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428999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важнейшее дело эстетического воспитания, это способы создания нового, оригинального произведения искусства, в котором гармонирует всё: и цвет, и линия, и сюжет. Это огромная возможность для детей думать, пробовать, искать, экспериментировать. А самое главное </a:t>
            </a:r>
            <a:r>
              <a:rPr lang="ru-RU" sz="2400" b="1" dirty="0" err="1" smtClean="0">
                <a:solidFill>
                  <a:srgbClr val="0000FF"/>
                </a:solidFill>
                <a:latin typeface="Comic Sans MS" pitchFamily="66" charset="0"/>
              </a:rPr>
              <a:t>самовыражаться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. 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0466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4482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Segoe Script" pitchFamily="34" charset="0"/>
              </a:rPr>
              <a:t>Актуальность</a:t>
            </a:r>
            <a:endParaRPr lang="ru-RU" sz="5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7" name="~PP3171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3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4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349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349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+mn-ea"/>
                <a:cs typeface="+mn-cs"/>
              </a:rPr>
              <a:t>Средства изображения </a:t>
            </a:r>
            <a:endParaRPr lang="ru-RU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Коктейльные трубочки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Парафиновая свечка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Расческа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Зубная щетка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Ватная палочка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Нитки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rgbClr val="2C0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arajita" pitchFamily="34" charset="0"/>
              </a:rPr>
              <a:t>И многое другое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01008"/>
            <a:ext cx="4260900" cy="32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238052"/>
      </p:ext>
    </p:extLst>
  </p:cSld>
  <p:clrMapOvr>
    <a:masterClrMapping/>
  </p:clrMapOvr>
  <p:transition advTm="1011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Применение нетрадиционных техник в </a:t>
            </a:r>
            <a:r>
              <a:rPr lang="ru-RU" sz="3600" b="1" dirty="0" err="1" smtClean="0">
                <a:solidFill>
                  <a:srgbClr val="FF0000"/>
                </a:solidFill>
                <a:latin typeface="Segoe Script" pitchFamily="34" charset="0"/>
              </a:rPr>
              <a:t>изодеятельности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36912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45024"/>
            <a:ext cx="640143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дает возможность экспериментировать;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05064"/>
            <a:ext cx="856895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dirty="0" smtClean="0">
                <a:solidFill>
                  <a:srgbClr val="0000FF"/>
                </a:solidFill>
                <a:latin typeface="Comic Sans MS" pitchFamily="66" charset="0"/>
              </a:rPr>
              <a:t>развивает тактильную чувствительность, </a:t>
            </a:r>
            <a:r>
              <a:rPr lang="ru-RU" sz="2300" dirty="0" err="1" smtClean="0">
                <a:solidFill>
                  <a:srgbClr val="0000FF"/>
                </a:solidFill>
                <a:latin typeface="Comic Sans MS" pitchFamily="66" charset="0"/>
              </a:rPr>
              <a:t>цветоразличие</a:t>
            </a:r>
            <a:r>
              <a:rPr lang="ru-RU" sz="2300" dirty="0" smtClean="0">
                <a:solidFill>
                  <a:srgbClr val="0000FF"/>
                </a:solidFill>
                <a:latin typeface="Comic Sans MS" pitchFamily="66" charset="0"/>
              </a:rPr>
              <a:t>;</a:t>
            </a:r>
            <a:endParaRPr lang="ru-RU" sz="2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365104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развитию зрительно-моторной координации;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085184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не утомляет дошкольников, повышает работоспособность;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805264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развивает нестандартность мышления, </a:t>
            </a:r>
            <a:r>
              <a:rPr lang="ru-RU" sz="2300" b="1" dirty="0" err="1" smtClean="0">
                <a:solidFill>
                  <a:srgbClr val="0000FF"/>
                </a:solidFill>
                <a:latin typeface="Comic Sans MS" pitchFamily="66" charset="0"/>
              </a:rPr>
              <a:t>раскрепощенность</a:t>
            </a: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, индивидуальность. 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" name="~PP3409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78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77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779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779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779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779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779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779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779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655653" y="3358064"/>
            <a:ext cx="2736304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Способы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изображения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 smtClean="0">
                <a:solidFill>
                  <a:srgbClr val="FF0000"/>
                </a:solidFill>
                <a:latin typeface="Segoe Script" pitchFamily="34" charset="0"/>
              </a:rPr>
              <a:t>Нетрадиционные способы изображения </a:t>
            </a:r>
          </a:p>
          <a:p>
            <a:pPr lvl="0" algn="ctr"/>
            <a:r>
              <a:rPr lang="ru-RU" sz="3000" b="1" dirty="0" smtClean="0">
                <a:solidFill>
                  <a:srgbClr val="FF0000"/>
                </a:solidFill>
                <a:latin typeface="Segoe Script" pitchFamily="34" charset="0"/>
              </a:rPr>
              <a:t>в рисовании</a:t>
            </a:r>
            <a:endParaRPr lang="ru-RU" sz="3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268760"/>
            <a:ext cx="324036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Рисунок своими руками (пальцами, ладошкой)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2564904"/>
            <a:ext cx="3312368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штампом(тычковое рисование, оттиск)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3861048"/>
            <a:ext cx="2016224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свечой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5085184"/>
            <a:ext cx="208823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Раздувание краски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3968" y="5373216"/>
            <a:ext cx="288032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с помощью </a:t>
            </a:r>
            <a:r>
              <a:rPr lang="ru-RU" dirty="0" err="1" smtClean="0">
                <a:latin typeface="Comic Sans MS" pitchFamily="66" charset="0"/>
              </a:rPr>
              <a:t>изоленты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01616" y="1880828"/>
            <a:ext cx="2160240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Монотопия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4208" y="4437112"/>
            <a:ext cx="2232248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И многое другое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6096" y="980728"/>
            <a:ext cx="3456384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Пластилинография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47764" y="5396769"/>
            <a:ext cx="1728192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Граттаж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3212976"/>
            <a:ext cx="2448272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расчёской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72200" y="1988840"/>
            <a:ext cx="2520280" cy="86409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Кляксография</a:t>
            </a:r>
            <a:endParaRPr lang="ru-RU" dirty="0">
              <a:latin typeface="Comic Sans MS" pitchFamily="66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347864" y="2348880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4"/>
          </p:cNvCxnSpPr>
          <p:nvPr/>
        </p:nvCxnSpPr>
        <p:spPr>
          <a:xfrm flipV="1">
            <a:off x="4881736" y="28169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652120" y="1916832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940152" y="278092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84168" y="3717032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84168" y="458112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364088" y="5013176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635896" y="486916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123728" y="4581128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267744" y="4221088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491880" y="350100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~PP3029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94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939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439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439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439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439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439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439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439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39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439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439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439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439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439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439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439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439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439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439"/>
                            </p:stCondLst>
                            <p:childTnLst>
                              <p:par>
                                <p:cTn id="8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439"/>
                            </p:stCondLst>
                            <p:childTnLst>
                              <p:par>
                                <p:cTn id="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439"/>
                            </p:stCondLst>
                            <p:childTnLst>
                              <p:par>
                                <p:cTn id="8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439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439"/>
                            </p:stCondLst>
                            <p:childTnLst>
                              <p:par>
                                <p:cTn id="9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439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10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5" y="505714"/>
            <a:ext cx="8870449" cy="5846571"/>
          </a:xfrm>
          <a:prstGeom prst="rect">
            <a:avLst/>
          </a:prstGeom>
        </p:spPr>
      </p:pic>
      <p:pic>
        <p:nvPicPr>
          <p:cNvPr id="3" name="~PP772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2988" y="63769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651959"/>
      </p:ext>
    </p:extLst>
  </p:cSld>
  <p:clrMapOvr>
    <a:masterClrMapping/>
  </p:clrMapOvr>
  <p:transition advTm="38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853</Words>
  <Application>Microsoft Office PowerPoint</Application>
  <PresentationFormat>Экран (4:3)</PresentationFormat>
  <Paragraphs>99</Paragraphs>
  <Slides>25</Slides>
  <Notes>2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Задачи:</vt:lpstr>
      <vt:lpstr>Слайд 5</vt:lpstr>
      <vt:lpstr>Средства изображения </vt:lpstr>
      <vt:lpstr>Слайд 7</vt:lpstr>
      <vt:lpstr>Слайд 8</vt:lpstr>
      <vt:lpstr>Слайд 9</vt:lpstr>
      <vt:lpstr>Рисунок своими руками (пальцами, ладошкой)</vt:lpstr>
      <vt:lpstr>Оттиск поролоном </vt:lpstr>
      <vt:lpstr>Тампонирование ватными палочками</vt:lpstr>
      <vt:lpstr>Кляксография с трубочкой</vt:lpstr>
      <vt:lpstr>Рисование по мокрому</vt:lpstr>
      <vt:lpstr>Пластилинография</vt:lpstr>
      <vt:lpstr> </vt:lpstr>
      <vt:lpstr>Рисование крупой</vt:lpstr>
      <vt:lpstr>Рисование ватными палочками</vt:lpstr>
      <vt:lpstr>Рисование втулками</vt:lpstr>
      <vt:lpstr>Раскрашивание мятой бумаги</vt:lpstr>
      <vt:lpstr>Рисование ладошками</vt:lpstr>
      <vt:lpstr>Рисование пеной</vt:lpstr>
      <vt:lpstr>Рекомендации педагогам</vt:lpstr>
      <vt:lpstr>     Пусть дети рисуют, творят, фантазируют!       Не каждый из них станет   художником, но рисование доставит им удовольствие, они познают радость творчества, научаться видеть прекрасное  в обычном.          Пусть они растут с душой художника!</vt:lpstr>
      <vt:lpstr>Подготовила воспитатель  Новикова Виктория Викторовна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ДС 79</cp:lastModifiedBy>
  <cp:revision>31</cp:revision>
  <dcterms:created xsi:type="dcterms:W3CDTF">2013-03-16T18:01:09Z</dcterms:created>
  <dcterms:modified xsi:type="dcterms:W3CDTF">2024-05-17T08:24:48Z</dcterms:modified>
</cp:coreProperties>
</file>