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9" r:id="rId4"/>
    <p:sldId id="290" r:id="rId5"/>
    <p:sldId id="258" r:id="rId6"/>
    <p:sldId id="281" r:id="rId7"/>
    <p:sldId id="259" r:id="rId8"/>
    <p:sldId id="260" r:id="rId9"/>
    <p:sldId id="280" r:id="rId10"/>
    <p:sldId id="261" r:id="rId11"/>
    <p:sldId id="262" r:id="rId12"/>
    <p:sldId id="263" r:id="rId13"/>
    <p:sldId id="266" r:id="rId14"/>
    <p:sldId id="269" r:id="rId15"/>
    <p:sldId id="270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738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63491-C31B-4058-A3B3-DE08F816B235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AB802-572B-44FE-B2D1-ED4D5CBF2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509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AB802-572B-44FE-B2D1-ED4D5CBF2DA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278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AB802-572B-44FE-B2D1-ED4D5CBF2DA9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83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color1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C8C1C9"/>
              </a:clrFrom>
              <a:clrTo>
                <a:srgbClr val="C8C1C9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2844" y="71414"/>
            <a:ext cx="8786874" cy="2000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26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6129d_c2d0151_XL.jpeg"/>
          <p:cNvPicPr>
            <a:picLocks noChangeAspect="1"/>
          </p:cNvPicPr>
          <p:nvPr userDrawn="1"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5474626"/>
            <a:ext cx="1857356" cy="1181743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71406" y="71414"/>
            <a:ext cx="9001188" cy="6715172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1DAC0-2942-4506-ABB7-FEE7075E718B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AV"/><Relationship Id="rId2" Type="http://schemas.microsoft.com/office/2007/relationships/media" Target="../media/media7.WAV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AV"/><Relationship Id="rId2" Type="http://schemas.microsoft.com/office/2007/relationships/media" Target="../media/media8.WAV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AV"/><Relationship Id="rId2" Type="http://schemas.microsoft.com/office/2007/relationships/media" Target="../media/media9.WAV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AV"/><Relationship Id="rId2" Type="http://schemas.microsoft.com/office/2007/relationships/media" Target="../media/media10.WAV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WAV"/><Relationship Id="rId2" Type="http://schemas.microsoft.com/office/2007/relationships/media" Target="../media/media11.WAV"/><Relationship Id="rId1" Type="http://schemas.openxmlformats.org/officeDocument/2006/relationships/tags" Target="../tags/tag10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WAV"/><Relationship Id="rId2" Type="http://schemas.microsoft.com/office/2007/relationships/media" Target="../media/media12.WAV"/><Relationship Id="rId1" Type="http://schemas.openxmlformats.org/officeDocument/2006/relationships/tags" Target="../tags/tag1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2.WAV"/><Relationship Id="rId7" Type="http://schemas.openxmlformats.org/officeDocument/2006/relationships/image" Target="../media/image7.jpe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WAV"/><Relationship Id="rId2" Type="http://schemas.microsoft.com/office/2007/relationships/media" Target="../media/media15.WAV"/><Relationship Id="rId1" Type="http://schemas.openxmlformats.org/officeDocument/2006/relationships/tags" Target="../tags/tag12.xml"/><Relationship Id="rId5" Type="http://schemas.openxmlformats.org/officeDocument/2006/relationships/image" Target="../media/image38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2" Type="http://schemas.microsoft.com/office/2007/relationships/media" Target="../media/media3.WAV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2" Type="http://schemas.microsoft.com/office/2007/relationships/media" Target="../media/media5.WAV"/><Relationship Id="rId1" Type="http://schemas.openxmlformats.org/officeDocument/2006/relationships/tags" Target="../tags/tag5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085184"/>
            <a:ext cx="6696744" cy="144016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</a:p>
          <a:p>
            <a:r>
              <a:rPr lang="ru-RU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МДОАУ «Детский сад №79» «Аистёнок»</a:t>
            </a:r>
            <a:endParaRPr lang="ru-RU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636912"/>
            <a:ext cx="7632848" cy="216024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-1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СПОСОБЫ НЕТРАДИЦИОННОЙ</a:t>
            </a:r>
          </a:p>
          <a:p>
            <a:pPr algn="ctr"/>
            <a:r>
              <a:rPr lang="ru-RU" sz="5400" b="1" i="1" spc="-1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ТЕХНИКИ  РИСОВАНИЯ</a:t>
            </a:r>
            <a:endParaRPr lang="ru-RU" sz="5400" b="1" i="1" spc="-1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~PP206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76456" y="6280869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739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Рисунок своими руками (пальцами, ладошкой)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484784"/>
            <a:ext cx="4680520" cy="4896544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8000" b="1" u="sng" dirty="0" smtClean="0">
                <a:solidFill>
                  <a:srgbClr val="0000FF"/>
                </a:solidFill>
                <a:latin typeface="Comic Sans MS" pitchFamily="66" charset="0"/>
              </a:rPr>
              <a:t>Возраст: </a:t>
            </a:r>
            <a:r>
              <a:rPr lang="ru-RU" sz="8000" b="1" dirty="0" smtClean="0">
                <a:solidFill>
                  <a:srgbClr val="0000FF"/>
                </a:solidFill>
                <a:latin typeface="Comic Sans MS" pitchFamily="66" charset="0"/>
              </a:rPr>
              <a:t>от двух лет.</a:t>
            </a:r>
          </a:p>
          <a:p>
            <a:pPr>
              <a:buFont typeface="Wingdings" pitchFamily="2" charset="2"/>
              <a:buChar char="v"/>
            </a:pPr>
            <a:r>
              <a:rPr lang="ru-RU" sz="8000" b="1" u="sng" dirty="0" smtClean="0">
                <a:solidFill>
                  <a:srgbClr val="0000FF"/>
                </a:solidFill>
                <a:latin typeface="Comic Sans MS" pitchFamily="66" charset="0"/>
              </a:rPr>
              <a:t>Средства выразительности: </a:t>
            </a:r>
            <a:r>
              <a:rPr lang="ru-RU" sz="8000" b="1" dirty="0" smtClean="0">
                <a:solidFill>
                  <a:srgbClr val="0000FF"/>
                </a:solidFill>
                <a:latin typeface="Comic Sans MS" pitchFamily="66" charset="0"/>
              </a:rPr>
              <a:t>пятно, цвет, фантастический силуэт.</a:t>
            </a:r>
          </a:p>
          <a:p>
            <a:pPr>
              <a:buFont typeface="Wingdings" pitchFamily="2" charset="2"/>
              <a:buChar char="v"/>
            </a:pPr>
            <a:r>
              <a:rPr lang="ru-RU" sz="8000" b="1" u="sng" dirty="0" smtClean="0">
                <a:solidFill>
                  <a:srgbClr val="0000FF"/>
                </a:solidFill>
                <a:latin typeface="Comic Sans MS" pitchFamily="66" charset="0"/>
              </a:rPr>
              <a:t>Материалы: </a:t>
            </a:r>
            <a:r>
              <a:rPr lang="ru-RU" sz="8000" b="1" dirty="0" smtClean="0">
                <a:solidFill>
                  <a:srgbClr val="0000FF"/>
                </a:solidFill>
                <a:latin typeface="Comic Sans MS" pitchFamily="66" charset="0"/>
              </a:rPr>
              <a:t>широкие блюдечки с гуашью, кисть, плотная бумага любого цвета, листы большого формата, салфетки.</a:t>
            </a:r>
          </a:p>
          <a:p>
            <a:pPr>
              <a:buFont typeface="Wingdings" pitchFamily="2" charset="2"/>
              <a:buChar char="v"/>
            </a:pPr>
            <a:r>
              <a:rPr lang="ru-RU" sz="8000" b="1" u="sng" dirty="0" smtClean="0">
                <a:solidFill>
                  <a:srgbClr val="0000FF"/>
                </a:solidFill>
                <a:latin typeface="Comic Sans MS" pitchFamily="66" charset="0"/>
              </a:rPr>
              <a:t>Способ получения изображения</a:t>
            </a:r>
            <a:r>
              <a:rPr lang="ru-RU" sz="8000" b="1" dirty="0" smtClean="0">
                <a:solidFill>
                  <a:srgbClr val="0000FF"/>
                </a:solidFill>
                <a:latin typeface="Comic Sans MS" pitchFamily="66" charset="0"/>
              </a:rPr>
              <a:t>: ребенок опускает в гуашь ладошку (палец)или окрашивает с помощью кисточки (с пяти лет) и делает отпечаток на бумаге. Рисуют и правой и левой руками, окрашенными разными цветами. После работы руки вытираются салфеткой, затем гуашь легко смывается.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1" name="Picture 3" descr="G:\ИЗО\доклад\1ч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7544" y="2420888"/>
            <a:ext cx="2769438" cy="38778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~PP2182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208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2080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408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708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808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908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8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 showWhenStopped="0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Оттиск поролоном 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474840" cy="4525963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Возраст: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от четырех лет.</a:t>
            </a: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Средства выразительности: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пятно, фактура, цвет.</a:t>
            </a: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Материалы: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мисочка или пластиковая коробочка, в которую вложена штемпельная подушка из тонкого поролона, пропитанного гуашью, плотная бумага любого цвета и размера, кусочки пенопласта.</a:t>
            </a: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Способ   получения   изображения: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  ребенок  прижимает  пенопласт , поролон  к штемпельной подушке с краской и наносит оттиск на бумагу. Чтобы получить другой цвет, меняются и мисочка и поролон.</a:t>
            </a:r>
          </a:p>
          <a:p>
            <a:endParaRPr lang="ru-RU" dirty="0"/>
          </a:p>
        </p:txBody>
      </p:sp>
      <p:pic>
        <p:nvPicPr>
          <p:cNvPr id="3074" name="Picture 2" descr="G:\ИЗО\доклад\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1560" y="2204864"/>
            <a:ext cx="2893257" cy="39482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~PP363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889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8889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889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889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889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4889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889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 showWhenStopped="0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0661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Тампонирование ватными палочками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536504" cy="452596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Возраст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: от 2 лет.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Средства выразительности: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пятно, фактура, цвет.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Материалы: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блюдце либо пластиковая коробочка, в которую вложена штемпельная подушка из тонкого поролона, пропитанного гуашью, плотная бумага любого цвета и размера, смятая бумага.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Способ получения изображения: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ребенок ватными палочками (методом тычка) наносит краску на бумагу. 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4098" name="Picture 2" descr="G:\ИЗО\доклад\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2564904"/>
            <a:ext cx="2723212" cy="37444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~PP3921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201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009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9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009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8009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009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9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 showWhenStopped="0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Segoe Script" pitchFamily="34" charset="0"/>
              </a:rPr>
              <a:t>Кляксография</a:t>
            </a: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 с трубочкой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258816" cy="4525963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Возраст: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от пяти лет.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Средства выразительности: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пятно.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Материалы: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бумага, тушь либо жидко разведенная гуашь в мисочке, пластиковая ложечка.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Способ получения изображения: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ребенок зачерпывает гуашь пластиковой ложкой и выливает на бумагу. Затем на это пятно дует из трубочки так, что бы её конец не касался ни пятна, ни бумаги. При необходимости процедура повторяется. Недостающие детали дорисовываются.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7170" name="Picture 2" descr="G:\ИЗО\доклад\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9552" y="1772816"/>
            <a:ext cx="3312368" cy="45460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~PP3670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639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390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39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39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139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39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339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0" showWhenStopped="0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Рисование по мокрому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Возраст:</a:t>
            </a:r>
            <a:r>
              <a:rPr lang="ru-RU" b="1" i="1" dirty="0" smtClean="0">
                <a:solidFill>
                  <a:srgbClr val="0000FF"/>
                </a:solidFill>
                <a:latin typeface="Comic Sans MS" pitchFamily="66" charset="0"/>
              </a:rPr>
              <a:t> от четырёх лет.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Средства выразительности: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Comic Sans MS" pitchFamily="66" charset="0"/>
              </a:rPr>
              <a:t>точка, фактура.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Материалы: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Comic Sans MS" pitchFamily="66" charset="0"/>
              </a:rPr>
              <a:t>бумага, гуашь, жесткая кисть, кусочек плотного картона либо пластика (5x5 см).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Способ получения изображения:</a:t>
            </a:r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1. рисование на определенную тему: пейзаж, прогулка, животные, цветы и пр., — когда рисунок создается на мокром листе,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2. рисование фона для будущего рисунка, когда краски растекаются, соединяясь и переливаясь между собой, создают узор, который и определяет тематику дальнейшего рисования «</a:t>
            </a:r>
            <a:r>
              <a:rPr lang="ru-RU" b="1" dirty="0" err="1" smtClean="0">
                <a:solidFill>
                  <a:srgbClr val="0000FF"/>
                </a:solidFill>
                <a:latin typeface="Comic Sans MS" pitchFamily="66" charset="0"/>
              </a:rPr>
              <a:t>по-сухому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»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10242" name="Picture 2" descr="C:\Users\User\Downloads\изо\Новая папка (4)\snegovik.-1024x7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2029233"/>
            <a:ext cx="3312368" cy="43520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~PP2272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934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9340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134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334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434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34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634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34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34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 showWhenStopped="0">
                <p:cTn id="5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098" y="48076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  <a:latin typeface="Segoe Script" pitchFamily="34" charset="0"/>
              </a:rPr>
              <a:t>Пластилинография</a:t>
            </a:r>
            <a:endParaRPr lang="ru-RU" sz="48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330824" cy="470912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6400" b="1" u="sng" dirty="0" smtClean="0">
                <a:solidFill>
                  <a:srgbClr val="0000FF"/>
                </a:solidFill>
                <a:latin typeface="Comic Sans MS" pitchFamily="66" charset="0"/>
              </a:rPr>
              <a:t>Возраст:</a:t>
            </a:r>
            <a:r>
              <a:rPr lang="ru-RU" sz="6400" b="1" i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sz="6400" b="1" dirty="0" smtClean="0">
                <a:solidFill>
                  <a:srgbClr val="0000FF"/>
                </a:solidFill>
                <a:latin typeface="Comic Sans MS" pitchFamily="66" charset="0"/>
              </a:rPr>
              <a:t>любой.</a:t>
            </a:r>
          </a:p>
          <a:p>
            <a:pPr>
              <a:buFont typeface="Wingdings" pitchFamily="2" charset="2"/>
              <a:buChar char="v"/>
            </a:pPr>
            <a:r>
              <a:rPr lang="ru-RU" sz="6400" b="1" u="sng" dirty="0" smtClean="0">
                <a:solidFill>
                  <a:srgbClr val="0000FF"/>
                </a:solidFill>
                <a:latin typeface="Comic Sans MS" pitchFamily="66" charset="0"/>
              </a:rPr>
              <a:t>Средства выразительности: </a:t>
            </a:r>
            <a:r>
              <a:rPr lang="ru-RU" sz="6400" b="1" dirty="0" smtClean="0">
                <a:solidFill>
                  <a:srgbClr val="0000FF"/>
                </a:solidFill>
                <a:latin typeface="Comic Sans MS" pitchFamily="66" charset="0"/>
              </a:rPr>
              <a:t>объем, цвет, фактура.</a:t>
            </a:r>
          </a:p>
          <a:p>
            <a:pPr>
              <a:buFont typeface="Wingdings" pitchFamily="2" charset="2"/>
              <a:buChar char="v"/>
            </a:pPr>
            <a:r>
              <a:rPr lang="ru-RU" sz="6400" b="1" u="sng" dirty="0" smtClean="0">
                <a:solidFill>
                  <a:srgbClr val="0000FF"/>
                </a:solidFill>
                <a:latin typeface="Comic Sans MS" pitchFamily="66" charset="0"/>
              </a:rPr>
              <a:t>Материалы: </a:t>
            </a:r>
            <a:r>
              <a:rPr lang="ru-RU" sz="6400" b="1" dirty="0" smtClean="0">
                <a:solidFill>
                  <a:srgbClr val="0000FF"/>
                </a:solidFill>
                <a:latin typeface="Comic Sans MS" pitchFamily="66" charset="0"/>
              </a:rPr>
              <a:t>картон с контурным рисунком, стекло; набор пластилина; салфетка для рук; стеки; бросовый и природный материалы. </a:t>
            </a:r>
          </a:p>
          <a:p>
            <a:pPr>
              <a:buFont typeface="Wingdings" pitchFamily="2" charset="2"/>
              <a:buChar char="v"/>
            </a:pPr>
            <a:r>
              <a:rPr lang="ru-RU" sz="6400" b="1" u="sng" dirty="0" smtClean="0">
                <a:solidFill>
                  <a:srgbClr val="0000FF"/>
                </a:solidFill>
                <a:latin typeface="Comic Sans MS" pitchFamily="66" charset="0"/>
              </a:rPr>
              <a:t>Способ получения изображения:</a:t>
            </a:r>
          </a:p>
          <a:p>
            <a:pPr>
              <a:lnSpc>
                <a:spcPct val="120000"/>
              </a:lnSpc>
              <a:buNone/>
            </a:pPr>
            <a:r>
              <a:rPr lang="ru-RU" sz="6400" b="1" dirty="0" smtClean="0">
                <a:solidFill>
                  <a:srgbClr val="0000FF"/>
                </a:solidFill>
                <a:latin typeface="Comic Sans MS" pitchFamily="66" charset="0"/>
              </a:rPr>
              <a:t>1.    Нанесение пластилина на картон. Можно сделать поверхность немного шероховатой. Для этого используются различные способы нанесения на поверхность пластилинового изображения рельефных точек, штрихов, полосок, извилин или каких-нибудь фигурных линий.</a:t>
            </a:r>
            <a:br>
              <a:rPr lang="ru-RU" sz="6400" b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ru-RU" sz="6400" b="1" dirty="0" smtClean="0">
                <a:solidFill>
                  <a:srgbClr val="0000FF"/>
                </a:solidFill>
                <a:latin typeface="Comic Sans MS" pitchFamily="66" charset="0"/>
              </a:rPr>
              <a:t>Работать можно не только пальцами рук, но и стеками.</a:t>
            </a:r>
            <a:endParaRPr lang="ru-RU" sz="64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11266" name="Picture 2" descr="C:\Users\User\Downloads\изо\Новая папка (4)\img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1560" y="1988840"/>
            <a:ext cx="3314832" cy="42852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~PP1895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446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4459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6459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8459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9459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459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1459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459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0" showWhenStopped="0">
                <p:cTn id="4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1800" b="1" dirty="0">
                <a:solidFill>
                  <a:srgbClr val="80000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9592" y="863198"/>
            <a:ext cx="778720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altLang="ru-RU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крупами</a:t>
            </a:r>
            <a:r>
              <a:rPr lang="ru-RU" altLang="ru-RU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очень увлекательное, интересное и творческое занятие, которое отлично развивает моторику у деток. Способов рисовать крупой множество.</a:t>
            </a:r>
            <a:br>
              <a:rPr lang="ru-RU" altLang="ru-RU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Например, для совсем маленьких деток можно просто на поверхность или поднос насыпать крупу (манка, гречка, рис, пшено и др.) и предложим малышу просто поводить по ней пальчиком. Покажите малышу, что можно провести пальчиком по крупе и получится линия, можно нарисовать на крупе кружочек и т.д. Это одноразовые рисунки, а можно подобным способом создать и постоянные рисунки крупами, закрепив их клеем.</a:t>
            </a:r>
            <a:br>
              <a:rPr lang="ru-RU" altLang="ru-RU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Для деток старше двух лет можно наносить крупу на бумажную основу, смазанную клеем, и тогда рисунок можно будет хранить. Рисовать можно не только крупами, можно использовать любые сыпучие компоненты.</a:t>
            </a:r>
            <a:endParaRPr lang="ru-RU" sz="29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5" name="~PP385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57090"/>
      </p:ext>
    </p:extLst>
  </p:cSld>
  <p:clrMapOvr>
    <a:masterClrMapping/>
  </p:clrMapOvr>
  <p:transition advTm="549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Segoe Script" pitchFamily="34" charset="0"/>
              </a:rPr>
              <a:t>Рисование </a:t>
            </a: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крупой</a:t>
            </a:r>
            <a:endParaRPr lang="ru-RU" dirty="0"/>
          </a:p>
        </p:txBody>
      </p:sp>
      <p:pic>
        <p:nvPicPr>
          <p:cNvPr id="5" name="~PP194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  <p:pic>
        <p:nvPicPr>
          <p:cNvPr id="2050" name="Picture 2" descr="https://www.maam.ru/upload/blogs/detsad-38110-1445526962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22998"/>
            <a:ext cx="7499176" cy="442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614327"/>
      </p:ext>
    </p:extLst>
  </p:cSld>
  <p:clrMapOvr>
    <a:masterClrMapping/>
  </p:clrMapOvr>
  <p:transition advTm="19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Рисование ватными палочками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348880"/>
            <a:ext cx="3061785" cy="408238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37556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470975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Segoe Script" pitchFamily="34" charset="0"/>
              </a:rPr>
              <a:t>Рисование </a:t>
            </a: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втулками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180" y="1325085"/>
            <a:ext cx="5256584" cy="3377766"/>
          </a:xfrm>
        </p:spPr>
      </p:pic>
      <p:pic>
        <p:nvPicPr>
          <p:cNvPr id="1026" name="Picture 2" descr="https://gas-kvas.com/uploads/posts/2023-01/1673583443_gas-kvas-com-p-risunki-netraditsionnim-sposobom-v-detskom-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4904"/>
            <a:ext cx="25922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8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507288" cy="324036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  <a:t>«И в десять лет, и в семь, и в пять </a:t>
            </a:r>
            <a:b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  <a:t>Все дети любят рисовать. </a:t>
            </a:r>
            <a:b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  <a:t>И каждый смело нарисует </a:t>
            </a:r>
            <a:b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  <a:t>Всё, что его интересует….»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  <a:t>Валентин Берестов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32" name="Picture 8" descr="G:\ИЗО\доклад\1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9552" y="3429000"/>
            <a:ext cx="2000505" cy="28083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3" name="Picture 9" descr="G:\ИЗО\доклад\1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71800" y="3429000"/>
            <a:ext cx="2023364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4" name="Picture 10" descr="G:\ИЗО\доклад\1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004048" y="3429000"/>
            <a:ext cx="2016224" cy="28276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~PP3090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89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889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889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889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3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889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30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889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30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 showWhenStopped="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Раскрашивание мятой бумаги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6048672" cy="4536504"/>
          </a:xfrm>
        </p:spPr>
      </p:pic>
    </p:spTree>
    <p:extLst>
      <p:ext uri="{BB962C8B-B14F-4D97-AF65-F5344CB8AC3E}">
        <p14:creationId xmlns:p14="http://schemas.microsoft.com/office/powerpoint/2010/main" val="14453665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Segoe Script" pitchFamily="34" charset="0"/>
              </a:rPr>
              <a:t>Рисование </a:t>
            </a: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ладошками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56" y="1196752"/>
            <a:ext cx="3096344" cy="4128459"/>
          </a:xfrm>
        </p:spPr>
      </p:pic>
      <p:pic>
        <p:nvPicPr>
          <p:cNvPr id="1026" name="Picture 2" descr="https://sun9-48.userapi.com/impg/id0V85i_UOib6kZwMaio4_-e3YflMogQLBLrow/dplU5ch4M3I.jpg?size=810x1080&amp;quality=95&amp;sign=c8baddb4a11fee41861d6de0f780066d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351" y="2348880"/>
            <a:ext cx="32403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94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Segoe Script" pitchFamily="34" charset="0"/>
              </a:rPr>
              <a:t>Рисование </a:t>
            </a: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пеной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5652906" cy="4239680"/>
          </a:xfrm>
        </p:spPr>
      </p:pic>
    </p:spTree>
    <p:extLst>
      <p:ext uri="{BB962C8B-B14F-4D97-AF65-F5344CB8AC3E}">
        <p14:creationId xmlns:p14="http://schemas.microsoft.com/office/powerpoint/2010/main" val="1692552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Рекомендации педагогам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1256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00FF"/>
                </a:solidFill>
                <a:latin typeface="Comic Sans MS" pitchFamily="66" charset="0"/>
              </a:rPr>
              <a:t>используйте разные формы художественной деятельности: коллективное творчество, самостоятельную и игровую деятельность детей по освоению нетрадиционных техник изображения;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00FF"/>
                </a:solidFill>
                <a:latin typeface="Comic Sans MS" pitchFamily="66" charset="0"/>
              </a:rPr>
              <a:t>в планировании занятий по изобразительной деятельности соблюдайте систему и преемственность использования нетрадиционных изобразительных техник, учитывая возрастные и индивидуальные способности детей;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00FF"/>
                </a:solidFill>
                <a:latin typeface="Comic Sans MS" pitchFamily="66" charset="0"/>
              </a:rPr>
              <a:t>повышайте свой профессиональный уровень и мастерство через ознакомление, и овладение новыми нетрадиционными способами и приемами изображения.</a:t>
            </a:r>
          </a:p>
          <a:p>
            <a:endParaRPr lang="ru-RU" sz="2200" dirty="0"/>
          </a:p>
        </p:txBody>
      </p:sp>
      <p:pic>
        <p:nvPicPr>
          <p:cNvPr id="4" name="~PP1319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601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009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009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3154362"/>
          </a:xfrm>
        </p:spPr>
        <p:txBody>
          <a:bodyPr>
            <a:noAutofit/>
          </a:bodyPr>
          <a:lstStyle/>
          <a:p>
            <a:pPr algn="l"/>
            <a:r>
              <a:rPr lang="ru-RU" sz="2600" b="1" dirty="0" smtClean="0">
                <a:solidFill>
                  <a:srgbClr val="FF0000"/>
                </a:solidFill>
                <a:latin typeface="Segoe Script" pitchFamily="34" charset="0"/>
              </a:rPr>
              <a:t>     Пусть дети рисуют, творят, фантазируют! </a:t>
            </a:r>
            <a:br>
              <a:rPr lang="ru-RU" sz="2600" b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2600" b="1" dirty="0" smtClean="0">
                <a:solidFill>
                  <a:srgbClr val="FF0000"/>
                </a:solidFill>
                <a:latin typeface="Segoe Script" pitchFamily="34" charset="0"/>
              </a:rPr>
              <a:t>     Не каждый из них станет   художником, но рисование доставит им удовольствие, они познают радость творчества, научаться видеть прекрасное  в обычном.    </a:t>
            </a:r>
            <a:br>
              <a:rPr lang="ru-RU" sz="2600" b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2600" b="1" dirty="0" smtClean="0">
                <a:solidFill>
                  <a:srgbClr val="FF0000"/>
                </a:solidFill>
                <a:latin typeface="Segoe Script" pitchFamily="34" charset="0"/>
              </a:rPr>
              <a:t>     Пусть они растут с душой художника!</a:t>
            </a:r>
            <a:endParaRPr lang="ru-RU" sz="2600" dirty="0">
              <a:latin typeface="Segoe Script" pitchFamily="34" charset="0"/>
            </a:endParaRPr>
          </a:p>
        </p:txBody>
      </p:sp>
      <p:pic>
        <p:nvPicPr>
          <p:cNvPr id="16386" name="Picture 2" descr="C:\Users\User\Downloads\изо\Новая папка (4)\1363858098_schastlivye-oboi-1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31640" y="3717032"/>
            <a:ext cx="6480719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~PP43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892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92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42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3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8568952" cy="2232248"/>
          </a:xfrm>
        </p:spPr>
        <p:txBody>
          <a:bodyPr>
            <a:normAutofit/>
          </a:bodyPr>
          <a:lstStyle/>
          <a:p>
            <a:r>
              <a:rPr lang="ru-RU" sz="4000" b="1" spc="-150" dirty="0" smtClean="0">
                <a:solidFill>
                  <a:srgbClr val="0000FF"/>
                </a:solidFill>
                <a:latin typeface="Comic Sans MS" pitchFamily="66" charset="0"/>
              </a:rPr>
              <a:t>Подготовила воспитатель </a:t>
            </a:r>
            <a:br>
              <a:rPr lang="ru-RU" sz="4000" b="1" spc="-150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ru-RU" sz="4000" b="1" spc="-150" dirty="0" smtClean="0">
                <a:solidFill>
                  <a:srgbClr val="0000FF"/>
                </a:solidFill>
                <a:latin typeface="Comic Sans MS" pitchFamily="66" charset="0"/>
              </a:rPr>
              <a:t>Новикова Виктория Викторовна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06308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Segoe Script" pitchFamily="34" charset="0"/>
              </a:rPr>
              <a:t>Спасибо</a:t>
            </a:r>
          </a:p>
          <a:p>
            <a:r>
              <a:rPr lang="ru-RU" sz="6000" b="1" dirty="0" smtClean="0">
                <a:solidFill>
                  <a:srgbClr val="FF0000"/>
                </a:solidFill>
                <a:latin typeface="Segoe Script" pitchFamily="34" charset="0"/>
              </a:rPr>
              <a:t>за внимание!</a:t>
            </a:r>
            <a:endParaRPr lang="ru-RU" sz="60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4" name="~PP328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81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09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809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809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Цель: </a:t>
            </a:r>
            <a:r>
              <a:rPr lang="ru-RU" b="1" dirty="0" smtClean="0">
                <a:solidFill>
                  <a:srgbClr val="0000FF"/>
                </a:solidFill>
                <a:latin typeface="Segoe Script" panose="030B0504020000000003" pitchFamily="66" charset="0"/>
              </a:rPr>
              <a:t>развитие художественно-творческих способностей детей дошкольного возраста через использование нетрадиционных техник рисования.</a:t>
            </a:r>
            <a:endParaRPr lang="ru-RU" b="1" dirty="0">
              <a:solidFill>
                <a:srgbClr val="0000FF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041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Задачи:</a:t>
            </a:r>
            <a:endParaRPr lang="ru-RU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00FF"/>
                </a:solidFill>
                <a:latin typeface="Segoe Script" panose="030B0504020000000003" pitchFamily="66" charset="0"/>
              </a:rPr>
              <a:t>Познакомить с приёмами нетрадиционных техник рисования и способами изображения с использованием различных материалов;</a:t>
            </a:r>
          </a:p>
          <a:p>
            <a:r>
              <a:rPr lang="ru-RU" sz="1800" b="1" dirty="0" smtClean="0">
                <a:solidFill>
                  <a:srgbClr val="0000FF"/>
                </a:solidFill>
                <a:latin typeface="Segoe Script" panose="030B0504020000000003" pitchFamily="66" charset="0"/>
              </a:rPr>
              <a:t>Расширить представления о многообразии нетрадиционных техник рисования;</a:t>
            </a:r>
          </a:p>
          <a:p>
            <a:r>
              <a:rPr lang="ru-RU" sz="1800" b="1" dirty="0" smtClean="0">
                <a:solidFill>
                  <a:srgbClr val="0000FF"/>
                </a:solidFill>
                <a:latin typeface="Segoe Script" panose="030B0504020000000003" pitchFamily="66" charset="0"/>
              </a:rPr>
              <a:t>Развивать художественно-творческие способности детей;</a:t>
            </a:r>
          </a:p>
          <a:p>
            <a:r>
              <a:rPr lang="ru-RU" sz="1800" b="1" dirty="0" smtClean="0">
                <a:solidFill>
                  <a:srgbClr val="0000FF"/>
                </a:solidFill>
                <a:latin typeface="Segoe Script" panose="030B0504020000000003" pitchFamily="66" charset="0"/>
              </a:rPr>
              <a:t>Развивать творческое воображение, фантазию, мышление дошкольников через занятия по освоению нетрадиционных техник рисования;</a:t>
            </a:r>
          </a:p>
          <a:p>
            <a:r>
              <a:rPr lang="ru-RU" sz="1800" b="1" dirty="0" smtClean="0">
                <a:solidFill>
                  <a:srgbClr val="0000FF"/>
                </a:solidFill>
                <a:latin typeface="Segoe Script" panose="030B0504020000000003" pitchFamily="66" charset="0"/>
              </a:rPr>
              <a:t>Побуждать детей к созданию разнообразных и относительно неповторимых, оригинальных замыслов;</a:t>
            </a:r>
          </a:p>
          <a:p>
            <a:r>
              <a:rPr lang="ru-RU" sz="1800" b="1" dirty="0" smtClean="0">
                <a:solidFill>
                  <a:srgbClr val="0000FF"/>
                </a:solidFill>
                <a:latin typeface="Segoe Script" panose="030B0504020000000003" pitchFamily="66" charset="0"/>
              </a:rPr>
              <a:t>Вызывать интерес к различным избирательным материалам и желание действовать с ними;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228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3428999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важнейшее дело эстетического воспитания, это способы создания нового, оригинального произведения искусства, в котором гармонирует всё: и цвет, и линия, и сюжет. Это огромная возможность для детей думать, пробовать, искать, экспериментировать. А самое главное </a:t>
            </a:r>
            <a:r>
              <a:rPr lang="ru-RU" sz="2400" b="1" dirty="0" err="1" smtClean="0">
                <a:solidFill>
                  <a:srgbClr val="0000FF"/>
                </a:solidFill>
                <a:latin typeface="Comic Sans MS" pitchFamily="66" charset="0"/>
              </a:rPr>
              <a:t>самовыражаться</a:t>
            </a:r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. </a:t>
            </a:r>
            <a:endParaRPr lang="ru-RU" sz="2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404664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 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844824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Segoe Script" pitchFamily="34" charset="0"/>
              </a:rPr>
              <a:t>Актуальность</a:t>
            </a:r>
            <a:endParaRPr lang="ru-RU" sz="54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7" name="~PP3171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035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349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349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349"/>
                            </p:stCondLst>
                            <p:childTnLst>
                              <p:par>
                                <p:cTn id="1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3600" b="1" dirty="0" smtClean="0">
                <a:solidFill>
                  <a:srgbClr val="FF0000"/>
                </a:solidFill>
                <a:latin typeface="Segoe Script" pitchFamily="34" charset="0"/>
                <a:ea typeface="+mn-ea"/>
                <a:cs typeface="+mn-cs"/>
              </a:rPr>
              <a:t>Средства изображения </a:t>
            </a:r>
            <a:endParaRPr lang="ru-RU" sz="36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  <a:defRPr/>
            </a:pPr>
            <a:r>
              <a:rPr lang="ru-RU" dirty="0">
                <a:solidFill>
                  <a:srgbClr val="2C07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</a:rPr>
              <a:t>Коктейльные трубочки</a:t>
            </a:r>
          </a:p>
          <a:p>
            <a:pPr>
              <a:buFontTx/>
              <a:buChar char="•"/>
              <a:defRPr/>
            </a:pPr>
            <a:r>
              <a:rPr lang="ru-RU" dirty="0">
                <a:solidFill>
                  <a:srgbClr val="2C07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</a:rPr>
              <a:t>Парафиновая свечка</a:t>
            </a:r>
          </a:p>
          <a:p>
            <a:pPr>
              <a:buFontTx/>
              <a:buChar char="•"/>
              <a:defRPr/>
            </a:pPr>
            <a:r>
              <a:rPr lang="ru-RU" dirty="0">
                <a:solidFill>
                  <a:srgbClr val="2C07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</a:rPr>
              <a:t>Расческа</a:t>
            </a:r>
          </a:p>
          <a:p>
            <a:pPr>
              <a:buFontTx/>
              <a:buChar char="•"/>
              <a:defRPr/>
            </a:pPr>
            <a:r>
              <a:rPr lang="ru-RU" dirty="0">
                <a:solidFill>
                  <a:srgbClr val="2C07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</a:rPr>
              <a:t>Зубная щетка</a:t>
            </a:r>
          </a:p>
          <a:p>
            <a:pPr>
              <a:buFontTx/>
              <a:buChar char="•"/>
              <a:defRPr/>
            </a:pPr>
            <a:r>
              <a:rPr lang="ru-RU" dirty="0">
                <a:solidFill>
                  <a:srgbClr val="2C07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</a:rPr>
              <a:t>Ватная палочка</a:t>
            </a:r>
          </a:p>
          <a:p>
            <a:pPr>
              <a:buFontTx/>
              <a:buChar char="•"/>
              <a:defRPr/>
            </a:pPr>
            <a:r>
              <a:rPr lang="ru-RU" dirty="0">
                <a:solidFill>
                  <a:srgbClr val="2C07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</a:rPr>
              <a:t>Нитки</a:t>
            </a:r>
          </a:p>
          <a:p>
            <a:pPr>
              <a:buFontTx/>
              <a:buChar char="•"/>
              <a:defRPr/>
            </a:pPr>
            <a:r>
              <a:rPr lang="ru-RU" dirty="0">
                <a:solidFill>
                  <a:srgbClr val="2C07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</a:rPr>
              <a:t>И многое другое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01008"/>
            <a:ext cx="4260900" cy="322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38052"/>
      </p:ext>
    </p:extLst>
  </p:cSld>
  <p:clrMapOvr>
    <a:masterClrMapping/>
  </p:clrMapOvr>
  <p:transition advTm="1011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476672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Segoe Script" pitchFamily="34" charset="0"/>
              </a:rPr>
              <a:t>Применение нетрадиционных техник в </a:t>
            </a:r>
            <a:r>
              <a:rPr lang="ru-RU" sz="3600" b="1" dirty="0" err="1" smtClean="0">
                <a:solidFill>
                  <a:srgbClr val="FF0000"/>
                </a:solidFill>
                <a:latin typeface="Segoe Script" pitchFamily="34" charset="0"/>
              </a:rPr>
              <a:t>изодеятельности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628800"/>
            <a:ext cx="864096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300" b="1" dirty="0" smtClean="0">
                <a:solidFill>
                  <a:srgbClr val="0000FF"/>
                </a:solidFill>
                <a:latin typeface="Comic Sans MS" pitchFamily="66" charset="0"/>
              </a:rPr>
              <a:t>способствует обогащению знаний и представлений детей о предметах и их использовании, материалах, их свойствах, способах применения;</a:t>
            </a:r>
            <a:endParaRPr lang="ru-RU" sz="23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636912"/>
            <a:ext cx="864096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300" b="1" dirty="0" smtClean="0">
                <a:solidFill>
                  <a:srgbClr val="0000FF"/>
                </a:solidFill>
                <a:latin typeface="Comic Sans MS" pitchFamily="66" charset="0"/>
              </a:rPr>
              <a:t>стимулирует положительную мотивацию у ребенка, вызывает радостное настроение, снимает страх перед процессом рисования;</a:t>
            </a:r>
            <a:endParaRPr lang="ru-RU" sz="23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645024"/>
            <a:ext cx="640143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300" b="1" dirty="0" smtClean="0">
                <a:solidFill>
                  <a:srgbClr val="0000FF"/>
                </a:solidFill>
                <a:latin typeface="Comic Sans MS" pitchFamily="66" charset="0"/>
              </a:rPr>
              <a:t>дает возможность экспериментировать;</a:t>
            </a:r>
            <a:endParaRPr lang="ru-RU" sz="23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005064"/>
            <a:ext cx="856895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300" dirty="0" smtClean="0">
                <a:solidFill>
                  <a:srgbClr val="0000FF"/>
                </a:solidFill>
                <a:latin typeface="Comic Sans MS" pitchFamily="66" charset="0"/>
              </a:rPr>
              <a:t>развивает тактильную чувствительность, </a:t>
            </a:r>
            <a:r>
              <a:rPr lang="ru-RU" sz="2300" dirty="0" err="1" smtClean="0">
                <a:solidFill>
                  <a:srgbClr val="0000FF"/>
                </a:solidFill>
                <a:latin typeface="Comic Sans MS" pitchFamily="66" charset="0"/>
              </a:rPr>
              <a:t>цветоразличие</a:t>
            </a:r>
            <a:r>
              <a:rPr lang="ru-RU" sz="2300" dirty="0" smtClean="0">
                <a:solidFill>
                  <a:srgbClr val="0000FF"/>
                </a:solidFill>
                <a:latin typeface="Comic Sans MS" pitchFamily="66" charset="0"/>
              </a:rPr>
              <a:t>;</a:t>
            </a:r>
            <a:endParaRPr lang="ru-RU" sz="23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4365104"/>
            <a:ext cx="85689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300" b="1" dirty="0" smtClean="0">
                <a:solidFill>
                  <a:srgbClr val="0000FF"/>
                </a:solidFill>
                <a:latin typeface="Comic Sans MS" pitchFamily="66" charset="0"/>
              </a:rPr>
              <a:t>способствует развитию зрительно-моторной координации;</a:t>
            </a:r>
            <a:endParaRPr lang="ru-RU" sz="23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5085184"/>
            <a:ext cx="81369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300" b="1" dirty="0" smtClean="0">
                <a:solidFill>
                  <a:srgbClr val="0000FF"/>
                </a:solidFill>
                <a:latin typeface="Comic Sans MS" pitchFamily="66" charset="0"/>
              </a:rPr>
              <a:t>не утомляет дошкольников, повышает работоспособность;</a:t>
            </a:r>
            <a:endParaRPr lang="ru-RU" sz="23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5805264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300" b="1" dirty="0" smtClean="0">
                <a:solidFill>
                  <a:srgbClr val="0000FF"/>
                </a:solidFill>
                <a:latin typeface="Comic Sans MS" pitchFamily="66" charset="0"/>
              </a:rPr>
              <a:t>развивает нестандартность мышления, </a:t>
            </a:r>
            <a:r>
              <a:rPr lang="ru-RU" sz="2300" b="1" dirty="0" err="1" smtClean="0">
                <a:solidFill>
                  <a:srgbClr val="0000FF"/>
                </a:solidFill>
                <a:latin typeface="Comic Sans MS" pitchFamily="66" charset="0"/>
              </a:rPr>
              <a:t>раскрепощенность</a:t>
            </a:r>
            <a:r>
              <a:rPr lang="ru-RU" sz="2300" b="1" dirty="0" smtClean="0">
                <a:solidFill>
                  <a:srgbClr val="0000FF"/>
                </a:solidFill>
                <a:latin typeface="Comic Sans MS" pitchFamily="66" charset="0"/>
              </a:rPr>
              <a:t>, индивидуальность. </a:t>
            </a:r>
            <a:endParaRPr lang="ru-RU" sz="23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5" name="~PP3409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878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7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8779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1779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779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779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779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3779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6779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9779"/>
                            </p:stCondLst>
                            <p:childTnLst>
                              <p:par>
                                <p:cTn id="3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 showWhenStopped="0">
                <p:cTn id="4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655653" y="3358064"/>
            <a:ext cx="2736304" cy="15841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Способы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изображения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60648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000" b="1" dirty="0" smtClean="0">
                <a:solidFill>
                  <a:srgbClr val="FF0000"/>
                </a:solidFill>
                <a:latin typeface="Segoe Script" pitchFamily="34" charset="0"/>
              </a:rPr>
              <a:t>Нетрадиционные способы изображения </a:t>
            </a:r>
          </a:p>
          <a:p>
            <a:pPr lvl="0" algn="ctr"/>
            <a:r>
              <a:rPr lang="ru-RU" sz="3000" b="1" dirty="0" smtClean="0">
                <a:solidFill>
                  <a:srgbClr val="FF0000"/>
                </a:solidFill>
                <a:latin typeface="Segoe Script" pitchFamily="34" charset="0"/>
              </a:rPr>
              <a:t>в рисовании</a:t>
            </a:r>
            <a:endParaRPr lang="ru-RU" sz="30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67544" y="1268760"/>
            <a:ext cx="3240360" cy="122413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Рисунок своими руками (пальцами, ладошкой)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2564904"/>
            <a:ext cx="3312368" cy="129614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Рисование штампом(тычковое рисование, оттиск)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51520" y="3861048"/>
            <a:ext cx="2016224" cy="108012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Рисование свечой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1520" y="5085184"/>
            <a:ext cx="2088232" cy="11521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Раздувание краски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283968" y="5373216"/>
            <a:ext cx="2880320" cy="122413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Рисование с помощью </a:t>
            </a:r>
            <a:r>
              <a:rPr lang="ru-RU" dirty="0" err="1" smtClean="0">
                <a:latin typeface="Comic Sans MS" pitchFamily="66" charset="0"/>
              </a:rPr>
              <a:t>изоленты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801616" y="1880828"/>
            <a:ext cx="2160240" cy="93610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Comic Sans MS" pitchFamily="66" charset="0"/>
              </a:rPr>
              <a:t>Монотопия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444208" y="4437112"/>
            <a:ext cx="2232248" cy="93610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И многое другое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436096" y="980728"/>
            <a:ext cx="3456384" cy="93610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Comic Sans MS" pitchFamily="66" charset="0"/>
              </a:rPr>
              <a:t>Пластилинография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447764" y="5396769"/>
            <a:ext cx="1728192" cy="93610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Comic Sans MS" pitchFamily="66" charset="0"/>
              </a:rPr>
              <a:t>Граттаж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444208" y="3212976"/>
            <a:ext cx="2448272" cy="79208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Рисование расчёской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372200" y="1988840"/>
            <a:ext cx="2520280" cy="86409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Comic Sans MS" pitchFamily="66" charset="0"/>
              </a:rPr>
              <a:t>Кляксография</a:t>
            </a:r>
            <a:endParaRPr lang="ru-RU" dirty="0">
              <a:latin typeface="Comic Sans MS" pitchFamily="66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3347864" y="2348880"/>
            <a:ext cx="864096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9" idx="4"/>
          </p:cNvCxnSpPr>
          <p:nvPr/>
        </p:nvCxnSpPr>
        <p:spPr>
          <a:xfrm flipV="1">
            <a:off x="4881736" y="281693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652120" y="1916832"/>
            <a:ext cx="648072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940152" y="2780928"/>
            <a:ext cx="792088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6084168" y="3717032"/>
            <a:ext cx="360040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084168" y="4581128"/>
            <a:ext cx="43204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364088" y="5013176"/>
            <a:ext cx="72008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3635896" y="4869160"/>
            <a:ext cx="36004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2123728" y="4581128"/>
            <a:ext cx="144016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2267744" y="4221088"/>
            <a:ext cx="115212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3491880" y="3501008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7" name="~PP3029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394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3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939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439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439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439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439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439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439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439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439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439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9439"/>
                            </p:stCondLst>
                            <p:childTnLst>
                              <p:par>
                                <p:cTn id="4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439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439"/>
                            </p:stCondLst>
                            <p:childTnLst>
                              <p:par>
                                <p:cTn id="5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3439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439"/>
                            </p:stCondLst>
                            <p:childTnLst>
                              <p:par>
                                <p:cTn id="6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6439"/>
                            </p:stCondLst>
                            <p:childTnLst>
                              <p:par>
                                <p:cTn id="6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8439"/>
                            </p:stCondLst>
                            <p:childTnLst>
                              <p:par>
                                <p:cTn id="7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9439"/>
                            </p:stCondLst>
                            <p:childTnLst>
                              <p:par>
                                <p:cTn id="7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1439"/>
                            </p:stCondLst>
                            <p:childTnLst>
                              <p:par>
                                <p:cTn id="8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2439"/>
                            </p:stCondLst>
                            <p:childTnLst>
                              <p:par>
                                <p:cTn id="8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4439"/>
                            </p:stCondLst>
                            <p:childTnLst>
                              <p:par>
                                <p:cTn id="8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439"/>
                            </p:stCondLst>
                            <p:childTnLst>
                              <p:par>
                                <p:cTn id="9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7439"/>
                            </p:stCondLst>
                            <p:childTnLst>
                              <p:par>
                                <p:cTn id="9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8439"/>
                            </p:stCondLst>
                            <p:childTnLst>
                              <p:par>
                                <p:cTn id="10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 showWhenStopped="0">
                <p:cTn id="10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3" grpId="0" animBg="1"/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75" y="505714"/>
            <a:ext cx="8870449" cy="5846571"/>
          </a:xfrm>
          <a:prstGeom prst="rect">
            <a:avLst/>
          </a:prstGeom>
        </p:spPr>
      </p:pic>
      <p:pic>
        <p:nvPicPr>
          <p:cNvPr id="3" name="~PP77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51959"/>
      </p:ext>
    </p:extLst>
  </p:cSld>
  <p:clrMapOvr>
    <a:masterClrMapping/>
  </p:clrMapOvr>
  <p:transition advTm="384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854</Words>
  <Application>Microsoft Office PowerPoint</Application>
  <PresentationFormat>Экран (4:3)</PresentationFormat>
  <Paragraphs>99</Paragraphs>
  <Slides>25</Slides>
  <Notes>2</Notes>
  <HiddenSlides>0</HiddenSlides>
  <MMClips>17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Aparajita</vt:lpstr>
      <vt:lpstr>Arial</vt:lpstr>
      <vt:lpstr>Calibri</vt:lpstr>
      <vt:lpstr>Comic Sans MS</vt:lpstr>
      <vt:lpstr>Segoe Script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Задачи:</vt:lpstr>
      <vt:lpstr>Презентация PowerPoint</vt:lpstr>
      <vt:lpstr>Средства изображения </vt:lpstr>
      <vt:lpstr>Презентация PowerPoint</vt:lpstr>
      <vt:lpstr>Презентация PowerPoint</vt:lpstr>
      <vt:lpstr>Презентация PowerPoint</vt:lpstr>
      <vt:lpstr>Рисунок своими руками (пальцами, ладошкой)</vt:lpstr>
      <vt:lpstr>Оттиск поролоном </vt:lpstr>
      <vt:lpstr>Тампонирование ватными палочками</vt:lpstr>
      <vt:lpstr>Кляксография с трубочкой</vt:lpstr>
      <vt:lpstr>Рисование по мокрому</vt:lpstr>
      <vt:lpstr>Пластилинография</vt:lpstr>
      <vt:lpstr> </vt:lpstr>
      <vt:lpstr>Рисование крупой</vt:lpstr>
      <vt:lpstr>Рисование ватными палочками</vt:lpstr>
      <vt:lpstr>Рисование втулками</vt:lpstr>
      <vt:lpstr>Раскрашивание мятой бумаги</vt:lpstr>
      <vt:lpstr>Рисование ладошками</vt:lpstr>
      <vt:lpstr>Рисование пеной</vt:lpstr>
      <vt:lpstr>Рекомендации педагогам</vt:lpstr>
      <vt:lpstr>     Пусть дети рисуют, творят, фантазируют!       Не каждый из них станет   художником, но рисование доставит им удовольствие, они познают радость творчества, научаться видеть прекрасное  в обычном.          Пусть они растут с душой художника!</vt:lpstr>
      <vt:lpstr>Подготовила воспитатель  Новикова Виктория Викторовна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PC</cp:lastModifiedBy>
  <cp:revision>30</cp:revision>
  <dcterms:created xsi:type="dcterms:W3CDTF">2013-03-16T18:01:09Z</dcterms:created>
  <dcterms:modified xsi:type="dcterms:W3CDTF">2024-01-10T13:36:22Z</dcterms:modified>
</cp:coreProperties>
</file>