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1" r:id="rId2"/>
    <p:sldId id="272" r:id="rId3"/>
    <p:sldId id="290" r:id="rId4"/>
    <p:sldId id="293" r:id="rId5"/>
    <p:sldId id="294" r:id="rId6"/>
    <p:sldId id="295" r:id="rId7"/>
    <p:sldId id="273" r:id="rId8"/>
    <p:sldId id="274" r:id="rId9"/>
    <p:sldId id="275" r:id="rId10"/>
    <p:sldId id="276" r:id="rId11"/>
    <p:sldId id="279" r:id="rId12"/>
    <p:sldId id="281" r:id="rId13"/>
    <p:sldId id="280" r:id="rId14"/>
    <p:sldId id="282" r:id="rId15"/>
    <p:sldId id="289" r:id="rId16"/>
    <p:sldId id="296" r:id="rId17"/>
    <p:sldId id="278" r:id="rId18"/>
    <p:sldId id="277" r:id="rId19"/>
    <p:sldId id="286" r:id="rId20"/>
    <p:sldId id="285" r:id="rId21"/>
    <p:sldId id="291" r:id="rId22"/>
    <p:sldId id="297" r:id="rId23"/>
    <p:sldId id="283" r:id="rId24"/>
    <p:sldId id="287" r:id="rId25"/>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7" d="100"/>
          <a:sy n="67" d="100"/>
        </p:scale>
        <p:origin x="-1476"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1A64A4E9-6361-4B19-B7E8-5F1AB6735379}" type="slidenum">
              <a:rPr lang="ru-RU"/>
              <a:pPr/>
              <a:t>‹#›</a:t>
            </a:fld>
            <a:endParaRPr lang="ru-RU"/>
          </a:p>
        </p:txBody>
      </p:sp>
    </p:spTree>
    <p:extLst>
      <p:ext uri="{BB962C8B-B14F-4D97-AF65-F5344CB8AC3E}">
        <p14:creationId xmlns:p14="http://schemas.microsoft.com/office/powerpoint/2010/main" val="983564347"/>
      </p:ext>
    </p:extLst>
  </p:cSld>
  <p:clrMapOvr>
    <a:masterClrMapping/>
  </p:clrMapOvr>
  <p:transition>
    <p:comb/>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A5D67A30-6FA5-4F4E-A414-C9B6620AEAB7}" type="slidenum">
              <a:rPr lang="ru-RU"/>
              <a:pPr/>
              <a:t>‹#›</a:t>
            </a:fld>
            <a:endParaRPr lang="ru-RU"/>
          </a:p>
        </p:txBody>
      </p:sp>
    </p:spTree>
    <p:extLst>
      <p:ext uri="{BB962C8B-B14F-4D97-AF65-F5344CB8AC3E}">
        <p14:creationId xmlns:p14="http://schemas.microsoft.com/office/powerpoint/2010/main" val="3521884804"/>
      </p:ext>
    </p:extLst>
  </p:cSld>
  <p:clrMapOvr>
    <a:masterClrMapping/>
  </p:clrMapOvr>
  <p:transition>
    <p:comb/>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38E9EEC9-3D78-462F-94B7-134833411EAC}" type="slidenum">
              <a:rPr lang="ru-RU"/>
              <a:pPr/>
              <a:t>‹#›</a:t>
            </a:fld>
            <a:endParaRPr lang="ru-RU"/>
          </a:p>
        </p:txBody>
      </p:sp>
    </p:spTree>
    <p:extLst>
      <p:ext uri="{BB962C8B-B14F-4D97-AF65-F5344CB8AC3E}">
        <p14:creationId xmlns:p14="http://schemas.microsoft.com/office/powerpoint/2010/main" val="3995786637"/>
      </p:ext>
    </p:extLst>
  </p:cSld>
  <p:clrMapOvr>
    <a:masterClrMapping/>
  </p:clrMapOvr>
  <p:transition>
    <p:comb/>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Таблица 2"/>
          <p:cNvSpPr>
            <a:spLocks noGrp="1"/>
          </p:cNvSpPr>
          <p:nvPr>
            <p:ph type="tbl" idx="1"/>
          </p:nvPr>
        </p:nvSpPr>
        <p:spPr>
          <a:xfrm>
            <a:off x="457200" y="1600200"/>
            <a:ext cx="8229600" cy="4525963"/>
          </a:xfrm>
        </p:spPr>
        <p:txBody>
          <a:bodyPr/>
          <a:lstStyle/>
          <a:p>
            <a:endParaRPr lang="ru-RU"/>
          </a:p>
        </p:txBody>
      </p:sp>
      <p:sp>
        <p:nvSpPr>
          <p:cNvPr id="4" name="Дата 3"/>
          <p:cNvSpPr>
            <a:spLocks noGrp="1"/>
          </p:cNvSpPr>
          <p:nvPr>
            <p:ph type="dt" sz="half" idx="10"/>
          </p:nvPr>
        </p:nvSpPr>
        <p:spPr>
          <a:xfrm>
            <a:off x="457200" y="6245225"/>
            <a:ext cx="2133600" cy="476250"/>
          </a:xfrm>
        </p:spPr>
        <p:txBody>
          <a:bodyPr/>
          <a:lstStyle>
            <a:lvl1pPr>
              <a:defRPr/>
            </a:lvl1pPr>
          </a:lstStyle>
          <a:p>
            <a:endParaRPr lang="ru-RU"/>
          </a:p>
        </p:txBody>
      </p:sp>
      <p:sp>
        <p:nvSpPr>
          <p:cNvPr id="5" name="Нижний колонтитул 4"/>
          <p:cNvSpPr>
            <a:spLocks noGrp="1"/>
          </p:cNvSpPr>
          <p:nvPr>
            <p:ph type="ftr" sz="quarter" idx="11"/>
          </p:nvPr>
        </p:nvSpPr>
        <p:spPr>
          <a:xfrm>
            <a:off x="3124200" y="6245225"/>
            <a:ext cx="2895600" cy="476250"/>
          </a:xfrm>
        </p:spPr>
        <p:txBody>
          <a:bodyPr/>
          <a:lstStyle>
            <a:lvl1pPr>
              <a:defRPr/>
            </a:lvl1pPr>
          </a:lstStyle>
          <a:p>
            <a:endParaRPr lang="ru-RU"/>
          </a:p>
        </p:txBody>
      </p:sp>
      <p:sp>
        <p:nvSpPr>
          <p:cNvPr id="6" name="Номер слайда 5"/>
          <p:cNvSpPr>
            <a:spLocks noGrp="1"/>
          </p:cNvSpPr>
          <p:nvPr>
            <p:ph type="sldNum" sz="quarter" idx="12"/>
          </p:nvPr>
        </p:nvSpPr>
        <p:spPr>
          <a:xfrm>
            <a:off x="6553200" y="6245225"/>
            <a:ext cx="2133600" cy="476250"/>
          </a:xfrm>
        </p:spPr>
        <p:txBody>
          <a:bodyPr/>
          <a:lstStyle>
            <a:lvl1pPr>
              <a:defRPr/>
            </a:lvl1pPr>
          </a:lstStyle>
          <a:p>
            <a:fld id="{828A516A-D8EF-4E51-B0A6-5517BF098AB6}" type="slidenum">
              <a:rPr lang="ru-RU"/>
              <a:pPr/>
              <a:t>‹#›</a:t>
            </a:fld>
            <a:endParaRPr lang="ru-RU"/>
          </a:p>
        </p:txBody>
      </p:sp>
    </p:spTree>
    <p:extLst>
      <p:ext uri="{BB962C8B-B14F-4D97-AF65-F5344CB8AC3E}">
        <p14:creationId xmlns:p14="http://schemas.microsoft.com/office/powerpoint/2010/main" val="1709881297"/>
      </p:ext>
    </p:extLst>
  </p:cSld>
  <p:clrMapOvr>
    <a:masterClrMapping/>
  </p:clrMapOvr>
  <p:transition>
    <p:comb/>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B829464A-7D93-4700-A5A3-B9B2DB9716E5}" type="slidenum">
              <a:rPr lang="ru-RU"/>
              <a:pPr/>
              <a:t>‹#›</a:t>
            </a:fld>
            <a:endParaRPr lang="ru-RU"/>
          </a:p>
        </p:txBody>
      </p:sp>
    </p:spTree>
    <p:extLst>
      <p:ext uri="{BB962C8B-B14F-4D97-AF65-F5344CB8AC3E}">
        <p14:creationId xmlns:p14="http://schemas.microsoft.com/office/powerpoint/2010/main" val="1706124127"/>
      </p:ext>
    </p:extLst>
  </p:cSld>
  <p:clrMapOvr>
    <a:masterClrMapping/>
  </p:clrMapOvr>
  <p:transition>
    <p:comb/>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4D00D9DC-926D-4307-86C5-5100A4786DDB}" type="slidenum">
              <a:rPr lang="ru-RU"/>
              <a:pPr/>
              <a:t>‹#›</a:t>
            </a:fld>
            <a:endParaRPr lang="ru-RU"/>
          </a:p>
        </p:txBody>
      </p:sp>
    </p:spTree>
    <p:extLst>
      <p:ext uri="{BB962C8B-B14F-4D97-AF65-F5344CB8AC3E}">
        <p14:creationId xmlns:p14="http://schemas.microsoft.com/office/powerpoint/2010/main" val="3878260223"/>
      </p:ext>
    </p:extLst>
  </p:cSld>
  <p:clrMapOvr>
    <a:masterClrMapping/>
  </p:clrMapOvr>
  <p:transition>
    <p:comb/>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54D1FE89-6A4C-49D5-82B9-A6A185049BB5}" type="slidenum">
              <a:rPr lang="ru-RU"/>
              <a:pPr/>
              <a:t>‹#›</a:t>
            </a:fld>
            <a:endParaRPr lang="ru-RU"/>
          </a:p>
        </p:txBody>
      </p:sp>
    </p:spTree>
    <p:extLst>
      <p:ext uri="{BB962C8B-B14F-4D97-AF65-F5344CB8AC3E}">
        <p14:creationId xmlns:p14="http://schemas.microsoft.com/office/powerpoint/2010/main" val="2562610752"/>
      </p:ext>
    </p:extLst>
  </p:cSld>
  <p:clrMapOvr>
    <a:masterClrMapping/>
  </p:clrMapOvr>
  <p:transition>
    <p:comb/>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endParaRPr lang="ru-RU"/>
          </a:p>
        </p:txBody>
      </p:sp>
      <p:sp>
        <p:nvSpPr>
          <p:cNvPr id="8" name="Нижний колонтитул 7"/>
          <p:cNvSpPr>
            <a:spLocks noGrp="1"/>
          </p:cNvSpPr>
          <p:nvPr>
            <p:ph type="ftr" sz="quarter" idx="11"/>
          </p:nvPr>
        </p:nvSpPr>
        <p:spPr/>
        <p:txBody>
          <a:bodyPr/>
          <a:lstStyle>
            <a:lvl1pPr>
              <a:defRPr/>
            </a:lvl1pPr>
          </a:lstStyle>
          <a:p>
            <a:endParaRPr lang="ru-RU"/>
          </a:p>
        </p:txBody>
      </p:sp>
      <p:sp>
        <p:nvSpPr>
          <p:cNvPr id="9" name="Номер слайда 8"/>
          <p:cNvSpPr>
            <a:spLocks noGrp="1"/>
          </p:cNvSpPr>
          <p:nvPr>
            <p:ph type="sldNum" sz="quarter" idx="12"/>
          </p:nvPr>
        </p:nvSpPr>
        <p:spPr/>
        <p:txBody>
          <a:bodyPr/>
          <a:lstStyle>
            <a:lvl1pPr>
              <a:defRPr/>
            </a:lvl1pPr>
          </a:lstStyle>
          <a:p>
            <a:fld id="{0CDCAAF2-448B-4BFF-AD8C-4CB800631FB8}" type="slidenum">
              <a:rPr lang="ru-RU"/>
              <a:pPr/>
              <a:t>‹#›</a:t>
            </a:fld>
            <a:endParaRPr lang="ru-RU"/>
          </a:p>
        </p:txBody>
      </p:sp>
    </p:spTree>
    <p:extLst>
      <p:ext uri="{BB962C8B-B14F-4D97-AF65-F5344CB8AC3E}">
        <p14:creationId xmlns:p14="http://schemas.microsoft.com/office/powerpoint/2010/main" val="1580538002"/>
      </p:ext>
    </p:extLst>
  </p:cSld>
  <p:clrMapOvr>
    <a:masterClrMapping/>
  </p:clrMapOvr>
  <p:transition>
    <p:comb/>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endParaRPr lang="ru-RU"/>
          </a:p>
        </p:txBody>
      </p:sp>
      <p:sp>
        <p:nvSpPr>
          <p:cNvPr id="4" name="Нижний колонтитул 3"/>
          <p:cNvSpPr>
            <a:spLocks noGrp="1"/>
          </p:cNvSpPr>
          <p:nvPr>
            <p:ph type="ftr" sz="quarter" idx="11"/>
          </p:nvPr>
        </p:nvSpPr>
        <p:spPr/>
        <p:txBody>
          <a:bodyPr/>
          <a:lstStyle>
            <a:lvl1pPr>
              <a:defRPr/>
            </a:lvl1pPr>
          </a:lstStyle>
          <a:p>
            <a:endParaRPr lang="ru-RU"/>
          </a:p>
        </p:txBody>
      </p:sp>
      <p:sp>
        <p:nvSpPr>
          <p:cNvPr id="5" name="Номер слайда 4"/>
          <p:cNvSpPr>
            <a:spLocks noGrp="1"/>
          </p:cNvSpPr>
          <p:nvPr>
            <p:ph type="sldNum" sz="quarter" idx="12"/>
          </p:nvPr>
        </p:nvSpPr>
        <p:spPr/>
        <p:txBody>
          <a:bodyPr/>
          <a:lstStyle>
            <a:lvl1pPr>
              <a:defRPr/>
            </a:lvl1pPr>
          </a:lstStyle>
          <a:p>
            <a:fld id="{AF5FA7AD-826C-4C64-81B1-B02283806B23}" type="slidenum">
              <a:rPr lang="ru-RU"/>
              <a:pPr/>
              <a:t>‹#›</a:t>
            </a:fld>
            <a:endParaRPr lang="ru-RU"/>
          </a:p>
        </p:txBody>
      </p:sp>
    </p:spTree>
    <p:extLst>
      <p:ext uri="{BB962C8B-B14F-4D97-AF65-F5344CB8AC3E}">
        <p14:creationId xmlns:p14="http://schemas.microsoft.com/office/powerpoint/2010/main" val="2861873774"/>
      </p:ext>
    </p:extLst>
  </p:cSld>
  <p:clrMapOvr>
    <a:masterClrMapping/>
  </p:clrMapOvr>
  <p:transition>
    <p:comb/>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endParaRPr lang="ru-RU"/>
          </a:p>
        </p:txBody>
      </p:sp>
      <p:sp>
        <p:nvSpPr>
          <p:cNvPr id="3" name="Нижний колонтитул 2"/>
          <p:cNvSpPr>
            <a:spLocks noGrp="1"/>
          </p:cNvSpPr>
          <p:nvPr>
            <p:ph type="ftr" sz="quarter" idx="11"/>
          </p:nvPr>
        </p:nvSpPr>
        <p:spPr/>
        <p:txBody>
          <a:bodyPr/>
          <a:lstStyle>
            <a:lvl1pPr>
              <a:defRPr/>
            </a:lvl1pPr>
          </a:lstStyle>
          <a:p>
            <a:endParaRPr lang="ru-RU"/>
          </a:p>
        </p:txBody>
      </p:sp>
      <p:sp>
        <p:nvSpPr>
          <p:cNvPr id="4" name="Номер слайда 3"/>
          <p:cNvSpPr>
            <a:spLocks noGrp="1"/>
          </p:cNvSpPr>
          <p:nvPr>
            <p:ph type="sldNum" sz="quarter" idx="12"/>
          </p:nvPr>
        </p:nvSpPr>
        <p:spPr/>
        <p:txBody>
          <a:bodyPr/>
          <a:lstStyle>
            <a:lvl1pPr>
              <a:defRPr/>
            </a:lvl1pPr>
          </a:lstStyle>
          <a:p>
            <a:fld id="{07E40FA5-210F-47A4-BC36-6DCAFC1FE55C}" type="slidenum">
              <a:rPr lang="ru-RU"/>
              <a:pPr/>
              <a:t>‹#›</a:t>
            </a:fld>
            <a:endParaRPr lang="ru-RU"/>
          </a:p>
        </p:txBody>
      </p:sp>
    </p:spTree>
    <p:extLst>
      <p:ext uri="{BB962C8B-B14F-4D97-AF65-F5344CB8AC3E}">
        <p14:creationId xmlns:p14="http://schemas.microsoft.com/office/powerpoint/2010/main" val="1975254677"/>
      </p:ext>
    </p:extLst>
  </p:cSld>
  <p:clrMapOvr>
    <a:masterClrMapping/>
  </p:clrMapOvr>
  <p:transition>
    <p:comb/>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0745E04C-EB2C-4298-A848-FF4307CBC910}" type="slidenum">
              <a:rPr lang="ru-RU"/>
              <a:pPr/>
              <a:t>‹#›</a:t>
            </a:fld>
            <a:endParaRPr lang="ru-RU"/>
          </a:p>
        </p:txBody>
      </p:sp>
    </p:spTree>
    <p:extLst>
      <p:ext uri="{BB962C8B-B14F-4D97-AF65-F5344CB8AC3E}">
        <p14:creationId xmlns:p14="http://schemas.microsoft.com/office/powerpoint/2010/main" val="3343431362"/>
      </p:ext>
    </p:extLst>
  </p:cSld>
  <p:clrMapOvr>
    <a:masterClrMapping/>
  </p:clrMapOvr>
  <p:transition>
    <p:comb/>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2B50EA6C-B12B-4F9E-9BCE-619E341F836C}" type="slidenum">
              <a:rPr lang="ru-RU"/>
              <a:pPr/>
              <a:t>‹#›</a:t>
            </a:fld>
            <a:endParaRPr lang="ru-RU"/>
          </a:p>
        </p:txBody>
      </p:sp>
    </p:spTree>
    <p:extLst>
      <p:ext uri="{BB962C8B-B14F-4D97-AF65-F5344CB8AC3E}">
        <p14:creationId xmlns:p14="http://schemas.microsoft.com/office/powerpoint/2010/main" val="527815652"/>
      </p:ext>
    </p:extLst>
  </p:cSld>
  <p:clrMapOvr>
    <a:masterClrMapping/>
  </p:clrMapOvr>
  <p:transition>
    <p:comb/>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ru-RU"/>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ru-RU"/>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D067FB7C-81CC-430A-9FF5-C28BEC1D0796}" type="slidenum">
              <a:rPr lang="ru-RU"/>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800" decel="100000"/>
                                        <p:tgtEl>
                                          <p:spTgt spid="1026"/>
                                        </p:tgtEl>
                                      </p:cBhvr>
                                    </p:animEffect>
                                    <p:anim calcmode="lin" valueType="num">
                                      <p:cBhvr>
                                        <p:cTn id="8" dur="800" decel="100000" fill="hold"/>
                                        <p:tgtEl>
                                          <p:spTgt spid="1026"/>
                                        </p:tgtEl>
                                        <p:attrNameLst>
                                          <p:attrName>style.rotation</p:attrName>
                                        </p:attrNameLst>
                                      </p:cBhvr>
                                      <p:tavLst>
                                        <p:tav tm="0">
                                          <p:val>
                                            <p:fltVal val="-90"/>
                                          </p:val>
                                        </p:tav>
                                        <p:tav tm="100000">
                                          <p:val>
                                            <p:fltVal val="0"/>
                                          </p:val>
                                        </p:tav>
                                      </p:tavLst>
                                    </p:anim>
                                    <p:anim calcmode="lin" valueType="num">
                                      <p:cBhvr>
                                        <p:cTn id="9" dur="800" decel="100000" fill="hold"/>
                                        <p:tgtEl>
                                          <p:spTgt spid="1026"/>
                                        </p:tgtEl>
                                        <p:attrNameLst>
                                          <p:attrName>ppt_x</p:attrName>
                                        </p:attrNameLst>
                                      </p:cBhvr>
                                      <p:tavLst>
                                        <p:tav tm="0">
                                          <p:val>
                                            <p:strVal val="#ppt_x+0.4"/>
                                          </p:val>
                                        </p:tav>
                                        <p:tav tm="100000">
                                          <p:val>
                                            <p:strVal val="#ppt_x-0.05"/>
                                          </p:val>
                                        </p:tav>
                                      </p:tavLst>
                                    </p:anim>
                                    <p:anim calcmode="lin" valueType="num">
                                      <p:cBhvr>
                                        <p:cTn id="10" dur="800" decel="100000" fill="hold"/>
                                        <p:tgtEl>
                                          <p:spTgt spid="1026"/>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026"/>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026"/>
                                        </p:tgtEl>
                                        <p:attrNameLst>
                                          <p:attrName>ppt_y</p:attrName>
                                        </p:attrNameLst>
                                      </p:cBhvr>
                                      <p:tavLst>
                                        <p:tav tm="0">
                                          <p:val>
                                            <p:strVal val="#ppt_y+0.1"/>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47" presetClass="entr" presetSubtype="0" fill="hold" grpId="0" nodeType="clickEffect">
                                  <p:stCondLst>
                                    <p:cond delay="0"/>
                                  </p:stCondLst>
                                  <p:childTnLst>
                                    <p:set>
                                      <p:cBhvr>
                                        <p:cTn id="16" dur="1" fill="hold">
                                          <p:stCondLst>
                                            <p:cond delay="0"/>
                                          </p:stCondLst>
                                        </p:cTn>
                                        <p:tgtEl>
                                          <p:spTgt spid="1027">
                                            <p:txEl>
                                              <p:pRg st="0" end="0"/>
                                            </p:txEl>
                                          </p:spTgt>
                                        </p:tgtEl>
                                        <p:attrNameLst>
                                          <p:attrName>style.visibility</p:attrName>
                                        </p:attrNameLst>
                                      </p:cBhvr>
                                      <p:to>
                                        <p:strVal val="visible"/>
                                      </p:to>
                                    </p:set>
                                    <p:animEffect transition="in" filter="fade">
                                      <p:cBhvr>
                                        <p:cTn id="17" dur="1000"/>
                                        <p:tgtEl>
                                          <p:spTgt spid="1027">
                                            <p:txEl>
                                              <p:pRg st="0" end="0"/>
                                            </p:txEl>
                                          </p:spTgt>
                                        </p:tgtEl>
                                      </p:cBhvr>
                                    </p:animEffect>
                                    <p:anim calcmode="lin" valueType="num">
                                      <p:cBhvr>
                                        <p:cTn id="18" dur="1000" fill="hold"/>
                                        <p:tgtEl>
                                          <p:spTgt spid="1027">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1027">
                                            <p:txEl>
                                              <p:pRg st="0" end="0"/>
                                            </p:txEl>
                                          </p:spTgt>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1027">
                                            <p:txEl>
                                              <p:pRg st="1" end="1"/>
                                            </p:txEl>
                                          </p:spTgt>
                                        </p:tgtEl>
                                        <p:attrNameLst>
                                          <p:attrName>style.visibility</p:attrName>
                                        </p:attrNameLst>
                                      </p:cBhvr>
                                      <p:to>
                                        <p:strVal val="visible"/>
                                      </p:to>
                                    </p:set>
                                    <p:animEffect transition="in" filter="fade">
                                      <p:cBhvr>
                                        <p:cTn id="22" dur="1000"/>
                                        <p:tgtEl>
                                          <p:spTgt spid="1027">
                                            <p:txEl>
                                              <p:pRg st="1" end="1"/>
                                            </p:txEl>
                                          </p:spTgt>
                                        </p:tgtEl>
                                      </p:cBhvr>
                                    </p:animEffect>
                                    <p:anim calcmode="lin" valueType="num">
                                      <p:cBhvr>
                                        <p:cTn id="23" dur="1000" fill="hold"/>
                                        <p:tgtEl>
                                          <p:spTgt spid="1027">
                                            <p:txEl>
                                              <p:pRg st="1" end="1"/>
                                            </p:txEl>
                                          </p:spTgt>
                                        </p:tgtEl>
                                        <p:attrNameLst>
                                          <p:attrName>ppt_x</p:attrName>
                                        </p:attrNameLst>
                                      </p:cBhvr>
                                      <p:tavLst>
                                        <p:tav tm="0">
                                          <p:val>
                                            <p:strVal val="#ppt_x"/>
                                          </p:val>
                                        </p:tav>
                                        <p:tav tm="100000">
                                          <p:val>
                                            <p:strVal val="#ppt_x"/>
                                          </p:val>
                                        </p:tav>
                                      </p:tavLst>
                                    </p:anim>
                                    <p:anim calcmode="lin" valueType="num">
                                      <p:cBhvr>
                                        <p:cTn id="24" dur="1000" fill="hold"/>
                                        <p:tgtEl>
                                          <p:spTgt spid="1027">
                                            <p:txEl>
                                              <p:pRg st="1" end="1"/>
                                            </p:txEl>
                                          </p:spTgt>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1027">
                                            <p:txEl>
                                              <p:pRg st="2" end="2"/>
                                            </p:txEl>
                                          </p:spTgt>
                                        </p:tgtEl>
                                        <p:attrNameLst>
                                          <p:attrName>style.visibility</p:attrName>
                                        </p:attrNameLst>
                                      </p:cBhvr>
                                      <p:to>
                                        <p:strVal val="visible"/>
                                      </p:to>
                                    </p:set>
                                    <p:animEffect transition="in" filter="fade">
                                      <p:cBhvr>
                                        <p:cTn id="27" dur="1000"/>
                                        <p:tgtEl>
                                          <p:spTgt spid="1027">
                                            <p:txEl>
                                              <p:pRg st="2" end="2"/>
                                            </p:txEl>
                                          </p:spTgt>
                                        </p:tgtEl>
                                      </p:cBhvr>
                                    </p:animEffect>
                                    <p:anim calcmode="lin" valueType="num">
                                      <p:cBhvr>
                                        <p:cTn id="28" dur="1000" fill="hold"/>
                                        <p:tgtEl>
                                          <p:spTgt spid="1027">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1027">
                                            <p:txEl>
                                              <p:pRg st="2" end="2"/>
                                            </p:txEl>
                                          </p:spTgt>
                                        </p:tgtEl>
                                        <p:attrNameLst>
                                          <p:attrName>ppt_y</p:attrName>
                                        </p:attrNameLst>
                                      </p:cBhvr>
                                      <p:tavLst>
                                        <p:tav tm="0">
                                          <p:val>
                                            <p:strVal val="#ppt_y-.1"/>
                                          </p:val>
                                        </p:tav>
                                        <p:tav tm="100000">
                                          <p:val>
                                            <p:strVal val="#ppt_y"/>
                                          </p:val>
                                        </p:tav>
                                      </p:tavLst>
                                    </p:anim>
                                  </p:childTnLst>
                                </p:cTn>
                              </p:par>
                              <p:par>
                                <p:cTn id="30" presetID="47" presetClass="entr" presetSubtype="0" fill="hold" grpId="0" nodeType="withEffect">
                                  <p:stCondLst>
                                    <p:cond delay="0"/>
                                  </p:stCondLst>
                                  <p:childTnLst>
                                    <p:set>
                                      <p:cBhvr>
                                        <p:cTn id="31" dur="1" fill="hold">
                                          <p:stCondLst>
                                            <p:cond delay="0"/>
                                          </p:stCondLst>
                                        </p:cTn>
                                        <p:tgtEl>
                                          <p:spTgt spid="1027">
                                            <p:txEl>
                                              <p:pRg st="3" end="3"/>
                                            </p:txEl>
                                          </p:spTgt>
                                        </p:tgtEl>
                                        <p:attrNameLst>
                                          <p:attrName>style.visibility</p:attrName>
                                        </p:attrNameLst>
                                      </p:cBhvr>
                                      <p:to>
                                        <p:strVal val="visible"/>
                                      </p:to>
                                    </p:set>
                                    <p:animEffect transition="in" filter="fade">
                                      <p:cBhvr>
                                        <p:cTn id="32" dur="1000"/>
                                        <p:tgtEl>
                                          <p:spTgt spid="1027">
                                            <p:txEl>
                                              <p:pRg st="3" end="3"/>
                                            </p:txEl>
                                          </p:spTgt>
                                        </p:tgtEl>
                                      </p:cBhvr>
                                    </p:animEffect>
                                    <p:anim calcmode="lin" valueType="num">
                                      <p:cBhvr>
                                        <p:cTn id="33" dur="1000" fill="hold"/>
                                        <p:tgtEl>
                                          <p:spTgt spid="1027">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1027">
                                            <p:txEl>
                                              <p:pRg st="3" end="3"/>
                                            </p:txEl>
                                          </p:spTgt>
                                        </p:tgtEl>
                                        <p:attrNameLst>
                                          <p:attrName>ppt_y</p:attrName>
                                        </p:attrNameLst>
                                      </p:cBhvr>
                                      <p:tavLst>
                                        <p:tav tm="0">
                                          <p:val>
                                            <p:strVal val="#ppt_y-.1"/>
                                          </p:val>
                                        </p:tav>
                                        <p:tav tm="100000">
                                          <p:val>
                                            <p:strVal val="#ppt_y"/>
                                          </p:val>
                                        </p:tav>
                                      </p:tavLst>
                                    </p:anim>
                                  </p:childTnLst>
                                </p:cTn>
                              </p:par>
                              <p:par>
                                <p:cTn id="35" presetID="47" presetClass="entr" presetSubtype="0" fill="hold" grpId="0" nodeType="withEffect">
                                  <p:stCondLst>
                                    <p:cond delay="0"/>
                                  </p:stCondLst>
                                  <p:childTnLst>
                                    <p:set>
                                      <p:cBhvr>
                                        <p:cTn id="36" dur="1" fill="hold">
                                          <p:stCondLst>
                                            <p:cond delay="0"/>
                                          </p:stCondLst>
                                        </p:cTn>
                                        <p:tgtEl>
                                          <p:spTgt spid="1027">
                                            <p:txEl>
                                              <p:pRg st="4" end="4"/>
                                            </p:txEl>
                                          </p:spTgt>
                                        </p:tgtEl>
                                        <p:attrNameLst>
                                          <p:attrName>style.visibility</p:attrName>
                                        </p:attrNameLst>
                                      </p:cBhvr>
                                      <p:to>
                                        <p:strVal val="visible"/>
                                      </p:to>
                                    </p:set>
                                    <p:animEffect transition="in" filter="fade">
                                      <p:cBhvr>
                                        <p:cTn id="37" dur="1000"/>
                                        <p:tgtEl>
                                          <p:spTgt spid="1027">
                                            <p:txEl>
                                              <p:pRg st="4" end="4"/>
                                            </p:txEl>
                                          </p:spTgt>
                                        </p:tgtEl>
                                      </p:cBhvr>
                                    </p:animEffect>
                                    <p:anim calcmode="lin" valueType="num">
                                      <p:cBhvr>
                                        <p:cTn id="38" dur="1000" fill="hold"/>
                                        <p:tgtEl>
                                          <p:spTgt spid="1027">
                                            <p:txEl>
                                              <p:pRg st="4" end="4"/>
                                            </p:txEl>
                                          </p:spTgt>
                                        </p:tgtEl>
                                        <p:attrNameLst>
                                          <p:attrName>ppt_x</p:attrName>
                                        </p:attrNameLst>
                                      </p:cBhvr>
                                      <p:tavLst>
                                        <p:tav tm="0">
                                          <p:val>
                                            <p:strVal val="#ppt_x"/>
                                          </p:val>
                                        </p:tav>
                                        <p:tav tm="100000">
                                          <p:val>
                                            <p:strVal val="#ppt_x"/>
                                          </p:val>
                                        </p:tav>
                                      </p:tavLst>
                                    </p:anim>
                                    <p:anim calcmode="lin" valueType="num">
                                      <p:cBhvr>
                                        <p:cTn id="39" dur="1000" fill="hold"/>
                                        <p:tgtEl>
                                          <p:spTgt spid="102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47" presetClass="entr" presetSubtype="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1000"/>
                        <p:tgtEl>
                          <p:spTgt spid="1027"/>
                        </p:tgtEl>
                      </p:cBhvr>
                    </p:animEffect>
                    <p:anim calcmode="lin" valueType="num">
                      <p:cBhvr>
                        <p:cTn dur="1000" fill="hold"/>
                        <p:tgtEl>
                          <p:spTgt spid="1027"/>
                        </p:tgtEl>
                        <p:attrNameLst>
                          <p:attrName>ppt_x</p:attrName>
                        </p:attrNameLst>
                      </p:cBhvr>
                      <p:tavLst>
                        <p:tav tm="0">
                          <p:val>
                            <p:strVal val="#ppt_x"/>
                          </p:val>
                        </p:tav>
                        <p:tav tm="100000">
                          <p:val>
                            <p:strVal val="#ppt_x"/>
                          </p:val>
                        </p:tav>
                      </p:tavLst>
                    </p:anim>
                    <p:anim calcmode="lin" valueType="num">
                      <p:cBhvr>
                        <p:cTn dur="1000" fill="hold"/>
                        <p:tgtEl>
                          <p:spTgt spid="1027"/>
                        </p:tgtEl>
                        <p:attrNameLst>
                          <p:attrName>ppt_y</p:attrName>
                        </p:attrNameLst>
                      </p:cBhvr>
                      <p:tavLst>
                        <p:tav tm="0">
                          <p:val>
                            <p:strVal val="#ppt_y-.1"/>
                          </p:val>
                        </p:tav>
                        <p:tav tm="100000">
                          <p:val>
                            <p:strVal val="#ppt_y"/>
                          </p:val>
                        </p:tav>
                      </p:tavLst>
                    </p:anim>
                  </p:childTnLst>
                </p:cTn>
              </p:par>
            </p:tnLst>
          </p:tmpl>
          <p:tmpl lvl="2">
            <p:tnLst>
              <p:par>
                <p:cTn presetID="47"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1000"/>
                        <p:tgtEl>
                          <p:spTgt spid="1027"/>
                        </p:tgtEl>
                      </p:cBhvr>
                    </p:animEffect>
                    <p:anim calcmode="lin" valueType="num">
                      <p:cBhvr>
                        <p:cTn dur="1000" fill="hold"/>
                        <p:tgtEl>
                          <p:spTgt spid="1027"/>
                        </p:tgtEl>
                        <p:attrNameLst>
                          <p:attrName>ppt_x</p:attrName>
                        </p:attrNameLst>
                      </p:cBhvr>
                      <p:tavLst>
                        <p:tav tm="0">
                          <p:val>
                            <p:strVal val="#ppt_x"/>
                          </p:val>
                        </p:tav>
                        <p:tav tm="100000">
                          <p:val>
                            <p:strVal val="#ppt_x"/>
                          </p:val>
                        </p:tav>
                      </p:tavLst>
                    </p:anim>
                    <p:anim calcmode="lin" valueType="num">
                      <p:cBhvr>
                        <p:cTn dur="1000" fill="hold"/>
                        <p:tgtEl>
                          <p:spTgt spid="1027"/>
                        </p:tgtEl>
                        <p:attrNameLst>
                          <p:attrName>ppt_y</p:attrName>
                        </p:attrNameLst>
                      </p:cBhvr>
                      <p:tavLst>
                        <p:tav tm="0">
                          <p:val>
                            <p:strVal val="#ppt_y-.1"/>
                          </p:val>
                        </p:tav>
                        <p:tav tm="100000">
                          <p:val>
                            <p:strVal val="#ppt_y"/>
                          </p:val>
                        </p:tav>
                      </p:tavLst>
                    </p:anim>
                  </p:childTnLst>
                </p:cTn>
              </p:par>
            </p:tnLst>
          </p:tmpl>
          <p:tmpl lvl="3">
            <p:tnLst>
              <p:par>
                <p:cTn presetID="47"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1000"/>
                        <p:tgtEl>
                          <p:spTgt spid="1027"/>
                        </p:tgtEl>
                      </p:cBhvr>
                    </p:animEffect>
                    <p:anim calcmode="lin" valueType="num">
                      <p:cBhvr>
                        <p:cTn dur="1000" fill="hold"/>
                        <p:tgtEl>
                          <p:spTgt spid="1027"/>
                        </p:tgtEl>
                        <p:attrNameLst>
                          <p:attrName>ppt_x</p:attrName>
                        </p:attrNameLst>
                      </p:cBhvr>
                      <p:tavLst>
                        <p:tav tm="0">
                          <p:val>
                            <p:strVal val="#ppt_x"/>
                          </p:val>
                        </p:tav>
                        <p:tav tm="100000">
                          <p:val>
                            <p:strVal val="#ppt_x"/>
                          </p:val>
                        </p:tav>
                      </p:tavLst>
                    </p:anim>
                    <p:anim calcmode="lin" valueType="num">
                      <p:cBhvr>
                        <p:cTn dur="1000" fill="hold"/>
                        <p:tgtEl>
                          <p:spTgt spid="1027"/>
                        </p:tgtEl>
                        <p:attrNameLst>
                          <p:attrName>ppt_y</p:attrName>
                        </p:attrNameLst>
                      </p:cBhvr>
                      <p:tavLst>
                        <p:tav tm="0">
                          <p:val>
                            <p:strVal val="#ppt_y-.1"/>
                          </p:val>
                        </p:tav>
                        <p:tav tm="100000">
                          <p:val>
                            <p:strVal val="#ppt_y"/>
                          </p:val>
                        </p:tav>
                      </p:tavLst>
                    </p:anim>
                  </p:childTnLst>
                </p:cTn>
              </p:par>
            </p:tnLst>
          </p:tmpl>
          <p:tmpl lvl="4">
            <p:tnLst>
              <p:par>
                <p:cTn presetID="47"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1000"/>
                        <p:tgtEl>
                          <p:spTgt spid="1027"/>
                        </p:tgtEl>
                      </p:cBhvr>
                    </p:animEffect>
                    <p:anim calcmode="lin" valueType="num">
                      <p:cBhvr>
                        <p:cTn dur="1000" fill="hold"/>
                        <p:tgtEl>
                          <p:spTgt spid="1027"/>
                        </p:tgtEl>
                        <p:attrNameLst>
                          <p:attrName>ppt_x</p:attrName>
                        </p:attrNameLst>
                      </p:cBhvr>
                      <p:tavLst>
                        <p:tav tm="0">
                          <p:val>
                            <p:strVal val="#ppt_x"/>
                          </p:val>
                        </p:tav>
                        <p:tav tm="100000">
                          <p:val>
                            <p:strVal val="#ppt_x"/>
                          </p:val>
                        </p:tav>
                      </p:tavLst>
                    </p:anim>
                    <p:anim calcmode="lin" valueType="num">
                      <p:cBhvr>
                        <p:cTn dur="1000" fill="hold"/>
                        <p:tgtEl>
                          <p:spTgt spid="1027"/>
                        </p:tgtEl>
                        <p:attrNameLst>
                          <p:attrName>ppt_y</p:attrName>
                        </p:attrNameLst>
                      </p:cBhvr>
                      <p:tavLst>
                        <p:tav tm="0">
                          <p:val>
                            <p:strVal val="#ppt_y-.1"/>
                          </p:val>
                        </p:tav>
                        <p:tav tm="100000">
                          <p:val>
                            <p:strVal val="#ppt_y"/>
                          </p:val>
                        </p:tav>
                      </p:tavLst>
                    </p:anim>
                  </p:childTnLst>
                </p:cTn>
              </p:par>
            </p:tnLst>
          </p:tmpl>
          <p:tmpl lvl="5">
            <p:tnLst>
              <p:par>
                <p:cTn presetID="47"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1000"/>
                        <p:tgtEl>
                          <p:spTgt spid="1027"/>
                        </p:tgtEl>
                      </p:cBhvr>
                    </p:animEffect>
                    <p:anim calcmode="lin" valueType="num">
                      <p:cBhvr>
                        <p:cTn dur="1000" fill="hold"/>
                        <p:tgtEl>
                          <p:spTgt spid="1027"/>
                        </p:tgtEl>
                        <p:attrNameLst>
                          <p:attrName>ppt_x</p:attrName>
                        </p:attrNameLst>
                      </p:cBhvr>
                      <p:tavLst>
                        <p:tav tm="0">
                          <p:val>
                            <p:strVal val="#ppt_x"/>
                          </p:val>
                        </p:tav>
                        <p:tav tm="100000">
                          <p:val>
                            <p:strVal val="#ppt_x"/>
                          </p:val>
                        </p:tav>
                      </p:tavLst>
                    </p:anim>
                    <p:anim calcmode="lin" valueType="num">
                      <p:cBhvr>
                        <p:cTn dur="1000" fill="hold"/>
                        <p:tgtEl>
                          <p:spTgt spid="1027"/>
                        </p:tgtEl>
                        <p:attrNameLst>
                          <p:attrName>ppt_y</p:attrName>
                        </p:attrNameLst>
                      </p:cBhvr>
                      <p:tavLst>
                        <p:tav tm="0">
                          <p:val>
                            <p:strVal val="#ppt_y-.1"/>
                          </p:val>
                        </p:tav>
                        <p:tav tm="100000">
                          <p:val>
                            <p:strVal val="#ppt_y"/>
                          </p:val>
                        </p:tav>
                      </p:tavLst>
                    </p:anim>
                  </p:childTnLst>
                </p:cTn>
              </p:par>
            </p:tnLst>
          </p:tmpl>
        </p:tmplLst>
      </p:bldP>
    </p:bldLst>
  </p:timing>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tranamasterov.ru/node/69552?tid=451,560" TargetMode="Externa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3.jpeg"/><Relationship Id="rId5" Type="http://schemas.openxmlformats.org/officeDocument/2006/relationships/hyperlink" Target="http://stranamasterov.ru/node/68830?tid=451,560" TargetMode="Externa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7.jpeg"/></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18.xml.rels><?xml version="1.0" encoding="UTF-8" standalone="yes"?>
<Relationships xmlns="http://schemas.openxmlformats.org/package/2006/relationships"><Relationship Id="rId8" Type="http://schemas.openxmlformats.org/officeDocument/2006/relationships/image" Target="../media/image26.jpeg"/><Relationship Id="rId13" Type="http://schemas.openxmlformats.org/officeDocument/2006/relationships/hyperlink" Target="http://stranamasterov.ru/node/128309" TargetMode="External"/><Relationship Id="rId18" Type="http://schemas.openxmlformats.org/officeDocument/2006/relationships/image" Target="../media/image31.jpeg"/><Relationship Id="rId3" Type="http://schemas.openxmlformats.org/officeDocument/2006/relationships/hyperlink" Target="http://stranamasterov.ru/node/128259" TargetMode="External"/><Relationship Id="rId21" Type="http://schemas.openxmlformats.org/officeDocument/2006/relationships/hyperlink" Target="http://stranamasterov.ru/node/128237" TargetMode="External"/><Relationship Id="rId7" Type="http://schemas.openxmlformats.org/officeDocument/2006/relationships/hyperlink" Target="http://stranamasterov.ru/node/128328" TargetMode="External"/><Relationship Id="rId12" Type="http://schemas.openxmlformats.org/officeDocument/2006/relationships/image" Target="../media/image28.jpeg"/><Relationship Id="rId17" Type="http://schemas.openxmlformats.org/officeDocument/2006/relationships/hyperlink" Target="http://stranamasterov.ru/node/128284" TargetMode="External"/><Relationship Id="rId2" Type="http://schemas.openxmlformats.org/officeDocument/2006/relationships/image" Target="../media/image4.jpeg"/><Relationship Id="rId16" Type="http://schemas.openxmlformats.org/officeDocument/2006/relationships/image" Target="../media/image30.jpeg"/><Relationship Id="rId20" Type="http://schemas.openxmlformats.org/officeDocument/2006/relationships/image" Target="../media/image32.jpeg"/><Relationship Id="rId1" Type="http://schemas.openxmlformats.org/officeDocument/2006/relationships/slideLayout" Target="../slideLayouts/slideLayout7.xml"/><Relationship Id="rId6" Type="http://schemas.openxmlformats.org/officeDocument/2006/relationships/image" Target="../media/image25.jpeg"/><Relationship Id="rId11" Type="http://schemas.openxmlformats.org/officeDocument/2006/relationships/hyperlink" Target="http://stranamasterov.ru/node/128439" TargetMode="External"/><Relationship Id="rId5" Type="http://schemas.openxmlformats.org/officeDocument/2006/relationships/hyperlink" Target="http://stranamasterov.ru/node/128388" TargetMode="External"/><Relationship Id="rId15" Type="http://schemas.openxmlformats.org/officeDocument/2006/relationships/hyperlink" Target="http://stranamasterov.ru/node/128232" TargetMode="External"/><Relationship Id="rId10" Type="http://schemas.openxmlformats.org/officeDocument/2006/relationships/image" Target="../media/image27.jpeg"/><Relationship Id="rId19" Type="http://schemas.openxmlformats.org/officeDocument/2006/relationships/hyperlink" Target="http://stranamasterov.ru/node/128234" TargetMode="External"/><Relationship Id="rId4" Type="http://schemas.openxmlformats.org/officeDocument/2006/relationships/image" Target="../media/image24.jpeg"/><Relationship Id="rId9" Type="http://schemas.openxmlformats.org/officeDocument/2006/relationships/hyperlink" Target="http://stranamasterov.ru/node/128249" TargetMode="External"/><Relationship Id="rId14" Type="http://schemas.openxmlformats.org/officeDocument/2006/relationships/image" Target="../media/image29.jpeg"/><Relationship Id="rId22" Type="http://schemas.openxmlformats.org/officeDocument/2006/relationships/image" Target="../media/image33.jpeg"/></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2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41.jpeg"/></Relationships>
</file>

<file path=ppt/slides/_rels/slide2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43.jpeg"/></Relationships>
</file>

<file path=ppt/slides/_rels/slide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media/image46.png"/><Relationship Id="rId4" Type="http://schemas.openxmlformats.org/officeDocument/2006/relationships/image" Target="../media/image45.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ds03.infourok.ru/uploads/ex/1253/0000fcb2-3820e158/hello_html_m1e7cbadc.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TextBox 2"/>
          <p:cNvSpPr txBox="1"/>
          <p:nvPr/>
        </p:nvSpPr>
        <p:spPr>
          <a:xfrm>
            <a:off x="2071670" y="2143116"/>
            <a:ext cx="6643734" cy="1754326"/>
          </a:xfrm>
          <a:prstGeom prst="rect">
            <a:avLst/>
          </a:prstGeom>
          <a:noFill/>
        </p:spPr>
        <p:txBody>
          <a:bodyPr wrap="square" rtlCol="0">
            <a:spAutoFit/>
          </a:bodyPr>
          <a:lstStyle/>
          <a:p>
            <a:pPr algn="ctr"/>
            <a:r>
              <a:rPr lang="ru-RU" sz="3600" b="1" i="1" dirty="0" smtClean="0"/>
              <a:t>«Развитие речи детей с ОНР посредством техники Оригами»</a:t>
            </a:r>
            <a:endParaRPr lang="ru-RU" sz="3600" b="1" i="1" dirty="0"/>
          </a:p>
        </p:txBody>
      </p:sp>
      <p:sp>
        <p:nvSpPr>
          <p:cNvPr id="5" name="TextBox 4"/>
          <p:cNvSpPr txBox="1"/>
          <p:nvPr/>
        </p:nvSpPr>
        <p:spPr>
          <a:xfrm>
            <a:off x="4788024" y="5286388"/>
            <a:ext cx="3784504" cy="1477328"/>
          </a:xfrm>
          <a:prstGeom prst="rect">
            <a:avLst/>
          </a:prstGeom>
          <a:noFill/>
        </p:spPr>
        <p:txBody>
          <a:bodyPr wrap="square" rtlCol="0">
            <a:spAutoFit/>
          </a:bodyPr>
          <a:lstStyle/>
          <a:p>
            <a:pPr algn="r"/>
            <a:r>
              <a:rPr lang="ru-RU" b="1" dirty="0" smtClean="0"/>
              <a:t>Воспитатель высшей</a:t>
            </a:r>
            <a:r>
              <a:rPr lang="en-US" b="1" dirty="0" smtClean="0"/>
              <a:t> </a:t>
            </a:r>
            <a:r>
              <a:rPr lang="ru-RU" b="1" dirty="0" smtClean="0"/>
              <a:t>категории: </a:t>
            </a:r>
          </a:p>
          <a:p>
            <a:pPr algn="r"/>
            <a:r>
              <a:rPr lang="ru-RU" b="1" dirty="0" smtClean="0"/>
              <a:t>МДОАУ №78 «Пчелка»</a:t>
            </a:r>
          </a:p>
          <a:p>
            <a:pPr algn="r"/>
            <a:r>
              <a:rPr lang="ru-RU" b="1" dirty="0" err="1" smtClean="0"/>
              <a:t>Мирманова</a:t>
            </a:r>
            <a:r>
              <a:rPr lang="ru-RU" b="1" dirty="0" smtClean="0"/>
              <a:t> </a:t>
            </a:r>
            <a:r>
              <a:rPr lang="ru-RU" b="1" dirty="0" err="1" smtClean="0"/>
              <a:t>Зауреш</a:t>
            </a:r>
            <a:r>
              <a:rPr lang="ru-RU" b="1" dirty="0" smtClean="0"/>
              <a:t> </a:t>
            </a:r>
            <a:r>
              <a:rPr lang="ru-RU" b="1" dirty="0" err="1" smtClean="0"/>
              <a:t>Базарбаевна</a:t>
            </a:r>
            <a:endParaRPr lang="ru-RU" b="1" dirty="0"/>
          </a:p>
        </p:txBody>
      </p:sp>
      <p:pic>
        <p:nvPicPr>
          <p:cNvPr id="6" name="Picture 6" descr="http://stranamasterov.ru/files/imagecache/thumb/i1004/Kopiya_ap26001.jpg">
            <a:hlinkClick r:id="rId3"/>
          </p:cNvPr>
          <p:cNvPicPr>
            <a:picLocks noChangeAspect="1" noChangeArrowheads="1"/>
          </p:cNvPicPr>
          <p:nvPr/>
        </p:nvPicPr>
        <p:blipFill>
          <a:blip r:embed="rId4" cstate="print"/>
          <a:srcRect/>
          <a:stretch>
            <a:fillRect/>
          </a:stretch>
        </p:blipFill>
        <p:spPr bwMode="auto">
          <a:xfrm rot="20530648">
            <a:off x="819673" y="3693642"/>
            <a:ext cx="1931291" cy="2145880"/>
          </a:xfrm>
          <a:prstGeom prst="rect">
            <a:avLst/>
          </a:prstGeom>
          <a:noFill/>
        </p:spPr>
      </p:pic>
      <p:pic>
        <p:nvPicPr>
          <p:cNvPr id="7" name="Picture 4" descr="http://stranamasterov.ru/files/imagecache/thumb/i1004/Kopiya_ap23011.jpg">
            <a:hlinkClick r:id="rId5"/>
          </p:cNvPr>
          <p:cNvPicPr>
            <a:picLocks noChangeAspect="1" noChangeArrowheads="1"/>
          </p:cNvPicPr>
          <p:nvPr/>
        </p:nvPicPr>
        <p:blipFill>
          <a:blip r:embed="rId6" cstate="print"/>
          <a:srcRect/>
          <a:stretch>
            <a:fillRect/>
          </a:stretch>
        </p:blipFill>
        <p:spPr bwMode="auto">
          <a:xfrm rot="20813625">
            <a:off x="2787339" y="4363392"/>
            <a:ext cx="2079327" cy="1646134"/>
          </a:xfrm>
          <a:prstGeom prst="rect">
            <a:avLst/>
          </a:prstGeom>
          <a:noFill/>
        </p:spPr>
      </p:pic>
    </p:spTree>
  </p:cSld>
  <p:clrMapOvr>
    <a:masterClrMapping/>
  </p:clrMapOvr>
  <p:transition>
    <p:comb/>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C:\Users\Манат\Desktop\fon-dlya-prezentacii-vesna-03.jpg"/>
          <p:cNvPicPr>
            <a:picLocks noChangeAspect="1" noChangeArrowheads="1"/>
          </p:cNvPicPr>
          <p:nvPr/>
        </p:nvPicPr>
        <p:blipFill>
          <a:blip r:embed="rId2" cstate="print"/>
          <a:srcRect/>
          <a:stretch>
            <a:fillRect/>
          </a:stretch>
        </p:blipFill>
        <p:spPr bwMode="auto">
          <a:xfrm>
            <a:off x="0" y="0"/>
            <a:ext cx="9144000" cy="6876288"/>
          </a:xfrm>
          <a:prstGeom prst="rect">
            <a:avLst/>
          </a:prstGeom>
          <a:noFill/>
        </p:spPr>
      </p:pic>
      <p:sp>
        <p:nvSpPr>
          <p:cNvPr id="3" name="Прямоугольник 2"/>
          <p:cNvSpPr/>
          <p:nvPr/>
        </p:nvSpPr>
        <p:spPr>
          <a:xfrm>
            <a:off x="500034" y="285728"/>
            <a:ext cx="8215370" cy="4462760"/>
          </a:xfrm>
          <a:prstGeom prst="rect">
            <a:avLst/>
          </a:prstGeom>
        </p:spPr>
        <p:txBody>
          <a:bodyPr wrap="square">
            <a:spAutoFit/>
          </a:bodyPr>
          <a:lstStyle/>
          <a:p>
            <a:pPr>
              <a:buNone/>
            </a:pPr>
            <a:r>
              <a:rPr lang="ru-RU" sz="3200" b="1" i="1" u="sng" dirty="0" smtClean="0"/>
              <a:t>Воспитательные:</a:t>
            </a:r>
          </a:p>
          <a:p>
            <a:pPr>
              <a:buNone/>
            </a:pPr>
            <a:endParaRPr lang="ru-RU" sz="2800" dirty="0" smtClean="0"/>
          </a:p>
          <a:p>
            <a:r>
              <a:rPr lang="ru-RU" sz="2800" dirty="0" smtClean="0"/>
              <a:t>· </a:t>
            </a:r>
            <a:r>
              <a:rPr lang="ru-RU" sz="3200" b="1" i="1" dirty="0" smtClean="0"/>
              <a:t>Воспитывать интерес к искусству оригами. </a:t>
            </a:r>
          </a:p>
          <a:p>
            <a:r>
              <a:rPr lang="ru-RU" sz="3200" b="1" i="1" dirty="0" smtClean="0"/>
              <a:t>· Расширять коммуникативные способностей детей. </a:t>
            </a:r>
          </a:p>
          <a:p>
            <a:r>
              <a:rPr lang="ru-RU" sz="3200" b="1" i="1" dirty="0" smtClean="0"/>
              <a:t>· Формировать культуру труда. </a:t>
            </a:r>
          </a:p>
          <a:p>
            <a:r>
              <a:rPr lang="ru-RU" sz="3200" b="1" i="1" dirty="0" smtClean="0"/>
              <a:t>· Способствовать созданию игровых ситуаций.</a:t>
            </a:r>
          </a:p>
        </p:txBody>
      </p:sp>
    </p:spTree>
  </p:cSld>
  <p:clrMapOvr>
    <a:masterClrMapping/>
  </p:clrMapOvr>
  <p:transition>
    <p:comb/>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C:\Users\Манат\Desktop\fon-dlya-prezentacii-vesna-03.jpg"/>
          <p:cNvPicPr>
            <a:picLocks noChangeAspect="1" noChangeArrowheads="1"/>
          </p:cNvPicPr>
          <p:nvPr/>
        </p:nvPicPr>
        <p:blipFill>
          <a:blip r:embed="rId2" cstate="print"/>
          <a:srcRect/>
          <a:stretch>
            <a:fillRect/>
          </a:stretch>
        </p:blipFill>
        <p:spPr bwMode="auto">
          <a:xfrm>
            <a:off x="0" y="0"/>
            <a:ext cx="9144000" cy="6876288"/>
          </a:xfrm>
          <a:prstGeom prst="rect">
            <a:avLst/>
          </a:prstGeom>
          <a:noFill/>
        </p:spPr>
      </p:pic>
      <p:sp>
        <p:nvSpPr>
          <p:cNvPr id="3" name="Прямоугольник 2"/>
          <p:cNvSpPr/>
          <p:nvPr/>
        </p:nvSpPr>
        <p:spPr>
          <a:xfrm>
            <a:off x="0" y="548680"/>
            <a:ext cx="9144000" cy="1261884"/>
          </a:xfrm>
          <a:prstGeom prst="rect">
            <a:avLst/>
          </a:prstGeom>
        </p:spPr>
        <p:txBody>
          <a:bodyPr wrap="square">
            <a:spAutoFit/>
          </a:bodyPr>
          <a:lstStyle/>
          <a:p>
            <a:r>
              <a:rPr lang="ru-RU" sz="4000" b="1" i="1" dirty="0" smtClean="0">
                <a:solidFill>
                  <a:srgbClr val="FF0000"/>
                </a:solidFill>
              </a:rPr>
              <a:t>  Связь мелкой моторики с речью</a:t>
            </a:r>
            <a:r>
              <a:rPr lang="ru-RU" sz="3200" b="1" i="1" dirty="0" smtClean="0">
                <a:solidFill>
                  <a:srgbClr val="FF0000"/>
                </a:solidFill>
              </a:rPr>
              <a:t>                        </a:t>
            </a:r>
          </a:p>
          <a:p>
            <a:pPr algn="ctr"/>
            <a:r>
              <a:rPr lang="ru-RU" dirty="0" smtClean="0"/>
              <a:t/>
            </a:r>
            <a:br>
              <a:rPr lang="ru-RU" dirty="0" smtClean="0"/>
            </a:br>
            <a:endParaRPr lang="ru-RU" dirty="0"/>
          </a:p>
        </p:txBody>
      </p:sp>
      <p:sp>
        <p:nvSpPr>
          <p:cNvPr id="6" name="Прямоугольник 5"/>
          <p:cNvSpPr/>
          <p:nvPr/>
        </p:nvSpPr>
        <p:spPr>
          <a:xfrm>
            <a:off x="755576" y="1268760"/>
            <a:ext cx="8064896" cy="4832092"/>
          </a:xfrm>
          <a:prstGeom prst="rect">
            <a:avLst/>
          </a:prstGeom>
        </p:spPr>
        <p:txBody>
          <a:bodyPr wrap="square">
            <a:spAutoFit/>
          </a:bodyPr>
          <a:lstStyle/>
          <a:p>
            <a:pPr algn="ctr"/>
            <a:r>
              <a:rPr lang="ru-RU" sz="2800" b="1" i="1" dirty="0" smtClean="0"/>
              <a:t>Движение рук – это основа для формирования навыков самообслуживания у детей.</a:t>
            </a:r>
            <a:r>
              <a:rPr lang="ru-RU" sz="2800" i="1" dirty="0" smtClean="0"/>
              <a:t> </a:t>
            </a:r>
            <a:r>
              <a:rPr lang="ru-RU" sz="2800" b="1" i="1" dirty="0" smtClean="0"/>
              <a:t>Уровень развития мелкой моторики является одним из важных показателей готовности ребёнка к обучению в школе. Движение пальцев рук влияют на развитие моторной функции речи и стимулируют развитие других психических функций, таких как мышление, память, внимание.</a:t>
            </a:r>
            <a:endParaRPr lang="ru-RU" sz="2800" i="1" dirty="0"/>
          </a:p>
        </p:txBody>
      </p:sp>
    </p:spTree>
  </p:cSld>
  <p:clrMapOvr>
    <a:masterClrMapping/>
  </p:clrMapOvr>
  <p:transition>
    <p:comb/>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Манат\Desktop\Зоря 2\fon-dlya-prezentacii-vesna-03.jpg"/>
          <p:cNvPicPr>
            <a:picLocks noChangeAspect="1" noChangeArrowheads="1"/>
          </p:cNvPicPr>
          <p:nvPr/>
        </p:nvPicPr>
        <p:blipFill>
          <a:blip r:embed="rId2" cstate="print"/>
          <a:srcRect/>
          <a:stretch>
            <a:fillRect/>
          </a:stretch>
        </p:blipFill>
        <p:spPr bwMode="auto">
          <a:xfrm>
            <a:off x="0" y="0"/>
            <a:ext cx="9144000" cy="6876288"/>
          </a:xfrm>
          <a:prstGeom prst="rect">
            <a:avLst/>
          </a:prstGeom>
          <a:noFill/>
        </p:spPr>
      </p:pic>
      <p:sp>
        <p:nvSpPr>
          <p:cNvPr id="3" name="Прямоугольник 2"/>
          <p:cNvSpPr/>
          <p:nvPr/>
        </p:nvSpPr>
        <p:spPr>
          <a:xfrm>
            <a:off x="214282" y="571480"/>
            <a:ext cx="8643998" cy="5678478"/>
          </a:xfrm>
          <a:prstGeom prst="rect">
            <a:avLst/>
          </a:prstGeom>
        </p:spPr>
        <p:txBody>
          <a:bodyPr wrap="square">
            <a:spAutoFit/>
          </a:bodyPr>
          <a:lstStyle/>
          <a:p>
            <a:pPr algn="ctr">
              <a:lnSpc>
                <a:spcPct val="150000"/>
              </a:lnSpc>
            </a:pPr>
            <a:r>
              <a:rPr lang="ru-RU" sz="2200" b="1" i="1" dirty="0" smtClean="0">
                <a:solidFill>
                  <a:srgbClr val="FF0000"/>
                </a:solidFill>
              </a:rPr>
              <a:t>ПРИЕМЫ  РАБОТЫ ПО РАЗВИТИЮ МЕЛКОЙ МОТОРИКИ</a:t>
            </a:r>
          </a:p>
          <a:p>
            <a:pPr lvl="0">
              <a:lnSpc>
                <a:spcPct val="150000"/>
              </a:lnSpc>
              <a:buFont typeface="Wingdings" pitchFamily="2" charset="2"/>
              <a:buChar char="ü"/>
            </a:pPr>
            <a:r>
              <a:rPr lang="ru-RU" sz="2000" b="1" i="1" dirty="0" smtClean="0"/>
              <a:t>пальчиковая гимнастика</a:t>
            </a:r>
          </a:p>
          <a:p>
            <a:pPr lvl="0">
              <a:lnSpc>
                <a:spcPct val="150000"/>
              </a:lnSpc>
              <a:buFont typeface="Wingdings" pitchFamily="2" charset="2"/>
              <a:buChar char="ü"/>
            </a:pPr>
            <a:r>
              <a:rPr lang="ru-RU" sz="2000" b="1" i="1" dirty="0" smtClean="0"/>
              <a:t>пальчиковые игры</a:t>
            </a:r>
          </a:p>
          <a:p>
            <a:pPr lvl="0">
              <a:lnSpc>
                <a:spcPct val="150000"/>
              </a:lnSpc>
              <a:buFont typeface="Wingdings" pitchFamily="2" charset="2"/>
              <a:buChar char="ü"/>
            </a:pPr>
            <a:r>
              <a:rPr lang="ru-RU" sz="2000" b="1" i="1" dirty="0" smtClean="0"/>
              <a:t>графические упражнения («Дорожки», штриховки, обведение рисунков по линиям, соединение точек одной линией, рисование фигур, картинок, продолжение узоров по клеточкам, </a:t>
            </a:r>
            <a:r>
              <a:rPr lang="ru-RU" sz="2000" b="1" i="1" dirty="0" err="1" smtClean="0"/>
              <a:t>дорисовывание</a:t>
            </a:r>
            <a:r>
              <a:rPr lang="ru-RU" sz="2000" b="1" i="1" dirty="0" smtClean="0"/>
              <a:t> картинок, графические диктанты, срисовывание фигур);</a:t>
            </a:r>
          </a:p>
          <a:p>
            <a:pPr lvl="0">
              <a:lnSpc>
                <a:spcPct val="150000"/>
              </a:lnSpc>
              <a:buFont typeface="Wingdings" pitchFamily="2" charset="2"/>
              <a:buChar char="ü"/>
            </a:pPr>
            <a:r>
              <a:rPr lang="ru-RU" sz="2000" b="1" i="1" dirty="0" err="1" smtClean="0"/>
              <a:t>самомассаж</a:t>
            </a:r>
            <a:r>
              <a:rPr lang="ru-RU" sz="2000" b="1" i="1" dirty="0" smtClean="0"/>
              <a:t> кистей и пальцев рук</a:t>
            </a:r>
          </a:p>
          <a:p>
            <a:pPr lvl="0">
              <a:lnSpc>
                <a:spcPct val="150000"/>
              </a:lnSpc>
              <a:buFont typeface="Wingdings" pitchFamily="2" charset="2"/>
              <a:buChar char="ü"/>
            </a:pPr>
            <a:r>
              <a:rPr lang="ru-RU" sz="2000" b="1" i="1" dirty="0" smtClean="0"/>
              <a:t>работа со специальными пособиями (шнуровки, застежки, конструирование фигур из счетных палочек,  спичек, мозаика  и др.)</a:t>
            </a:r>
            <a:endParaRPr lang="ru-RU" sz="2000" b="1" i="1" dirty="0"/>
          </a:p>
        </p:txBody>
      </p:sp>
    </p:spTree>
  </p:cSld>
  <p:clrMapOvr>
    <a:masterClrMapping/>
  </p:clrMapOvr>
  <p:transition>
    <p:comb/>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Манат\Desktop\Зоря 2\fon-dlya-prezentacii-vesna-03.jpg"/>
          <p:cNvPicPr>
            <a:picLocks noChangeAspect="1" noChangeArrowheads="1"/>
          </p:cNvPicPr>
          <p:nvPr/>
        </p:nvPicPr>
        <p:blipFill>
          <a:blip r:embed="rId2" cstate="print"/>
          <a:srcRect/>
          <a:stretch>
            <a:fillRect/>
          </a:stretch>
        </p:blipFill>
        <p:spPr bwMode="auto">
          <a:xfrm>
            <a:off x="0" y="0"/>
            <a:ext cx="9144000" cy="6876288"/>
          </a:xfrm>
          <a:prstGeom prst="rect">
            <a:avLst/>
          </a:prstGeom>
          <a:noFill/>
        </p:spPr>
      </p:pic>
      <p:pic>
        <p:nvPicPr>
          <p:cNvPr id="1027" name="Picture 3"/>
          <p:cNvPicPr>
            <a:picLocks noChangeAspect="1" noChangeArrowheads="1"/>
          </p:cNvPicPr>
          <p:nvPr/>
        </p:nvPicPr>
        <p:blipFill>
          <a:blip r:embed="rId3" cstate="print"/>
          <a:srcRect/>
          <a:stretch>
            <a:fillRect/>
          </a:stretch>
        </p:blipFill>
        <p:spPr bwMode="auto">
          <a:xfrm rot="5808449">
            <a:off x="4254833" y="647747"/>
            <a:ext cx="3509800" cy="2912014"/>
          </a:xfrm>
          <a:prstGeom prst="rect">
            <a:avLst/>
          </a:prstGeom>
          <a:noFill/>
          <a:ln w="9525">
            <a:noFill/>
            <a:miter lim="800000"/>
            <a:headEnd/>
            <a:tailEnd/>
          </a:ln>
          <a:effectLst/>
        </p:spPr>
      </p:pic>
      <p:pic>
        <p:nvPicPr>
          <p:cNvPr id="1028" name="Picture 4"/>
          <p:cNvPicPr>
            <a:picLocks noChangeAspect="1" noChangeArrowheads="1"/>
          </p:cNvPicPr>
          <p:nvPr/>
        </p:nvPicPr>
        <p:blipFill>
          <a:blip r:embed="rId4" cstate="print"/>
          <a:srcRect/>
          <a:stretch>
            <a:fillRect/>
          </a:stretch>
        </p:blipFill>
        <p:spPr bwMode="auto">
          <a:xfrm rot="6023200">
            <a:off x="4991930" y="3584170"/>
            <a:ext cx="3275187" cy="2800157"/>
          </a:xfrm>
          <a:prstGeom prst="rect">
            <a:avLst/>
          </a:prstGeom>
          <a:noFill/>
          <a:ln w="9525">
            <a:noFill/>
            <a:miter lim="800000"/>
            <a:headEnd/>
            <a:tailEnd/>
          </a:ln>
          <a:effectLst/>
        </p:spPr>
      </p:pic>
      <p:pic>
        <p:nvPicPr>
          <p:cNvPr id="6" name="Picture 3"/>
          <p:cNvPicPr>
            <a:picLocks noChangeAspect="1" noChangeArrowheads="1"/>
          </p:cNvPicPr>
          <p:nvPr/>
        </p:nvPicPr>
        <p:blipFill>
          <a:blip r:embed="rId5" cstate="print"/>
          <a:srcRect/>
          <a:stretch>
            <a:fillRect/>
          </a:stretch>
        </p:blipFill>
        <p:spPr bwMode="auto">
          <a:xfrm rot="4891759">
            <a:off x="560167" y="691677"/>
            <a:ext cx="3612328" cy="3010272"/>
          </a:xfrm>
          <a:prstGeom prst="rect">
            <a:avLst/>
          </a:prstGeom>
          <a:noFill/>
          <a:ln w="9525">
            <a:noFill/>
            <a:miter lim="800000"/>
            <a:headEnd/>
            <a:tailEnd/>
          </a:ln>
          <a:effectLst/>
        </p:spPr>
      </p:pic>
      <p:pic>
        <p:nvPicPr>
          <p:cNvPr id="7" name="Picture 4"/>
          <p:cNvPicPr>
            <a:picLocks noChangeAspect="1" noChangeArrowheads="1"/>
          </p:cNvPicPr>
          <p:nvPr/>
        </p:nvPicPr>
        <p:blipFill>
          <a:blip r:embed="rId6" cstate="print"/>
          <a:srcRect/>
          <a:stretch>
            <a:fillRect/>
          </a:stretch>
        </p:blipFill>
        <p:spPr bwMode="auto">
          <a:xfrm rot="5045615">
            <a:off x="1637731" y="3548022"/>
            <a:ext cx="3292778" cy="2861227"/>
          </a:xfrm>
          <a:prstGeom prst="rect">
            <a:avLst/>
          </a:prstGeom>
          <a:noFill/>
          <a:ln w="9525">
            <a:noFill/>
            <a:miter lim="800000"/>
            <a:headEnd/>
            <a:tailEnd/>
          </a:ln>
          <a:effectLst/>
        </p:spPr>
      </p:pic>
    </p:spTree>
  </p:cSld>
  <p:clrMapOvr>
    <a:masterClrMapping/>
  </p:clrMapOvr>
  <p:transition>
    <p:comb/>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Манат\Desktop\Зоря 2\fon-dlya-prezentacii-vesna-03.jpg"/>
          <p:cNvPicPr>
            <a:picLocks noChangeAspect="1" noChangeArrowheads="1"/>
          </p:cNvPicPr>
          <p:nvPr/>
        </p:nvPicPr>
        <p:blipFill>
          <a:blip r:embed="rId2" cstate="print"/>
          <a:srcRect/>
          <a:stretch>
            <a:fillRect/>
          </a:stretch>
        </p:blipFill>
        <p:spPr bwMode="auto">
          <a:xfrm>
            <a:off x="0" y="0"/>
            <a:ext cx="9144000" cy="6876288"/>
          </a:xfrm>
          <a:prstGeom prst="rect">
            <a:avLst/>
          </a:prstGeom>
          <a:noFill/>
        </p:spPr>
      </p:pic>
      <p:sp>
        <p:nvSpPr>
          <p:cNvPr id="5" name="TextBox 4"/>
          <p:cNvSpPr txBox="1"/>
          <p:nvPr/>
        </p:nvSpPr>
        <p:spPr>
          <a:xfrm>
            <a:off x="467544" y="620688"/>
            <a:ext cx="8136904" cy="1231106"/>
          </a:xfrm>
          <a:prstGeom prst="rect">
            <a:avLst/>
          </a:prstGeom>
          <a:noFill/>
        </p:spPr>
        <p:txBody>
          <a:bodyPr wrap="square" rtlCol="0">
            <a:spAutoFit/>
          </a:bodyPr>
          <a:lstStyle/>
          <a:p>
            <a:pPr algn="ctr"/>
            <a:r>
              <a:rPr lang="ru-RU" sz="2800" b="1" i="1" dirty="0" smtClean="0"/>
              <a:t>Работа по развитию мелкой моторики является важнейшим фактором:</a:t>
            </a:r>
          </a:p>
          <a:p>
            <a:pPr algn="ctr"/>
            <a:endParaRPr lang="ru-RU" b="1" i="1" dirty="0"/>
          </a:p>
        </p:txBody>
      </p:sp>
      <p:sp>
        <p:nvSpPr>
          <p:cNvPr id="6" name="TextBox 5"/>
          <p:cNvSpPr txBox="1"/>
          <p:nvPr/>
        </p:nvSpPr>
        <p:spPr>
          <a:xfrm>
            <a:off x="323528" y="1988840"/>
            <a:ext cx="8496944" cy="2677656"/>
          </a:xfrm>
          <a:prstGeom prst="rect">
            <a:avLst/>
          </a:prstGeom>
          <a:noFill/>
        </p:spPr>
        <p:txBody>
          <a:bodyPr wrap="square" rtlCol="0">
            <a:spAutoFit/>
          </a:bodyPr>
          <a:lstStyle/>
          <a:p>
            <a:pPr>
              <a:buFontTx/>
              <a:buChar char="-"/>
            </a:pPr>
            <a:r>
              <a:rPr lang="ru-RU" sz="2800" dirty="0" smtClean="0">
                <a:solidFill>
                  <a:schemeClr val="accent4"/>
                </a:solidFill>
              </a:rPr>
              <a:t> </a:t>
            </a:r>
            <a:r>
              <a:rPr lang="ru-RU" sz="2800" b="1" dirty="0" smtClean="0">
                <a:solidFill>
                  <a:schemeClr val="accent4"/>
                </a:solidFill>
              </a:rPr>
              <a:t>стимулирующим речевое развитие ребенка;</a:t>
            </a:r>
          </a:p>
          <a:p>
            <a:pPr>
              <a:buFontTx/>
              <a:buChar char="-"/>
            </a:pPr>
            <a:r>
              <a:rPr lang="ru-RU" sz="2800" b="1" dirty="0" smtClean="0">
                <a:solidFill>
                  <a:schemeClr val="accent4"/>
                </a:solidFill>
              </a:rPr>
              <a:t> способствующим улучшению артикуляционных   движений;</a:t>
            </a:r>
          </a:p>
          <a:p>
            <a:pPr>
              <a:buFontTx/>
              <a:buChar char="-"/>
            </a:pPr>
            <a:r>
              <a:rPr lang="ru-RU" sz="2800" b="1" dirty="0" smtClean="0">
                <a:solidFill>
                  <a:schemeClr val="accent4"/>
                </a:solidFill>
              </a:rPr>
              <a:t> подготовка кисти рук к письму;</a:t>
            </a:r>
          </a:p>
          <a:p>
            <a:pPr>
              <a:buFontTx/>
              <a:buChar char="-"/>
            </a:pPr>
            <a:r>
              <a:rPr lang="ru-RU" sz="2800" b="1" dirty="0" smtClean="0">
                <a:solidFill>
                  <a:schemeClr val="accent4"/>
                </a:solidFill>
              </a:rPr>
              <a:t> повышающим работоспособность коры   головного мозга.</a:t>
            </a:r>
            <a:endParaRPr lang="ru-RU" sz="2800" b="1" dirty="0">
              <a:solidFill>
                <a:schemeClr val="accent4"/>
              </a:solidFill>
            </a:endParaRPr>
          </a:p>
        </p:txBody>
      </p:sp>
      <p:sp>
        <p:nvSpPr>
          <p:cNvPr id="7" name="TextBox 6"/>
          <p:cNvSpPr txBox="1"/>
          <p:nvPr/>
        </p:nvSpPr>
        <p:spPr>
          <a:xfrm>
            <a:off x="1979712" y="4653136"/>
            <a:ext cx="6408712" cy="1754326"/>
          </a:xfrm>
          <a:prstGeom prst="rect">
            <a:avLst/>
          </a:prstGeom>
          <a:noFill/>
        </p:spPr>
        <p:txBody>
          <a:bodyPr wrap="square" rtlCol="0">
            <a:spAutoFit/>
          </a:bodyPr>
          <a:lstStyle/>
          <a:p>
            <a:pPr algn="ctr"/>
            <a:r>
              <a:rPr lang="ru-RU" sz="3600" b="1" i="1" dirty="0" smtClean="0">
                <a:solidFill>
                  <a:srgbClr val="FF0000"/>
                </a:solidFill>
              </a:rPr>
              <a:t>Чем больше умеет рука, тем умнее ее обладатель.</a:t>
            </a:r>
            <a:endParaRPr lang="ru-RU" sz="3600" b="1" i="1" dirty="0">
              <a:solidFill>
                <a:srgbClr val="FF0000"/>
              </a:solidFill>
            </a:endParaRPr>
          </a:p>
        </p:txBody>
      </p:sp>
    </p:spTree>
  </p:cSld>
  <p:clrMapOvr>
    <a:masterClrMapping/>
  </p:clrMapOvr>
  <p:transition>
    <p:comb/>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Манат\Desktop\Зоря 2\fon-dlya-prezentacii-vesna-03.jpg"/>
          <p:cNvPicPr>
            <a:picLocks noChangeAspect="1" noChangeArrowheads="1"/>
          </p:cNvPicPr>
          <p:nvPr/>
        </p:nvPicPr>
        <p:blipFill>
          <a:blip r:embed="rId2" cstate="print"/>
          <a:srcRect/>
          <a:stretch>
            <a:fillRect/>
          </a:stretch>
        </p:blipFill>
        <p:spPr bwMode="auto">
          <a:xfrm>
            <a:off x="0" y="0"/>
            <a:ext cx="9144000" cy="6876288"/>
          </a:xfrm>
          <a:prstGeom prst="rect">
            <a:avLst/>
          </a:prstGeom>
          <a:noFill/>
        </p:spPr>
      </p:pic>
      <p:sp>
        <p:nvSpPr>
          <p:cNvPr id="4" name="Прямоугольник 3"/>
          <p:cNvSpPr/>
          <p:nvPr/>
        </p:nvSpPr>
        <p:spPr>
          <a:xfrm>
            <a:off x="539552" y="476672"/>
            <a:ext cx="8136904" cy="1200329"/>
          </a:xfrm>
          <a:prstGeom prst="rect">
            <a:avLst/>
          </a:prstGeom>
        </p:spPr>
        <p:txBody>
          <a:bodyPr wrap="square">
            <a:spAutoFit/>
          </a:bodyPr>
          <a:lstStyle/>
          <a:p>
            <a:pPr algn="ctr"/>
            <a:r>
              <a:rPr lang="ru-RU" sz="2400" b="1" i="1" dirty="0" smtClean="0"/>
              <a:t>В </a:t>
            </a:r>
            <a:r>
              <a:rPr lang="ru-RU" sz="2400" b="1" i="1" dirty="0" err="1" smtClean="0"/>
              <a:t>коррекционно</a:t>
            </a:r>
            <a:r>
              <a:rPr lang="ru-RU" sz="2400" b="1" i="1" dirty="0" smtClean="0"/>
              <a:t> – развивающей работе оригами является уникальным средством для развития мелкой моторики и речи. </a:t>
            </a:r>
            <a:endParaRPr lang="ru-RU" sz="2400" b="1" i="1" dirty="0"/>
          </a:p>
        </p:txBody>
      </p:sp>
      <p:sp>
        <p:nvSpPr>
          <p:cNvPr id="5" name="Прямоугольник 4"/>
          <p:cNvSpPr/>
          <p:nvPr/>
        </p:nvSpPr>
        <p:spPr>
          <a:xfrm>
            <a:off x="395536" y="1844824"/>
            <a:ext cx="7992887" cy="584775"/>
          </a:xfrm>
          <a:prstGeom prst="rect">
            <a:avLst/>
          </a:prstGeom>
        </p:spPr>
        <p:txBody>
          <a:bodyPr wrap="square">
            <a:spAutoFit/>
          </a:bodyPr>
          <a:lstStyle/>
          <a:p>
            <a:pPr lvl="0">
              <a:defRPr/>
            </a:pPr>
            <a:r>
              <a:rPr lang="ru-RU" sz="3200" b="1" i="1" kern="0" dirty="0" smtClean="0">
                <a:solidFill>
                  <a:schemeClr val="tx2"/>
                </a:solidFill>
              </a:rPr>
              <a:t>Использование фигур оригами -</a:t>
            </a:r>
            <a:endParaRPr lang="ru-RU" sz="3200" b="1" i="1" kern="0" dirty="0">
              <a:solidFill>
                <a:schemeClr val="tx2"/>
              </a:solidFill>
            </a:endParaRPr>
          </a:p>
        </p:txBody>
      </p:sp>
      <p:sp>
        <p:nvSpPr>
          <p:cNvPr id="6" name="Прямоугольник 5"/>
          <p:cNvSpPr/>
          <p:nvPr/>
        </p:nvSpPr>
        <p:spPr>
          <a:xfrm>
            <a:off x="179512" y="2564904"/>
            <a:ext cx="8784976" cy="2246769"/>
          </a:xfrm>
          <a:prstGeom prst="rect">
            <a:avLst/>
          </a:prstGeom>
        </p:spPr>
        <p:txBody>
          <a:bodyPr wrap="square">
            <a:spAutoFit/>
          </a:bodyPr>
          <a:lstStyle/>
          <a:p>
            <a:pPr>
              <a:buFont typeface="Wingdings" pitchFamily="2" charset="2"/>
              <a:buChar char="v"/>
            </a:pPr>
            <a:r>
              <a:rPr lang="ru-RU" sz="2800" b="1" i="1" dirty="0" smtClean="0"/>
              <a:t>Театрализованная деятельность;</a:t>
            </a:r>
          </a:p>
          <a:p>
            <a:pPr>
              <a:buFont typeface="Wingdings" pitchFamily="2" charset="2"/>
              <a:buChar char="v"/>
            </a:pPr>
            <a:r>
              <a:rPr lang="ru-RU" sz="2800" b="1" i="1" dirty="0" smtClean="0"/>
              <a:t>Формирование элементарных            математических представлений;</a:t>
            </a:r>
          </a:p>
          <a:p>
            <a:pPr>
              <a:buFont typeface="Wingdings" pitchFamily="2" charset="2"/>
              <a:buChar char="v"/>
            </a:pPr>
            <a:r>
              <a:rPr lang="ru-RU" sz="2800" b="1" i="1" dirty="0" smtClean="0"/>
              <a:t>Исследовательская деятельность;</a:t>
            </a:r>
          </a:p>
          <a:p>
            <a:pPr>
              <a:buFont typeface="Wingdings" pitchFamily="2" charset="2"/>
              <a:buChar char="v"/>
            </a:pPr>
            <a:r>
              <a:rPr lang="ru-RU" sz="2800" b="1" i="1" dirty="0" smtClean="0"/>
              <a:t>Экспериментальная деятельность.</a:t>
            </a:r>
            <a:endParaRPr lang="ru-RU" sz="2800" b="1" i="1" dirty="0"/>
          </a:p>
        </p:txBody>
      </p:sp>
    </p:spTree>
  </p:cSld>
  <p:clrMapOvr>
    <a:masterClrMapping/>
  </p:clrMapOvr>
  <p:transition>
    <p:comb/>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Манат\Desktop\Зоря 2\fon-dlya-prezentacii-vesna-03.jpg"/>
          <p:cNvPicPr>
            <a:picLocks noChangeAspect="1" noChangeArrowheads="1"/>
          </p:cNvPicPr>
          <p:nvPr/>
        </p:nvPicPr>
        <p:blipFill>
          <a:blip r:embed="rId2" cstate="print"/>
          <a:srcRect/>
          <a:stretch>
            <a:fillRect/>
          </a:stretch>
        </p:blipFill>
        <p:spPr bwMode="auto">
          <a:xfrm>
            <a:off x="0" y="0"/>
            <a:ext cx="9144000" cy="6876288"/>
          </a:xfrm>
          <a:prstGeom prst="rect">
            <a:avLst/>
          </a:prstGeom>
          <a:noFill/>
        </p:spPr>
      </p:pic>
      <p:pic>
        <p:nvPicPr>
          <p:cNvPr id="1028" name="Picture 4" descr="https://sun9-15.userapi.com/impf/Hs1avujvDYPk7ds9TDFKBbS9P-ngnUw1gnQ5kw/RwYbnvaMHtY.jpg?size=608x1080&amp;quality=96&amp;sign=c8f44a9015c0eb6c56a914b23c59a14f&amp;type=albu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87602" y="2937641"/>
            <a:ext cx="2968774" cy="365971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sun9-41.userapi.com/impf/XCVTOUY1neh2WLmeVbhddGDIT38M7tfKUQhOgA/97KXZUYYUWI.jpg?size=608x1080&amp;quality=96&amp;sign=d3e6e723f326731b9926db4df9168969&amp;type=albu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1689" y="404664"/>
            <a:ext cx="3486255" cy="619268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s://sun9-38.userapi.com/impf/A-T1T8LAOeDDQSB7k8hqEWZU7i-sVVzhYgjJuA/vQEdtExTu9M.jpg?size=720x409&amp;quality=96&amp;sign=586da6db745bdbad7505349582990da0&amp;type=album"/>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37872" y="404664"/>
            <a:ext cx="4068233" cy="23109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2495542"/>
      </p:ext>
    </p:extLst>
  </p:cSld>
  <p:clrMapOvr>
    <a:masterClrMapping/>
  </p:clrMapOvr>
  <p:transition>
    <p:comb/>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C:\Users\Манат\Desktop\fon-dlya-prezentacii-vesna-03.jpg"/>
          <p:cNvPicPr>
            <a:picLocks noChangeAspect="1" noChangeArrowheads="1"/>
          </p:cNvPicPr>
          <p:nvPr/>
        </p:nvPicPr>
        <p:blipFill>
          <a:blip r:embed="rId2" cstate="print"/>
          <a:srcRect/>
          <a:stretch>
            <a:fillRect/>
          </a:stretch>
        </p:blipFill>
        <p:spPr bwMode="auto">
          <a:xfrm>
            <a:off x="0" y="0"/>
            <a:ext cx="9144000" cy="6876288"/>
          </a:xfrm>
          <a:prstGeom prst="rect">
            <a:avLst/>
          </a:prstGeom>
          <a:noFill/>
        </p:spPr>
      </p:pic>
      <p:pic>
        <p:nvPicPr>
          <p:cNvPr id="6" name="Picture 3"/>
          <p:cNvPicPr>
            <a:picLocks noChangeAspect="1" noChangeArrowheads="1"/>
          </p:cNvPicPr>
          <p:nvPr/>
        </p:nvPicPr>
        <p:blipFill>
          <a:blip r:embed="rId3" cstate="print"/>
          <a:srcRect/>
          <a:stretch>
            <a:fillRect/>
          </a:stretch>
        </p:blipFill>
        <p:spPr bwMode="auto">
          <a:xfrm rot="4715716">
            <a:off x="52857" y="946918"/>
            <a:ext cx="3870620" cy="2902965"/>
          </a:xfrm>
          <a:prstGeom prst="rect">
            <a:avLst/>
          </a:prstGeom>
          <a:noFill/>
          <a:ln w="9525">
            <a:noFill/>
            <a:miter lim="800000"/>
            <a:headEnd/>
            <a:tailEnd/>
          </a:ln>
          <a:effectLst/>
        </p:spPr>
      </p:pic>
      <p:pic>
        <p:nvPicPr>
          <p:cNvPr id="7" name="Picture 4"/>
          <p:cNvPicPr>
            <a:picLocks noChangeAspect="1" noChangeArrowheads="1"/>
          </p:cNvPicPr>
          <p:nvPr/>
        </p:nvPicPr>
        <p:blipFill>
          <a:blip r:embed="rId4" cstate="print"/>
          <a:srcRect/>
          <a:stretch>
            <a:fillRect/>
          </a:stretch>
        </p:blipFill>
        <p:spPr bwMode="auto">
          <a:xfrm rot="5400000">
            <a:off x="3012270" y="587818"/>
            <a:ext cx="3333774" cy="2500330"/>
          </a:xfrm>
          <a:prstGeom prst="rect">
            <a:avLst/>
          </a:prstGeom>
          <a:noFill/>
          <a:ln w="9525">
            <a:noFill/>
            <a:miter lim="800000"/>
            <a:headEnd/>
            <a:tailEnd/>
          </a:ln>
          <a:effectLst/>
        </p:spPr>
      </p:pic>
      <p:pic>
        <p:nvPicPr>
          <p:cNvPr id="8" name="Picture 2"/>
          <p:cNvPicPr>
            <a:picLocks noChangeAspect="1" noChangeArrowheads="1"/>
          </p:cNvPicPr>
          <p:nvPr/>
        </p:nvPicPr>
        <p:blipFill>
          <a:blip r:embed="rId5" cstate="print"/>
          <a:srcRect/>
          <a:stretch>
            <a:fillRect/>
          </a:stretch>
        </p:blipFill>
        <p:spPr bwMode="auto">
          <a:xfrm rot="5880423">
            <a:off x="5419294" y="1012267"/>
            <a:ext cx="3800747" cy="2850561"/>
          </a:xfrm>
          <a:prstGeom prst="rect">
            <a:avLst/>
          </a:prstGeom>
          <a:noFill/>
          <a:ln w="9525">
            <a:noFill/>
            <a:miter lim="800000"/>
            <a:headEnd/>
            <a:tailEnd/>
          </a:ln>
          <a:effectLst/>
        </p:spPr>
      </p:pic>
      <p:pic>
        <p:nvPicPr>
          <p:cNvPr id="9" name="Picture 5"/>
          <p:cNvPicPr>
            <a:picLocks noChangeAspect="1" noChangeArrowheads="1"/>
          </p:cNvPicPr>
          <p:nvPr/>
        </p:nvPicPr>
        <p:blipFill>
          <a:blip r:embed="rId6" cstate="print"/>
          <a:srcRect/>
          <a:stretch>
            <a:fillRect/>
          </a:stretch>
        </p:blipFill>
        <p:spPr bwMode="auto">
          <a:xfrm rot="4789675">
            <a:off x="1857887" y="3470329"/>
            <a:ext cx="3342092" cy="2506569"/>
          </a:xfrm>
          <a:prstGeom prst="rect">
            <a:avLst/>
          </a:prstGeom>
          <a:noFill/>
          <a:ln w="9525">
            <a:noFill/>
            <a:miter lim="800000"/>
            <a:headEnd/>
            <a:tailEnd/>
          </a:ln>
          <a:effectLst/>
        </p:spPr>
      </p:pic>
      <p:pic>
        <p:nvPicPr>
          <p:cNvPr id="10" name="Picture 6"/>
          <p:cNvPicPr>
            <a:picLocks noChangeAspect="1" noChangeArrowheads="1"/>
          </p:cNvPicPr>
          <p:nvPr/>
        </p:nvPicPr>
        <p:blipFill>
          <a:blip r:embed="rId7" cstate="print"/>
          <a:srcRect/>
          <a:stretch>
            <a:fillRect/>
          </a:stretch>
        </p:blipFill>
        <p:spPr bwMode="auto">
          <a:xfrm rot="6215000">
            <a:off x="4439902" y="3454767"/>
            <a:ext cx="3358878" cy="2519158"/>
          </a:xfrm>
          <a:prstGeom prst="rect">
            <a:avLst/>
          </a:prstGeom>
          <a:noFill/>
          <a:ln w="9525">
            <a:noFill/>
            <a:miter lim="800000"/>
            <a:headEnd/>
            <a:tailEnd/>
          </a:ln>
          <a:effectLst/>
        </p:spPr>
      </p:pic>
    </p:spTree>
  </p:cSld>
  <p:clrMapOvr>
    <a:masterClrMapping/>
  </p:clrMapOvr>
  <p:transition>
    <p:comb/>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C:\Users\Манат\Desktop\fon-dlya-prezentacii-vesna-03.jpg"/>
          <p:cNvPicPr>
            <a:picLocks noChangeAspect="1" noChangeArrowheads="1"/>
          </p:cNvPicPr>
          <p:nvPr/>
        </p:nvPicPr>
        <p:blipFill>
          <a:blip r:embed="rId2" cstate="print"/>
          <a:srcRect/>
          <a:stretch>
            <a:fillRect/>
          </a:stretch>
        </p:blipFill>
        <p:spPr bwMode="auto">
          <a:xfrm>
            <a:off x="0" y="0"/>
            <a:ext cx="9144000" cy="6876288"/>
          </a:xfrm>
          <a:prstGeom prst="rect">
            <a:avLst/>
          </a:prstGeom>
          <a:noFill/>
        </p:spPr>
      </p:pic>
      <p:sp>
        <p:nvSpPr>
          <p:cNvPr id="3" name="Заголовок 1"/>
          <p:cNvSpPr txBox="1">
            <a:spLocks/>
          </p:cNvSpPr>
          <p:nvPr/>
        </p:nvSpPr>
        <p:spPr>
          <a:xfrm>
            <a:off x="612648" y="228600"/>
            <a:ext cx="8153400" cy="9906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ru-RU" sz="3600" b="1" i="1" u="none" strike="noStrike" kern="0" cap="none" spc="0" normalizeH="0" baseline="0" noProof="0" dirty="0" smtClean="0">
                <a:ln>
                  <a:noFill/>
                </a:ln>
                <a:solidFill>
                  <a:schemeClr val="tx2"/>
                </a:solidFill>
                <a:effectLst/>
                <a:uLnTx/>
                <a:uFillTx/>
                <a:latin typeface="+mj-lt"/>
                <a:ea typeface="+mj-ea"/>
                <a:cs typeface="+mj-cs"/>
              </a:rPr>
              <a:t>БАЗОВЫЕ ФОРМЫ ОРИГАМИ</a:t>
            </a:r>
            <a:endParaRPr kumimoji="0" lang="ru-RU" sz="3600" b="1" i="1" u="none" strike="noStrike" kern="0" cap="none" spc="0" normalizeH="0" baseline="0" noProof="0" dirty="0">
              <a:ln>
                <a:noFill/>
              </a:ln>
              <a:solidFill>
                <a:schemeClr val="tx2"/>
              </a:solidFill>
              <a:effectLst/>
              <a:uLnTx/>
              <a:uFillTx/>
              <a:latin typeface="+mj-lt"/>
              <a:ea typeface="+mj-ea"/>
              <a:cs typeface="+mj-cs"/>
            </a:endParaRPr>
          </a:p>
        </p:txBody>
      </p:sp>
      <p:pic>
        <p:nvPicPr>
          <p:cNvPr id="4" name="Picture 12" descr="http://stranamasterov.ru/files/imagecache/thumb/i2010/12/24/1_0.jpg">
            <a:hlinkClick r:id="rId3"/>
          </p:cNvPr>
          <p:cNvPicPr>
            <a:picLocks noChangeAspect="1" noChangeArrowheads="1"/>
          </p:cNvPicPr>
          <p:nvPr/>
        </p:nvPicPr>
        <p:blipFill>
          <a:blip r:embed="rId4" cstate="print"/>
          <a:srcRect/>
          <a:stretch>
            <a:fillRect/>
          </a:stretch>
        </p:blipFill>
        <p:spPr bwMode="auto">
          <a:xfrm>
            <a:off x="357158" y="1071546"/>
            <a:ext cx="2304254" cy="1728192"/>
          </a:xfrm>
          <a:prstGeom prst="rect">
            <a:avLst/>
          </a:prstGeom>
          <a:noFill/>
        </p:spPr>
      </p:pic>
      <p:pic>
        <p:nvPicPr>
          <p:cNvPr id="5" name="Picture 4" descr="http://stranamasterov.ru/files/imagecache/thumb/i2010/12/24/1_22.jpg">
            <a:hlinkClick r:id="rId5"/>
          </p:cNvPr>
          <p:cNvPicPr>
            <a:picLocks noChangeAspect="1" noChangeArrowheads="1"/>
          </p:cNvPicPr>
          <p:nvPr/>
        </p:nvPicPr>
        <p:blipFill>
          <a:blip r:embed="rId6" cstate="print"/>
          <a:srcRect/>
          <a:stretch>
            <a:fillRect/>
          </a:stretch>
        </p:blipFill>
        <p:spPr bwMode="auto">
          <a:xfrm>
            <a:off x="2714612" y="2000240"/>
            <a:ext cx="2112233" cy="1584176"/>
          </a:xfrm>
          <a:prstGeom prst="rect">
            <a:avLst/>
          </a:prstGeom>
          <a:noFill/>
        </p:spPr>
      </p:pic>
      <p:pic>
        <p:nvPicPr>
          <p:cNvPr id="6" name="Picture 6" descr="http://stranamasterov.ru/files/imagecache/thumb/i2010/12/24/1_20.jpg">
            <a:hlinkClick r:id="rId7"/>
          </p:cNvPr>
          <p:cNvPicPr>
            <a:picLocks noChangeAspect="1" noChangeArrowheads="1"/>
          </p:cNvPicPr>
          <p:nvPr/>
        </p:nvPicPr>
        <p:blipFill>
          <a:blip r:embed="rId8" cstate="print"/>
          <a:srcRect/>
          <a:stretch>
            <a:fillRect/>
          </a:stretch>
        </p:blipFill>
        <p:spPr bwMode="auto">
          <a:xfrm>
            <a:off x="4929190" y="1142984"/>
            <a:ext cx="2208243" cy="1656184"/>
          </a:xfrm>
          <a:prstGeom prst="rect">
            <a:avLst/>
          </a:prstGeom>
          <a:noFill/>
        </p:spPr>
      </p:pic>
      <p:pic>
        <p:nvPicPr>
          <p:cNvPr id="7" name="Picture 14" descr="http://stranamasterov.ru/files/imagecache/thumb/i2010/12/24/1_16.jpg">
            <a:hlinkClick r:id="rId9"/>
          </p:cNvPr>
          <p:cNvPicPr>
            <a:picLocks noChangeAspect="1" noChangeArrowheads="1"/>
          </p:cNvPicPr>
          <p:nvPr/>
        </p:nvPicPr>
        <p:blipFill>
          <a:blip r:embed="rId10" cstate="print"/>
          <a:srcRect/>
          <a:stretch>
            <a:fillRect/>
          </a:stretch>
        </p:blipFill>
        <p:spPr bwMode="auto">
          <a:xfrm>
            <a:off x="7358082" y="1785926"/>
            <a:ext cx="1632180" cy="1224136"/>
          </a:xfrm>
          <a:prstGeom prst="rect">
            <a:avLst/>
          </a:prstGeom>
          <a:noFill/>
        </p:spPr>
      </p:pic>
      <p:pic>
        <p:nvPicPr>
          <p:cNvPr id="8" name="Picture 2" descr="http://stranamasterov.ru/files/imagecache/thumb/i2010/12/25/1_0.jpg">
            <a:hlinkClick r:id="rId11"/>
          </p:cNvPr>
          <p:cNvPicPr>
            <a:picLocks noChangeAspect="1" noChangeArrowheads="1"/>
          </p:cNvPicPr>
          <p:nvPr/>
        </p:nvPicPr>
        <p:blipFill>
          <a:blip r:embed="rId12" cstate="print"/>
          <a:srcRect/>
          <a:stretch>
            <a:fillRect/>
          </a:stretch>
        </p:blipFill>
        <p:spPr bwMode="auto">
          <a:xfrm>
            <a:off x="428596" y="3286124"/>
            <a:ext cx="1920211" cy="1440160"/>
          </a:xfrm>
          <a:prstGeom prst="rect">
            <a:avLst/>
          </a:prstGeom>
          <a:noFill/>
        </p:spPr>
      </p:pic>
      <p:pic>
        <p:nvPicPr>
          <p:cNvPr id="9" name="Picture 8" descr="http://stranamasterov.ru/files/imagecache/thumb/i2010/12/24/1_19.jpg">
            <a:hlinkClick r:id="rId13"/>
          </p:cNvPr>
          <p:cNvPicPr>
            <a:picLocks noChangeAspect="1" noChangeArrowheads="1"/>
          </p:cNvPicPr>
          <p:nvPr/>
        </p:nvPicPr>
        <p:blipFill>
          <a:blip r:embed="rId14" cstate="print"/>
          <a:srcRect/>
          <a:stretch>
            <a:fillRect/>
          </a:stretch>
        </p:blipFill>
        <p:spPr bwMode="auto">
          <a:xfrm>
            <a:off x="5286380" y="3000372"/>
            <a:ext cx="2160240" cy="1620181"/>
          </a:xfrm>
          <a:prstGeom prst="rect">
            <a:avLst/>
          </a:prstGeom>
          <a:noFill/>
        </p:spPr>
      </p:pic>
      <p:pic>
        <p:nvPicPr>
          <p:cNvPr id="10" name="Picture 20" descr="http://stranamasterov.ru/files/imagecache/thumb/i2010/12/24/1_12.jpg">
            <a:hlinkClick r:id="rId15"/>
          </p:cNvPr>
          <p:cNvPicPr>
            <a:picLocks noChangeAspect="1" noChangeArrowheads="1"/>
          </p:cNvPicPr>
          <p:nvPr/>
        </p:nvPicPr>
        <p:blipFill>
          <a:blip r:embed="rId16" cstate="print"/>
          <a:srcRect/>
          <a:stretch>
            <a:fillRect/>
          </a:stretch>
        </p:blipFill>
        <p:spPr bwMode="auto">
          <a:xfrm>
            <a:off x="785786" y="4857760"/>
            <a:ext cx="1368152" cy="1824204"/>
          </a:xfrm>
          <a:prstGeom prst="rect">
            <a:avLst/>
          </a:prstGeom>
          <a:noFill/>
        </p:spPr>
      </p:pic>
      <p:pic>
        <p:nvPicPr>
          <p:cNvPr id="11" name="Picture 10" descr="http://stranamasterov.ru/files/imagecache/thumb/i2010/12/24/1_4.jpg">
            <a:hlinkClick r:id="rId17"/>
          </p:cNvPr>
          <p:cNvPicPr>
            <a:picLocks noChangeAspect="1" noChangeArrowheads="1"/>
          </p:cNvPicPr>
          <p:nvPr/>
        </p:nvPicPr>
        <p:blipFill>
          <a:blip r:embed="rId18" cstate="print"/>
          <a:srcRect/>
          <a:stretch>
            <a:fillRect/>
          </a:stretch>
        </p:blipFill>
        <p:spPr bwMode="auto">
          <a:xfrm>
            <a:off x="2428860" y="4071942"/>
            <a:ext cx="2016224" cy="1512170"/>
          </a:xfrm>
          <a:prstGeom prst="rect">
            <a:avLst/>
          </a:prstGeom>
          <a:noFill/>
        </p:spPr>
      </p:pic>
      <p:pic>
        <p:nvPicPr>
          <p:cNvPr id="12" name="Picture 16" descr="http://stranamasterov.ru/files/imagecache/thumb/i2010/12/24/1_13.jpg">
            <a:hlinkClick r:id="rId19"/>
          </p:cNvPr>
          <p:cNvPicPr>
            <a:picLocks noChangeAspect="1" noChangeArrowheads="1"/>
          </p:cNvPicPr>
          <p:nvPr/>
        </p:nvPicPr>
        <p:blipFill>
          <a:blip r:embed="rId20" cstate="print"/>
          <a:srcRect/>
          <a:stretch>
            <a:fillRect/>
          </a:stretch>
        </p:blipFill>
        <p:spPr bwMode="auto">
          <a:xfrm>
            <a:off x="4500562" y="5072074"/>
            <a:ext cx="2091082" cy="1568312"/>
          </a:xfrm>
          <a:prstGeom prst="rect">
            <a:avLst/>
          </a:prstGeom>
          <a:noFill/>
        </p:spPr>
      </p:pic>
      <p:pic>
        <p:nvPicPr>
          <p:cNvPr id="13" name="Picture 18" descr="http://stranamasterov.ru/files/imagecache/thumb/i2010/12/24/1_15.jpg">
            <a:hlinkClick r:id="rId21"/>
          </p:cNvPr>
          <p:cNvPicPr>
            <a:picLocks noChangeAspect="1" noChangeArrowheads="1"/>
          </p:cNvPicPr>
          <p:nvPr/>
        </p:nvPicPr>
        <p:blipFill>
          <a:blip r:embed="rId22" cstate="print"/>
          <a:srcRect/>
          <a:stretch>
            <a:fillRect/>
          </a:stretch>
        </p:blipFill>
        <p:spPr bwMode="auto">
          <a:xfrm>
            <a:off x="6786578" y="4714884"/>
            <a:ext cx="2088232" cy="1566175"/>
          </a:xfrm>
          <a:prstGeom prst="rect">
            <a:avLst/>
          </a:prstGeom>
          <a:noFill/>
        </p:spPr>
      </p:pic>
    </p:spTree>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Horizontal)">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Манат\Desktop\Зоря 2\fon-dlya-prezentacii-vesna-03.jpg"/>
          <p:cNvPicPr>
            <a:picLocks noChangeAspect="1" noChangeArrowheads="1"/>
          </p:cNvPicPr>
          <p:nvPr/>
        </p:nvPicPr>
        <p:blipFill>
          <a:blip r:embed="rId2" cstate="print"/>
          <a:srcRect/>
          <a:stretch>
            <a:fillRect/>
          </a:stretch>
        </p:blipFill>
        <p:spPr bwMode="auto">
          <a:xfrm>
            <a:off x="0" y="0"/>
            <a:ext cx="9144000" cy="6876288"/>
          </a:xfrm>
          <a:prstGeom prst="rect">
            <a:avLst/>
          </a:prstGeom>
          <a:noFill/>
        </p:spPr>
      </p:pic>
      <p:sp>
        <p:nvSpPr>
          <p:cNvPr id="4" name="Текст 1"/>
          <p:cNvSpPr txBox="1">
            <a:spLocks/>
          </p:cNvSpPr>
          <p:nvPr/>
        </p:nvSpPr>
        <p:spPr>
          <a:xfrm>
            <a:off x="457200" y="548680"/>
            <a:ext cx="8229600" cy="5577483"/>
          </a:xfrm>
          <a:prstGeom prst="rect">
            <a:avLst/>
          </a:prstGeom>
        </p:spPr>
        <p:txBody>
          <a:body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ru-RU" sz="3200" b="0" i="0" u="none" strike="noStrike" kern="0" cap="none" spc="0" normalizeH="0" baseline="0" noProof="0" dirty="0" smtClean="0">
                <a:ln>
                  <a:noFill/>
                </a:ln>
                <a:solidFill>
                  <a:schemeClr val="tx1"/>
                </a:solidFill>
                <a:effectLst/>
                <a:uLnTx/>
                <a:uFillTx/>
                <a:latin typeface="+mn-lt"/>
                <a:ea typeface="+mn-ea"/>
                <a:cs typeface="+mn-cs"/>
              </a:rPr>
              <a:t>		</a:t>
            </a:r>
          </a:p>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ru-RU" sz="3200" b="1" i="0" u="none" strike="noStrike" kern="0" cap="none" spc="0" normalizeH="0" baseline="0" noProof="0" dirty="0" smtClean="0">
                <a:ln>
                  <a:noFill/>
                </a:ln>
                <a:solidFill>
                  <a:schemeClr val="tx1"/>
                </a:solidFill>
                <a:effectLst/>
                <a:uLnTx/>
                <a:uFillTx/>
                <a:latin typeface="+mn-lt"/>
                <a:ea typeface="+mn-ea"/>
                <a:cs typeface="+mn-cs"/>
              </a:rPr>
              <a:t>Конверт</a:t>
            </a:r>
            <a:r>
              <a:rPr kumimoji="0" lang="ru-RU" sz="3200" b="0" i="0" u="none" strike="noStrike" kern="0" cap="none" spc="0" normalizeH="0" baseline="0" noProof="0" dirty="0" smtClean="0">
                <a:ln>
                  <a:noFill/>
                </a:ln>
                <a:solidFill>
                  <a:schemeClr val="tx1"/>
                </a:solidFill>
                <a:effectLst/>
                <a:uLnTx/>
                <a:uFillTx/>
                <a:latin typeface="+mn-lt"/>
                <a:ea typeface="+mn-ea"/>
                <a:cs typeface="+mn-cs"/>
              </a:rPr>
              <a:t>				</a:t>
            </a:r>
            <a:r>
              <a:rPr kumimoji="0" lang="ru-RU" sz="3200" b="1" i="0" u="none" strike="noStrike" kern="0" cap="none" spc="0" normalizeH="0" baseline="0" noProof="0" dirty="0" smtClean="0">
                <a:ln>
                  <a:noFill/>
                </a:ln>
                <a:solidFill>
                  <a:schemeClr val="tx1"/>
                </a:solidFill>
                <a:effectLst/>
                <a:uLnTx/>
                <a:uFillTx/>
                <a:latin typeface="+mn-lt"/>
                <a:ea typeface="+mn-ea"/>
                <a:cs typeface="+mn-cs"/>
              </a:rPr>
              <a:t>Треугольник</a:t>
            </a:r>
          </a:p>
          <a:p>
            <a:pPr marL="342900" marR="0" lvl="0" indent="-342900" algn="l" defTabSz="914400" rtl="0" eaLnBrk="1" fontAlgn="base" latinLnBrk="0" hangingPunct="1">
              <a:lnSpc>
                <a:spcPct val="100000"/>
              </a:lnSpc>
              <a:spcBef>
                <a:spcPct val="20000"/>
              </a:spcBef>
              <a:spcAft>
                <a:spcPct val="0"/>
              </a:spcAft>
              <a:buClrTx/>
              <a:buSzTx/>
              <a:buFontTx/>
              <a:buNone/>
              <a:tabLst/>
              <a:defRPr/>
            </a:pPr>
            <a:endParaRPr kumimoji="0" lang="ru-RU" sz="32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None/>
              <a:tabLst/>
              <a:defRPr/>
            </a:pPr>
            <a:endParaRPr kumimoji="0" lang="ru-RU" sz="32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None/>
              <a:tabLst/>
              <a:defRPr/>
            </a:pPr>
            <a:endParaRPr lang="ru-RU" sz="3200" kern="0" dirty="0" smtClean="0">
              <a:latin typeface="+mn-lt"/>
            </a:endParaRPr>
          </a:p>
          <a:p>
            <a:pPr marL="342900" marR="0" lvl="0" indent="-342900" algn="l" defTabSz="914400" rtl="0" eaLnBrk="1" fontAlgn="base" latinLnBrk="0" hangingPunct="1">
              <a:lnSpc>
                <a:spcPct val="100000"/>
              </a:lnSpc>
              <a:spcBef>
                <a:spcPct val="20000"/>
              </a:spcBef>
              <a:spcAft>
                <a:spcPct val="0"/>
              </a:spcAft>
              <a:buClrTx/>
              <a:buSzTx/>
              <a:buFontTx/>
              <a:buNone/>
              <a:tabLst/>
              <a:defRPr/>
            </a:pPr>
            <a:endParaRPr kumimoji="0" lang="ru-RU" sz="32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ru-RU" sz="3200" b="1" i="0" u="none" strike="noStrike" kern="0" cap="none" spc="0" normalizeH="0" baseline="0" noProof="0" dirty="0" smtClean="0">
                <a:ln>
                  <a:noFill/>
                </a:ln>
                <a:solidFill>
                  <a:schemeClr val="tx1"/>
                </a:solidFill>
                <a:effectLst/>
                <a:uLnTx/>
                <a:uFillTx/>
                <a:latin typeface="+mn-lt"/>
                <a:ea typeface="+mn-ea"/>
                <a:cs typeface="+mn-cs"/>
              </a:rPr>
              <a:t>Мороженое</a:t>
            </a:r>
            <a:r>
              <a:rPr kumimoji="0" lang="ru-RU" sz="3200" b="0" i="0" u="none" strike="noStrike" kern="0" cap="none" spc="0" normalizeH="0" baseline="0" noProof="0" dirty="0" smtClean="0">
                <a:ln>
                  <a:noFill/>
                </a:ln>
                <a:solidFill>
                  <a:schemeClr val="tx1"/>
                </a:solidFill>
                <a:effectLst/>
                <a:uLnTx/>
                <a:uFillTx/>
                <a:latin typeface="+mn-lt"/>
                <a:ea typeface="+mn-ea"/>
                <a:cs typeface="+mn-cs"/>
              </a:rPr>
              <a:t>				</a:t>
            </a:r>
            <a:r>
              <a:rPr kumimoji="0" lang="ru-RU" sz="3200" b="1" i="0" u="none" strike="noStrike" kern="0" cap="none" spc="0" normalizeH="0" baseline="0" noProof="0" dirty="0" smtClean="0">
                <a:ln>
                  <a:noFill/>
                </a:ln>
                <a:solidFill>
                  <a:schemeClr val="tx1"/>
                </a:solidFill>
                <a:effectLst/>
                <a:uLnTx/>
                <a:uFillTx/>
                <a:latin typeface="+mn-lt"/>
                <a:ea typeface="+mn-ea"/>
                <a:cs typeface="+mn-cs"/>
              </a:rPr>
              <a:t>Книжка</a:t>
            </a:r>
            <a:endParaRPr kumimoji="0" lang="ru-RU" sz="3200" b="1" i="0" u="none" strike="noStrike" kern="0" cap="none" spc="0" normalizeH="0" baseline="0" noProof="0" dirty="0">
              <a:ln>
                <a:noFill/>
              </a:ln>
              <a:solidFill>
                <a:schemeClr val="tx1"/>
              </a:solidFill>
              <a:effectLst/>
              <a:uLnTx/>
              <a:uFillTx/>
              <a:latin typeface="+mn-lt"/>
              <a:ea typeface="+mn-ea"/>
              <a:cs typeface="+mn-cs"/>
            </a:endParaRPr>
          </a:p>
        </p:txBody>
      </p:sp>
      <p:pic>
        <p:nvPicPr>
          <p:cNvPr id="5"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95536" y="1916832"/>
            <a:ext cx="3857652" cy="1500198"/>
          </a:xfrm>
          <a:prstGeom prst="rect">
            <a:avLst/>
          </a:prstGeom>
          <a:noFill/>
          <a:ln w="9525">
            <a:noFill/>
            <a:miter lim="800000"/>
            <a:headEnd/>
            <a:tailEnd/>
          </a:ln>
          <a:effectLst/>
        </p:spPr>
      </p:pic>
      <p:pic>
        <p:nvPicPr>
          <p:cNvPr id="6" name="Pictur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572000" y="1988840"/>
            <a:ext cx="3714776" cy="1571636"/>
          </a:xfrm>
          <a:prstGeom prst="rect">
            <a:avLst/>
          </a:prstGeom>
          <a:noFill/>
          <a:ln w="9525">
            <a:noFill/>
            <a:miter lim="800000"/>
            <a:headEnd/>
            <a:tailEnd/>
          </a:ln>
          <a:effectLst/>
        </p:spPr>
      </p:pic>
      <p:pic>
        <p:nvPicPr>
          <p:cNvPr id="7" name="Picture 2"/>
          <p:cNvPicPr>
            <a:picLocks noChangeAspect="1" noChangeArrowheads="1"/>
          </p:cNvPicPr>
          <p:nvPr/>
        </p:nvPicPr>
        <p:blipFill>
          <a:blip r:embed="rId5" cstate="print"/>
          <a:srcRect/>
          <a:stretch>
            <a:fillRect/>
          </a:stretch>
        </p:blipFill>
        <p:spPr bwMode="auto">
          <a:xfrm>
            <a:off x="323528" y="4869160"/>
            <a:ext cx="3786214" cy="1500198"/>
          </a:xfrm>
          <a:prstGeom prst="rect">
            <a:avLst/>
          </a:prstGeom>
          <a:noFill/>
          <a:ln w="9525">
            <a:noFill/>
            <a:miter lim="800000"/>
            <a:headEnd/>
            <a:tailEnd/>
          </a:ln>
          <a:effectLst/>
        </p:spPr>
      </p:pic>
      <p:pic>
        <p:nvPicPr>
          <p:cNvPr id="8" name="Picture 5"/>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716016" y="4869160"/>
            <a:ext cx="3714776" cy="1500198"/>
          </a:xfrm>
          <a:prstGeom prst="rect">
            <a:avLst/>
          </a:prstGeom>
          <a:noFill/>
          <a:ln w="9525">
            <a:noFill/>
            <a:miter lim="800000"/>
            <a:headEnd/>
            <a:tailEnd/>
          </a:ln>
          <a:effectLst/>
        </p:spPr>
      </p:pic>
    </p:spTree>
  </p:cSld>
  <p:clrMapOvr>
    <a:masterClrMapping/>
  </p:clrMapOvr>
  <p:transition>
    <p:comb/>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C:\Users\Манат\Desktop\fon-dlya-prezentacii-vesna-03.jpg"/>
          <p:cNvPicPr>
            <a:picLocks noChangeAspect="1" noChangeArrowheads="1"/>
          </p:cNvPicPr>
          <p:nvPr/>
        </p:nvPicPr>
        <p:blipFill>
          <a:blip r:embed="rId2" cstate="print"/>
          <a:srcRect/>
          <a:stretch>
            <a:fillRect/>
          </a:stretch>
        </p:blipFill>
        <p:spPr bwMode="auto">
          <a:xfrm>
            <a:off x="0" y="0"/>
            <a:ext cx="9144000" cy="6876288"/>
          </a:xfrm>
          <a:prstGeom prst="rect">
            <a:avLst/>
          </a:prstGeom>
          <a:noFill/>
        </p:spPr>
      </p:pic>
      <p:sp>
        <p:nvSpPr>
          <p:cNvPr id="3" name="Заголовок 1"/>
          <p:cNvSpPr txBox="1">
            <a:spLocks/>
          </p:cNvSpPr>
          <p:nvPr/>
        </p:nvSpPr>
        <p:spPr>
          <a:xfrm>
            <a:off x="683568" y="3861048"/>
            <a:ext cx="8153400" cy="1296144"/>
          </a:xfrm>
          <a:prstGeom prst="rect">
            <a:avLst/>
          </a:prstGeom>
        </p:spPr>
        <p:txBody>
          <a:bodyPr>
            <a:no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ru-RU" sz="3200" b="1" i="1" u="none" strike="noStrike" kern="0" cap="none" spc="0" normalizeH="0" baseline="0" noProof="0" dirty="0" smtClean="0">
                <a:ln>
                  <a:noFill/>
                </a:ln>
                <a:solidFill>
                  <a:schemeClr val="tx2"/>
                </a:solidFill>
                <a:effectLst/>
                <a:uLnTx/>
                <a:uFillTx/>
                <a:latin typeface="+mj-lt"/>
                <a:ea typeface="+mj-ea"/>
                <a:cs typeface="+mj-cs"/>
              </a:rPr>
              <a:t>“Ум ребенка находится на кончиках его пальцев”.</a:t>
            </a:r>
            <a:br>
              <a:rPr kumimoji="0" lang="ru-RU" sz="3200" b="1" i="1" u="none" strike="noStrike" kern="0" cap="none" spc="0" normalizeH="0" baseline="0" noProof="0" dirty="0" smtClean="0">
                <a:ln>
                  <a:noFill/>
                </a:ln>
                <a:solidFill>
                  <a:schemeClr val="tx2"/>
                </a:solidFill>
                <a:effectLst/>
                <a:uLnTx/>
                <a:uFillTx/>
                <a:latin typeface="+mj-lt"/>
                <a:ea typeface="+mj-ea"/>
                <a:cs typeface="+mj-cs"/>
              </a:rPr>
            </a:br>
            <a:endParaRPr kumimoji="0" lang="ru-RU" sz="3200" b="1" i="1" u="none" strike="noStrike" kern="0" cap="none" spc="0" normalizeH="0" baseline="0" noProof="0" dirty="0" smtClean="0">
              <a:ln>
                <a:noFill/>
              </a:ln>
              <a:solidFill>
                <a:schemeClr val="tx2"/>
              </a:solidFill>
              <a:effectLst/>
              <a:uLnTx/>
              <a:uFillTx/>
              <a:latin typeface="+mj-lt"/>
              <a:ea typeface="+mj-ea"/>
              <a:cs typeface="+mj-cs"/>
            </a:endParaRP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ru-RU" sz="4000" b="1" i="1" u="none" strike="noStrike" kern="0" cap="none" spc="0" normalizeH="0" baseline="0" noProof="0" dirty="0" smtClean="0">
                <a:ln>
                  <a:noFill/>
                </a:ln>
                <a:solidFill>
                  <a:schemeClr val="tx2"/>
                </a:solidFill>
                <a:effectLst/>
                <a:uLnTx/>
                <a:uFillTx/>
                <a:latin typeface="+mj-lt"/>
                <a:ea typeface="+mj-ea"/>
                <a:cs typeface="+mj-cs"/>
              </a:rPr>
              <a:t>В.А. Сухомлинский</a:t>
            </a:r>
            <a:r>
              <a:rPr kumimoji="0" lang="ru-RU" sz="4000" b="0" i="1" u="none" strike="noStrike" kern="0" cap="none" spc="0" normalizeH="0" baseline="0" noProof="0" dirty="0" smtClean="0">
                <a:ln>
                  <a:noFill/>
                </a:ln>
                <a:solidFill>
                  <a:schemeClr val="tx2"/>
                </a:solidFill>
                <a:effectLst/>
                <a:uLnTx/>
                <a:uFillTx/>
                <a:latin typeface="+mj-lt"/>
                <a:ea typeface="+mj-ea"/>
                <a:cs typeface="+mj-cs"/>
              </a:rPr>
              <a:t/>
            </a:r>
            <a:br>
              <a:rPr kumimoji="0" lang="ru-RU" sz="4000" b="0" i="1" u="none" strike="noStrike" kern="0" cap="none" spc="0" normalizeH="0" baseline="0" noProof="0" dirty="0" smtClean="0">
                <a:ln>
                  <a:noFill/>
                </a:ln>
                <a:solidFill>
                  <a:schemeClr val="tx2"/>
                </a:solidFill>
                <a:effectLst/>
                <a:uLnTx/>
                <a:uFillTx/>
                <a:latin typeface="+mj-lt"/>
                <a:ea typeface="+mj-ea"/>
                <a:cs typeface="+mj-cs"/>
              </a:rPr>
            </a:br>
            <a:endParaRPr kumimoji="0" lang="ru-RU" sz="4000" b="0" i="1" u="none" strike="noStrike" kern="0" cap="none" spc="0" normalizeH="0" baseline="0" noProof="0" dirty="0">
              <a:ln>
                <a:noFill/>
              </a:ln>
              <a:solidFill>
                <a:schemeClr val="tx2"/>
              </a:solidFill>
              <a:effectLst/>
              <a:uLnTx/>
              <a:uFillTx/>
              <a:latin typeface="+mj-lt"/>
              <a:ea typeface="+mj-ea"/>
              <a:cs typeface="+mj-cs"/>
            </a:endParaRPr>
          </a:p>
        </p:txBody>
      </p:sp>
      <p:sp>
        <p:nvSpPr>
          <p:cNvPr id="6" name="TextBox 5"/>
          <p:cNvSpPr txBox="1"/>
          <p:nvPr/>
        </p:nvSpPr>
        <p:spPr>
          <a:xfrm>
            <a:off x="539552" y="260648"/>
            <a:ext cx="7920880" cy="3539430"/>
          </a:xfrm>
          <a:prstGeom prst="rect">
            <a:avLst/>
          </a:prstGeom>
          <a:noFill/>
        </p:spPr>
        <p:txBody>
          <a:bodyPr wrap="square" rtlCol="0">
            <a:spAutoFit/>
          </a:bodyPr>
          <a:lstStyle/>
          <a:p>
            <a:pPr algn="r"/>
            <a:r>
              <a:rPr lang="ru-RU" sz="2800" b="1" i="1" dirty="0" smtClean="0">
                <a:latin typeface="+mj-lt"/>
              </a:rPr>
              <a:t>«Истоки способностей и дарования детей – на кончиках их пальцев. От пальцев образно говоря, идут тончайшие нити – ручейки, которые питают источник творческой мысли. Другими словами, чем больше мастерства в детской руке, тем умнее ребёнок»</a:t>
            </a:r>
            <a:endParaRPr lang="ru-RU" sz="2800" b="1" i="1" dirty="0">
              <a:latin typeface="+mj-lt"/>
            </a:endParaRPr>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Манат\Desktop\Зоря 2\fon-dlya-prezentacii-vesna-03.jpg"/>
          <p:cNvPicPr>
            <a:picLocks noChangeAspect="1" noChangeArrowheads="1"/>
          </p:cNvPicPr>
          <p:nvPr/>
        </p:nvPicPr>
        <p:blipFill>
          <a:blip r:embed="rId2" cstate="print"/>
          <a:srcRect/>
          <a:stretch>
            <a:fillRect/>
          </a:stretch>
        </p:blipFill>
        <p:spPr bwMode="auto">
          <a:xfrm>
            <a:off x="0" y="0"/>
            <a:ext cx="9144000" cy="6876288"/>
          </a:xfrm>
          <a:prstGeom prst="rect">
            <a:avLst/>
          </a:prstGeom>
          <a:noFill/>
        </p:spPr>
      </p:pic>
      <p:sp>
        <p:nvSpPr>
          <p:cNvPr id="3076" name="Rectangle 4"/>
          <p:cNvSpPr>
            <a:spLocks noChangeArrowheads="1"/>
          </p:cNvSpPr>
          <p:nvPr/>
        </p:nvSpPr>
        <p:spPr bwMode="auto">
          <a:xfrm>
            <a:off x="3203848" y="373534"/>
            <a:ext cx="1800200" cy="8617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tab pos="677863" algn="l"/>
              </a:tabLst>
            </a:pPr>
            <a:r>
              <a:rPr kumimoji="0" lang="ru-RU" sz="3200" b="1" i="1" u="none" strike="noStrike" cap="none" normalizeH="0" baseline="0" dirty="0" smtClean="0">
                <a:ln>
                  <a:noFill/>
                </a:ln>
                <a:solidFill>
                  <a:schemeClr val="tx1"/>
                </a:solidFill>
                <a:effectLst/>
                <a:latin typeface="+mn-lt"/>
                <a:ea typeface="Calibri" pitchFamily="34" charset="0"/>
                <a:cs typeface="Times New Roman" pitchFamily="18" charset="0"/>
              </a:rPr>
              <a:t>Блин</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677863" algn="l"/>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075" name="Рисунок 5"/>
          <p:cNvPicPr>
            <a:picLocks noChangeAspect="1" noChangeArrowheads="1"/>
          </p:cNvPicPr>
          <p:nvPr/>
        </p:nvPicPr>
        <p:blipFill>
          <a:blip r:embed="rId3" cstate="print"/>
          <a:srcRect/>
          <a:stretch>
            <a:fillRect/>
          </a:stretch>
        </p:blipFill>
        <p:spPr bwMode="auto">
          <a:xfrm>
            <a:off x="1259632" y="908720"/>
            <a:ext cx="6104006" cy="1944216"/>
          </a:xfrm>
          <a:prstGeom prst="rect">
            <a:avLst/>
          </a:prstGeom>
          <a:noFill/>
        </p:spPr>
      </p:pic>
      <p:sp>
        <p:nvSpPr>
          <p:cNvPr id="3077" name="Rectangle 5"/>
          <p:cNvSpPr>
            <a:spLocks noChangeArrowheads="1"/>
          </p:cNvSpPr>
          <p:nvPr/>
        </p:nvSpPr>
        <p:spPr bwMode="auto">
          <a:xfrm>
            <a:off x="449263" y="21812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1" i="1" u="none" strike="noStrike" cap="none" normalizeH="0" baseline="0" smtClean="0">
                <a:ln>
                  <a:noFill/>
                </a:ln>
                <a:solidFill>
                  <a:schemeClr val="tx1"/>
                </a:solidFill>
                <a:effectLst/>
                <a:latin typeface="Calibri" pitchFamily="34" charset="0"/>
                <a:ea typeface="Calibri" pitchFamily="34" charset="0"/>
                <a:cs typeface="Times New Roman" pitchFamily="18" charset="0"/>
              </a:rPr>
              <a:t> </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3078" name="Rectangle 6"/>
          <p:cNvSpPr>
            <a:spLocks noChangeArrowheads="1"/>
          </p:cNvSpPr>
          <p:nvPr/>
        </p:nvSpPr>
        <p:spPr bwMode="auto">
          <a:xfrm rot="10800000" flipV="1">
            <a:off x="1331636" y="3145627"/>
            <a:ext cx="6048673"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ctr" defTabSz="914400" rtl="0" eaLnBrk="1" fontAlgn="base" latinLnBrk="0" hangingPunct="1">
              <a:lnSpc>
                <a:spcPct val="100000"/>
              </a:lnSpc>
              <a:spcBef>
                <a:spcPct val="0"/>
              </a:spcBef>
              <a:spcAft>
                <a:spcPct val="0"/>
              </a:spcAft>
              <a:buClrTx/>
              <a:buSzTx/>
              <a:buFontTx/>
              <a:buNone/>
              <a:tabLst/>
            </a:pPr>
            <a:r>
              <a:rPr kumimoji="0" lang="ru-RU" sz="3200" b="1" i="1" u="none" strike="noStrike" cap="none" normalizeH="0" baseline="0" dirty="0" smtClean="0">
                <a:ln>
                  <a:noFill/>
                </a:ln>
                <a:solidFill>
                  <a:schemeClr val="tx1"/>
                </a:solidFill>
                <a:effectLst/>
                <a:latin typeface="+mn-lt"/>
                <a:ea typeface="Calibri" pitchFamily="34" charset="0"/>
                <a:cs typeface="Times New Roman" pitchFamily="18" charset="0"/>
              </a:rPr>
              <a:t>Двойной треугольник</a:t>
            </a:r>
            <a:endParaRPr kumimoji="0" lang="ru-RU" sz="3200" b="0" i="0" u="none" strike="noStrike" cap="none" normalizeH="0" baseline="0" dirty="0" smtClean="0">
              <a:ln>
                <a:noFill/>
              </a:ln>
              <a:solidFill>
                <a:schemeClr val="tx1"/>
              </a:solidFill>
              <a:effectLst/>
              <a:latin typeface="+mn-lt"/>
              <a:cs typeface="Arial" pitchFamily="34" charset="0"/>
            </a:endParaRPr>
          </a:p>
        </p:txBody>
      </p:sp>
      <p:pic>
        <p:nvPicPr>
          <p:cNvPr id="8" name="Рисунок 7"/>
          <p:cNvPicPr/>
          <p:nvPr/>
        </p:nvPicPr>
        <p:blipFill>
          <a:blip r:embed="rId4" cstate="print"/>
          <a:srcRect/>
          <a:stretch>
            <a:fillRect/>
          </a:stretch>
        </p:blipFill>
        <p:spPr bwMode="auto">
          <a:xfrm>
            <a:off x="1331640" y="3933056"/>
            <a:ext cx="6048672" cy="2376264"/>
          </a:xfrm>
          <a:prstGeom prst="rect">
            <a:avLst/>
          </a:prstGeom>
          <a:noFill/>
          <a:ln w="9525">
            <a:noFill/>
            <a:miter lim="800000"/>
            <a:headEnd/>
            <a:tailEnd/>
          </a:ln>
        </p:spPr>
      </p:pic>
    </p:spTree>
  </p:cSld>
  <p:clrMapOvr>
    <a:masterClrMapping/>
  </p:clrMapOvr>
  <p:transition>
    <p:comb/>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Манат\Desktop\Зоря 2\fon-dlya-prezentacii-vesna-03.jpg"/>
          <p:cNvPicPr>
            <a:picLocks noChangeAspect="1" noChangeArrowheads="1"/>
          </p:cNvPicPr>
          <p:nvPr/>
        </p:nvPicPr>
        <p:blipFill>
          <a:blip r:embed="rId2" cstate="print"/>
          <a:srcRect/>
          <a:stretch>
            <a:fillRect/>
          </a:stretch>
        </p:blipFill>
        <p:spPr bwMode="auto">
          <a:xfrm>
            <a:off x="0" y="0"/>
            <a:ext cx="9144000" cy="6876288"/>
          </a:xfrm>
          <a:prstGeom prst="rect">
            <a:avLst/>
          </a:prstGeom>
          <a:noFill/>
        </p:spPr>
      </p:pic>
      <p:sp>
        <p:nvSpPr>
          <p:cNvPr id="36865" name="Rectangle 1"/>
          <p:cNvSpPr>
            <a:spLocks noChangeArrowheads="1"/>
          </p:cNvSpPr>
          <p:nvPr/>
        </p:nvSpPr>
        <p:spPr bwMode="auto">
          <a:xfrm>
            <a:off x="395536" y="263462"/>
            <a:ext cx="8424936"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ru-RU" sz="2400" b="1" i="1" dirty="0" smtClean="0">
                <a:latin typeface="+mn-lt"/>
                <a:ea typeface="Times New Roman" pitchFamily="18" charset="0"/>
                <a:cs typeface="Times New Roman" pitchFamily="18" charset="0"/>
              </a:rPr>
              <a:t>Оригами используется: </a:t>
            </a:r>
          </a:p>
          <a:p>
            <a:pPr marL="0" marR="0" lvl="0" indent="0" defTabSz="914400" rtl="0" eaLnBrk="1" fontAlgn="base" latinLnBrk="0" hangingPunct="1">
              <a:lnSpc>
                <a:spcPct val="100000"/>
              </a:lnSpc>
              <a:spcBef>
                <a:spcPct val="0"/>
              </a:spcBef>
              <a:spcAft>
                <a:spcPct val="0"/>
              </a:spcAft>
              <a:buClrTx/>
              <a:buSzTx/>
              <a:buFontTx/>
              <a:buChar char="-"/>
              <a:tabLst/>
            </a:pPr>
            <a:r>
              <a:rPr kumimoji="0" lang="ru-RU" sz="2400" b="1" i="1" u="none" strike="noStrike" cap="none" normalizeH="0" baseline="0" dirty="0" smtClean="0">
                <a:ln>
                  <a:noFill/>
                </a:ln>
                <a:effectLst/>
                <a:latin typeface="+mn-lt"/>
                <a:ea typeface="Times New Roman" pitchFamily="18" charset="0"/>
                <a:cs typeface="Times New Roman" pitchFamily="18" charset="0"/>
              </a:rPr>
              <a:t>изготовление поздравительных</a:t>
            </a:r>
            <a:r>
              <a:rPr kumimoji="0" lang="ru-RU" sz="2400" b="1" i="1" u="none" strike="noStrike" cap="none" normalizeH="0" dirty="0" smtClean="0">
                <a:ln>
                  <a:noFill/>
                </a:ln>
                <a:effectLst/>
                <a:latin typeface="+mn-lt"/>
                <a:ea typeface="Times New Roman" pitchFamily="18" charset="0"/>
                <a:cs typeface="Times New Roman" pitchFamily="18" charset="0"/>
              </a:rPr>
              <a:t> </a:t>
            </a:r>
            <a:r>
              <a:rPr kumimoji="0" lang="ru-RU" sz="2400" b="1" i="1" u="none" strike="noStrike" cap="none" normalizeH="0" baseline="0" dirty="0" smtClean="0">
                <a:ln>
                  <a:noFill/>
                </a:ln>
                <a:effectLst/>
                <a:latin typeface="+mn-lt"/>
                <a:ea typeface="Times New Roman" pitchFamily="18" charset="0"/>
                <a:cs typeface="Times New Roman" pitchFamily="18" charset="0"/>
              </a:rPr>
              <a:t>открыток</a:t>
            </a:r>
            <a:r>
              <a:rPr kumimoji="0" lang="ru-RU" sz="2400" b="1" i="1" u="none" strike="noStrike" cap="none" normalizeH="0" dirty="0" smtClean="0">
                <a:ln>
                  <a:noFill/>
                </a:ln>
                <a:effectLst/>
                <a:latin typeface="+mn-lt"/>
                <a:ea typeface="Times New Roman" pitchFamily="18" charset="0"/>
                <a:cs typeface="Times New Roman" pitchFamily="18" charset="0"/>
              </a:rPr>
              <a:t> и </a:t>
            </a:r>
            <a:r>
              <a:rPr kumimoji="0" lang="ru-RU" sz="2400" b="1" i="1" u="none" strike="noStrike" cap="none" normalizeH="0" baseline="0" dirty="0" smtClean="0">
                <a:ln>
                  <a:noFill/>
                </a:ln>
                <a:effectLst/>
                <a:latin typeface="+mn-lt"/>
                <a:ea typeface="Times New Roman" pitchFamily="18" charset="0"/>
                <a:cs typeface="Times New Roman" pitchFamily="18" charset="0"/>
              </a:rPr>
              <a:t>сувениров;</a:t>
            </a:r>
          </a:p>
          <a:p>
            <a:pPr marL="0" marR="0" lvl="0" indent="0" defTabSz="914400" rtl="0" eaLnBrk="1" fontAlgn="base" latinLnBrk="0" hangingPunct="1">
              <a:lnSpc>
                <a:spcPct val="100000"/>
              </a:lnSpc>
              <a:spcBef>
                <a:spcPct val="0"/>
              </a:spcBef>
              <a:spcAft>
                <a:spcPct val="0"/>
              </a:spcAft>
              <a:buClrTx/>
              <a:buSzTx/>
              <a:buFontTx/>
              <a:buChar char="-"/>
              <a:tabLst/>
            </a:pPr>
            <a:r>
              <a:rPr kumimoji="0" lang="ru-RU" sz="2400" b="1" i="1" u="none" strike="noStrike" cap="none" normalizeH="0" baseline="0" dirty="0" smtClean="0">
                <a:ln>
                  <a:noFill/>
                </a:ln>
                <a:effectLst/>
                <a:latin typeface="+mn-lt"/>
                <a:ea typeface="Times New Roman" pitchFamily="18" charset="0"/>
                <a:cs typeface="Times New Roman" pitchFamily="18" charset="0"/>
              </a:rPr>
              <a:t> создание книжек – сказок; </a:t>
            </a:r>
          </a:p>
          <a:p>
            <a:pPr marL="0" marR="0" lvl="0" indent="0" defTabSz="914400" rtl="0" eaLnBrk="1" fontAlgn="base" latinLnBrk="0" hangingPunct="1">
              <a:lnSpc>
                <a:spcPct val="100000"/>
              </a:lnSpc>
              <a:spcBef>
                <a:spcPct val="0"/>
              </a:spcBef>
              <a:spcAft>
                <a:spcPct val="0"/>
              </a:spcAft>
              <a:buClrTx/>
              <a:buSzTx/>
              <a:buFontTx/>
              <a:buChar char="-"/>
              <a:tabLst/>
            </a:pPr>
            <a:r>
              <a:rPr kumimoji="0" lang="ru-RU" sz="2400" b="1" i="1" u="none" strike="noStrike" cap="none" normalizeH="0" baseline="0" dirty="0" smtClean="0">
                <a:ln>
                  <a:noFill/>
                </a:ln>
                <a:effectLst/>
                <a:latin typeface="+mn-lt"/>
                <a:ea typeface="Times New Roman" pitchFamily="18" charset="0"/>
                <a:cs typeface="Times New Roman" pitchFamily="18" charset="0"/>
              </a:rPr>
              <a:t>оформление интерьера;</a:t>
            </a:r>
          </a:p>
          <a:p>
            <a:pPr marL="0" marR="0" lvl="0" indent="0" defTabSz="914400" rtl="0" eaLnBrk="1" fontAlgn="base" latinLnBrk="0" hangingPunct="1">
              <a:lnSpc>
                <a:spcPct val="100000"/>
              </a:lnSpc>
              <a:spcBef>
                <a:spcPct val="0"/>
              </a:spcBef>
              <a:spcAft>
                <a:spcPct val="0"/>
              </a:spcAft>
              <a:buClrTx/>
              <a:buSzTx/>
              <a:buFontTx/>
              <a:buChar char="-"/>
              <a:tabLst/>
            </a:pPr>
            <a:r>
              <a:rPr kumimoji="0" lang="ru-RU" sz="2400" b="1" i="1" u="none" strike="noStrike" cap="none" normalizeH="0" baseline="0" dirty="0" smtClean="0">
                <a:ln>
                  <a:noFill/>
                </a:ln>
                <a:effectLst/>
                <a:latin typeface="+mn-lt"/>
                <a:ea typeface="Times New Roman" pitchFamily="18" charset="0"/>
                <a:cs typeface="Times New Roman" pitchFamily="18" charset="0"/>
              </a:rPr>
              <a:t> создание атрибутов для игр и занятий.</a:t>
            </a:r>
            <a:endParaRPr kumimoji="0" lang="ru-RU" sz="2400" b="1" i="1" u="none" strike="noStrike" cap="none" normalizeH="0" baseline="0" dirty="0" smtClean="0">
              <a:ln>
                <a:noFill/>
              </a:ln>
              <a:effectLst/>
              <a:latin typeface="+mn-lt"/>
              <a:cs typeface="Arial" pitchFamily="34" charset="0"/>
            </a:endParaRPr>
          </a:p>
        </p:txBody>
      </p:sp>
      <p:pic>
        <p:nvPicPr>
          <p:cNvPr id="4" name="Picture 3" descr="C:\Users\Манат\Desktop\Зоря 2\20180213_122514.jpg"/>
          <p:cNvPicPr>
            <a:picLocks noChangeAspect="1" noChangeArrowheads="1"/>
          </p:cNvPicPr>
          <p:nvPr/>
        </p:nvPicPr>
        <p:blipFill>
          <a:blip r:embed="rId3" cstate="print"/>
          <a:srcRect/>
          <a:stretch>
            <a:fillRect/>
          </a:stretch>
        </p:blipFill>
        <p:spPr bwMode="auto">
          <a:xfrm rot="5030047">
            <a:off x="1050436" y="3238784"/>
            <a:ext cx="3586475" cy="2534003"/>
          </a:xfrm>
          <a:prstGeom prst="rect">
            <a:avLst/>
          </a:prstGeom>
          <a:noFill/>
        </p:spPr>
      </p:pic>
      <p:pic>
        <p:nvPicPr>
          <p:cNvPr id="5" name="Picture 4" descr="C:\Users\Манат\Desktop\Зоря 2\20180222_105456.jpg"/>
          <p:cNvPicPr>
            <a:picLocks noChangeAspect="1" noChangeArrowheads="1"/>
          </p:cNvPicPr>
          <p:nvPr/>
        </p:nvPicPr>
        <p:blipFill>
          <a:blip r:embed="rId4" cstate="print"/>
          <a:srcRect/>
          <a:stretch>
            <a:fillRect/>
          </a:stretch>
        </p:blipFill>
        <p:spPr bwMode="auto">
          <a:xfrm rot="5642659">
            <a:off x="4561060" y="3251906"/>
            <a:ext cx="3562087" cy="2575316"/>
          </a:xfrm>
          <a:prstGeom prst="rect">
            <a:avLst/>
          </a:prstGeom>
          <a:noFill/>
        </p:spPr>
      </p:pic>
    </p:spTree>
  </p:cSld>
  <p:clrMapOvr>
    <a:masterClrMapping/>
  </p:clrMapOvr>
  <p:transition>
    <p:comb/>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Манат\Desktop\Зоря 2\fon-dlya-prezentacii-vesna-03.jpg"/>
          <p:cNvPicPr>
            <a:picLocks noChangeAspect="1" noChangeArrowheads="1"/>
          </p:cNvPicPr>
          <p:nvPr/>
        </p:nvPicPr>
        <p:blipFill>
          <a:blip r:embed="rId2" cstate="print"/>
          <a:srcRect/>
          <a:stretch>
            <a:fillRect/>
          </a:stretch>
        </p:blipFill>
        <p:spPr bwMode="auto">
          <a:xfrm>
            <a:off x="0" y="0"/>
            <a:ext cx="9144000" cy="6876288"/>
          </a:xfrm>
          <a:prstGeom prst="rect">
            <a:avLst/>
          </a:prstGeom>
          <a:noFill/>
        </p:spPr>
      </p:pic>
      <p:pic>
        <p:nvPicPr>
          <p:cNvPr id="2052" name="Picture 4" descr="https://sun9-11.userapi.com/impf/PAfMtMTP7r4PChbytRFggP7Of_B77vJqDZI2QQ/nd1kIXZ_hkk.jpg?size=980x524&amp;quality=96&amp;sign=735dab7bcc142e8f731be652720ab77e&amp;type=albu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9792" y="3284984"/>
            <a:ext cx="6264696" cy="334969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s://sun9-11.userapi.com/impf/pDo2oen8-Rft9KWW_sY2YLiPYlD3PIoFmmWwTg/sb1Zb8oePRI.jpg?size=1006x527&amp;quality=96&amp;sign=15d743d62fbe7aaad1df428f227811a3&amp;type=albu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98" y="188640"/>
            <a:ext cx="6203037" cy="32495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1165144"/>
      </p:ext>
    </p:extLst>
  </p:cSld>
  <p:clrMapOvr>
    <a:masterClrMapping/>
  </p:clrMapOvr>
  <p:transition>
    <p:comb/>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Манат\Desktop\Зоря 2\fon-dlya-prezentacii-vesna-03.jpg"/>
          <p:cNvPicPr>
            <a:picLocks noChangeAspect="1" noChangeArrowheads="1"/>
          </p:cNvPicPr>
          <p:nvPr/>
        </p:nvPicPr>
        <p:blipFill>
          <a:blip r:embed="rId2" cstate="print"/>
          <a:srcRect/>
          <a:stretch>
            <a:fillRect/>
          </a:stretch>
        </p:blipFill>
        <p:spPr bwMode="auto">
          <a:xfrm>
            <a:off x="0" y="0"/>
            <a:ext cx="9144000" cy="6876288"/>
          </a:xfrm>
          <a:prstGeom prst="rect">
            <a:avLst/>
          </a:prstGeom>
          <a:noFill/>
        </p:spPr>
      </p:pic>
      <p:sp>
        <p:nvSpPr>
          <p:cNvPr id="5121" name="Rectangle 1"/>
          <p:cNvSpPr>
            <a:spLocks noChangeArrowheads="1"/>
          </p:cNvSpPr>
          <p:nvPr/>
        </p:nvSpPr>
        <p:spPr bwMode="auto">
          <a:xfrm>
            <a:off x="683568" y="122327"/>
            <a:ext cx="7704856" cy="6124705"/>
          </a:xfrm>
          <a:prstGeom prst="rect">
            <a:avLst/>
          </a:prstGeom>
          <a:noFill/>
          <a:ln w="9525">
            <a:noFill/>
            <a:miter lim="800000"/>
            <a:headEnd/>
            <a:tailEnd/>
          </a:ln>
          <a:effectLst/>
        </p:spPr>
        <p:txBody>
          <a:bodyPr vert="horz" wrap="square" lIns="91440" tIns="152352" rIns="91440" bIns="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   </a:t>
            </a:r>
            <a:r>
              <a:rPr kumimoji="0" lang="ru-RU" sz="3200" b="1" i="1" u="sng"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Ожидаемые  результаты: </a:t>
            </a:r>
          </a:p>
          <a:p>
            <a:pPr marL="0" marR="0" lvl="0" indent="0"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mn-lt"/>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000" b="1" i="1" u="none" strike="noStrike" cap="none" normalizeH="0" baseline="0" dirty="0" smtClean="0">
                <a:ln>
                  <a:noFill/>
                </a:ln>
                <a:solidFill>
                  <a:srgbClr val="000000"/>
                </a:solidFill>
                <a:effectLst/>
                <a:latin typeface="+mn-lt"/>
                <a:ea typeface="Calibri" pitchFamily="34" charset="0"/>
                <a:cs typeface="Times New Roman" pitchFamily="18" charset="0"/>
              </a:rPr>
              <a:t>В результате обучения </a:t>
            </a:r>
            <a:r>
              <a:rPr lang="ru-RU" sz="2000" b="1" i="1" dirty="0" smtClean="0">
                <a:solidFill>
                  <a:srgbClr val="000000"/>
                </a:solidFill>
                <a:latin typeface="+mn-lt"/>
                <a:ea typeface="Calibri" pitchFamily="34" charset="0"/>
                <a:cs typeface="Times New Roman" pitchFamily="18" charset="0"/>
              </a:rPr>
              <a:t>технике оригами </a:t>
            </a:r>
            <a:r>
              <a:rPr kumimoji="0" lang="ru-RU" sz="2000" b="1" i="1" u="none" strike="noStrike" cap="none" normalizeH="0" baseline="0" dirty="0" smtClean="0">
                <a:ln>
                  <a:noFill/>
                </a:ln>
                <a:solidFill>
                  <a:srgbClr val="000000"/>
                </a:solidFill>
                <a:effectLst/>
                <a:latin typeface="+mn-lt"/>
                <a:ea typeface="Calibri" pitchFamily="34" charset="0"/>
                <a:cs typeface="Times New Roman" pitchFamily="18" charset="0"/>
              </a:rPr>
              <a:t>дети:</a:t>
            </a:r>
          </a:p>
          <a:p>
            <a:pPr marL="0" marR="0" lvl="0" indent="0" defTabSz="914400" rtl="0" eaLnBrk="0" fontAlgn="base" latinLnBrk="0" hangingPunct="0">
              <a:lnSpc>
                <a:spcPct val="100000"/>
              </a:lnSpc>
              <a:spcBef>
                <a:spcPct val="0"/>
              </a:spcBef>
              <a:spcAft>
                <a:spcPct val="0"/>
              </a:spcAft>
              <a:buClrTx/>
              <a:buSzTx/>
              <a:buFontTx/>
              <a:buNone/>
              <a:tabLst/>
            </a:pPr>
            <a:endParaRPr kumimoji="0" lang="ru-RU" sz="2000" b="1" i="1" u="none" strike="noStrike" cap="none" normalizeH="0" baseline="0" dirty="0" smtClean="0">
              <a:ln>
                <a:noFill/>
              </a:ln>
              <a:solidFill>
                <a:schemeClr val="tx1"/>
              </a:solidFill>
              <a:effectLst/>
              <a:latin typeface="+mn-lt"/>
              <a:cs typeface="Arial" pitchFamily="34" charset="0"/>
            </a:endParaRPr>
          </a:p>
          <a:p>
            <a:pPr marL="0" marR="0" lvl="0" indent="0" defTabSz="914400" rtl="0" eaLnBrk="0" fontAlgn="base" latinLnBrk="0" hangingPunct="0">
              <a:lnSpc>
                <a:spcPct val="100000"/>
              </a:lnSpc>
              <a:spcBef>
                <a:spcPct val="0"/>
              </a:spcBef>
              <a:spcAft>
                <a:spcPct val="0"/>
              </a:spcAft>
              <a:buClrTx/>
              <a:buSzTx/>
              <a:buFontTx/>
              <a:buChar char="•"/>
              <a:tabLst/>
            </a:pPr>
            <a:r>
              <a:rPr kumimoji="0" lang="ru-RU" sz="2000" b="1" i="1" u="none" strike="noStrike" cap="none" normalizeH="0" baseline="0" dirty="0" smtClean="0">
                <a:ln>
                  <a:noFill/>
                </a:ln>
                <a:solidFill>
                  <a:srgbClr val="000000"/>
                </a:solidFill>
                <a:effectLst/>
                <a:latin typeface="+mn-lt"/>
                <a:ea typeface="Calibri" pitchFamily="34" charset="0"/>
                <a:cs typeface="Times New Roman" pitchFamily="18" charset="0"/>
              </a:rPr>
              <a:t>Научатся  различным приемам работы с бумагой;</a:t>
            </a:r>
            <a:endParaRPr kumimoji="0" lang="ru-RU" sz="2000" b="1" i="1" u="none" strike="noStrike" cap="none" normalizeH="0" baseline="0" dirty="0" smtClean="0">
              <a:ln>
                <a:noFill/>
              </a:ln>
              <a:solidFill>
                <a:schemeClr val="tx1"/>
              </a:solidFill>
              <a:effectLst/>
              <a:latin typeface="+mn-lt"/>
              <a:cs typeface="Arial" pitchFamily="34" charset="0"/>
            </a:endParaRPr>
          </a:p>
          <a:p>
            <a:pPr marL="0" marR="0" lvl="0" indent="0" defTabSz="914400" rtl="0" eaLnBrk="0" fontAlgn="base" latinLnBrk="0" hangingPunct="0">
              <a:lnSpc>
                <a:spcPct val="100000"/>
              </a:lnSpc>
              <a:spcBef>
                <a:spcPct val="0"/>
              </a:spcBef>
              <a:spcAft>
                <a:spcPct val="0"/>
              </a:spcAft>
              <a:buClrTx/>
              <a:buSzTx/>
              <a:buFontTx/>
              <a:buChar char="•"/>
              <a:tabLst/>
            </a:pPr>
            <a:r>
              <a:rPr kumimoji="0" lang="ru-RU" sz="2000" b="1" i="1" u="none" strike="noStrike" cap="none" normalizeH="0" baseline="0" dirty="0" smtClean="0">
                <a:ln>
                  <a:noFill/>
                </a:ln>
                <a:solidFill>
                  <a:srgbClr val="000000"/>
                </a:solidFill>
                <a:effectLst/>
                <a:latin typeface="+mn-lt"/>
                <a:ea typeface="Calibri" pitchFamily="34" charset="0"/>
                <a:cs typeface="Times New Roman" pitchFamily="18" charset="0"/>
              </a:rPr>
              <a:t>Будут  знать основные геометрические понятия и базовые формы оригами;</a:t>
            </a:r>
            <a:endParaRPr kumimoji="0" lang="ru-RU" sz="2000" b="1" i="1" u="none" strike="noStrike" cap="none" normalizeH="0" baseline="0" dirty="0" smtClean="0">
              <a:ln>
                <a:noFill/>
              </a:ln>
              <a:solidFill>
                <a:schemeClr val="tx1"/>
              </a:solidFill>
              <a:effectLst/>
              <a:latin typeface="+mn-lt"/>
              <a:cs typeface="Arial" pitchFamily="34" charset="0"/>
            </a:endParaRPr>
          </a:p>
          <a:p>
            <a:pPr marL="0" marR="0" lvl="0" indent="0" defTabSz="914400" rtl="0" eaLnBrk="0" fontAlgn="base" latinLnBrk="0" hangingPunct="0">
              <a:lnSpc>
                <a:spcPct val="100000"/>
              </a:lnSpc>
              <a:spcBef>
                <a:spcPct val="0"/>
              </a:spcBef>
              <a:spcAft>
                <a:spcPct val="0"/>
              </a:spcAft>
              <a:buClrTx/>
              <a:buSzTx/>
              <a:buFontTx/>
              <a:buChar char="•"/>
              <a:tabLst/>
            </a:pPr>
            <a:r>
              <a:rPr kumimoji="0" lang="ru-RU" sz="2000" b="1" i="1" u="none" strike="noStrike" cap="none" normalizeH="0" baseline="0" dirty="0" smtClean="0">
                <a:ln>
                  <a:noFill/>
                </a:ln>
                <a:solidFill>
                  <a:srgbClr val="000000"/>
                </a:solidFill>
                <a:effectLst/>
                <a:latin typeface="+mn-lt"/>
                <a:ea typeface="Calibri" pitchFamily="34" charset="0"/>
                <a:cs typeface="Times New Roman" pitchFamily="18" charset="0"/>
              </a:rPr>
              <a:t>Научатся  следовать устным инструкциям, создавать изделия оригами</a:t>
            </a:r>
            <a:endParaRPr kumimoji="0" lang="ru-RU" sz="2000" b="1" i="1" u="none" strike="noStrike" cap="none" normalizeH="0" baseline="0" dirty="0" smtClean="0">
              <a:ln>
                <a:noFill/>
              </a:ln>
              <a:solidFill>
                <a:schemeClr val="tx1"/>
              </a:solidFill>
              <a:effectLst/>
              <a:latin typeface="+mn-lt"/>
              <a:cs typeface="Arial" pitchFamily="34" charset="0"/>
            </a:endParaRPr>
          </a:p>
          <a:p>
            <a:pPr marL="0" marR="0" lvl="0" indent="0" defTabSz="914400" rtl="0" eaLnBrk="0" fontAlgn="base" latinLnBrk="0" hangingPunct="0">
              <a:lnSpc>
                <a:spcPct val="100000"/>
              </a:lnSpc>
              <a:spcBef>
                <a:spcPct val="0"/>
              </a:spcBef>
              <a:spcAft>
                <a:spcPct val="0"/>
              </a:spcAft>
              <a:buClrTx/>
              <a:buSzTx/>
              <a:buFontTx/>
              <a:buChar char="•"/>
              <a:tabLst/>
            </a:pPr>
            <a:r>
              <a:rPr kumimoji="0" lang="ru-RU" sz="2000" b="1" i="1" u="none" strike="noStrike" cap="none" normalizeH="0" baseline="0" dirty="0" smtClean="0">
                <a:ln>
                  <a:noFill/>
                </a:ln>
                <a:solidFill>
                  <a:srgbClr val="000000"/>
                </a:solidFill>
                <a:effectLst/>
                <a:latin typeface="+mn-lt"/>
                <a:ea typeface="Calibri" pitchFamily="34" charset="0"/>
                <a:cs typeface="Times New Roman" pitchFamily="18" charset="0"/>
              </a:rPr>
              <a:t>Будут  создавать композиции с изделиями, выполненными в технике оригами;</a:t>
            </a:r>
            <a:endParaRPr kumimoji="0" lang="ru-RU" sz="2000" b="1" i="1" u="none" strike="noStrike" cap="none" normalizeH="0" baseline="0" dirty="0" smtClean="0">
              <a:ln>
                <a:noFill/>
              </a:ln>
              <a:solidFill>
                <a:schemeClr val="tx1"/>
              </a:solidFill>
              <a:effectLst/>
              <a:latin typeface="+mn-lt"/>
              <a:cs typeface="Arial" pitchFamily="34" charset="0"/>
            </a:endParaRPr>
          </a:p>
          <a:p>
            <a:pPr marL="0" marR="0" lvl="0" indent="0" defTabSz="914400" rtl="0" eaLnBrk="0" fontAlgn="base" latinLnBrk="0" hangingPunct="0">
              <a:lnSpc>
                <a:spcPct val="100000"/>
              </a:lnSpc>
              <a:spcBef>
                <a:spcPct val="0"/>
              </a:spcBef>
              <a:spcAft>
                <a:spcPct val="0"/>
              </a:spcAft>
              <a:buClrTx/>
              <a:buSzTx/>
              <a:buFontTx/>
              <a:buChar char="•"/>
              <a:tabLst/>
            </a:pPr>
            <a:r>
              <a:rPr kumimoji="0" lang="ru-RU" sz="2000" b="1" i="1" u="none" strike="noStrike" cap="none" normalizeH="0" baseline="0" dirty="0" smtClean="0">
                <a:ln>
                  <a:noFill/>
                </a:ln>
                <a:solidFill>
                  <a:srgbClr val="000000"/>
                </a:solidFill>
                <a:effectLst/>
                <a:latin typeface="+mn-lt"/>
                <a:ea typeface="Calibri" pitchFamily="34" charset="0"/>
                <a:cs typeface="Times New Roman" pitchFamily="18" charset="0"/>
              </a:rPr>
              <a:t>Разовьют  внимание, память, мышление, пространственное воображение; мелкую моторику рук и глазомер; художественный вкус, творческие способности и фантазию.</a:t>
            </a:r>
            <a:endParaRPr kumimoji="0" lang="ru-RU" sz="2000" b="1" i="1" u="none" strike="noStrike" cap="none" normalizeH="0" baseline="0" dirty="0" smtClean="0">
              <a:ln>
                <a:noFill/>
              </a:ln>
              <a:solidFill>
                <a:schemeClr val="tx1"/>
              </a:solidFill>
              <a:effectLst/>
              <a:latin typeface="+mn-lt"/>
              <a:cs typeface="Arial" pitchFamily="34" charset="0"/>
            </a:endParaRPr>
          </a:p>
          <a:p>
            <a:pPr marL="0" marR="0" lvl="0" indent="0" defTabSz="914400" rtl="0" eaLnBrk="0" fontAlgn="base" latinLnBrk="0" hangingPunct="0">
              <a:lnSpc>
                <a:spcPct val="100000"/>
              </a:lnSpc>
              <a:spcBef>
                <a:spcPct val="0"/>
              </a:spcBef>
              <a:spcAft>
                <a:spcPct val="0"/>
              </a:spcAft>
              <a:buClrTx/>
              <a:buSzTx/>
              <a:buFontTx/>
              <a:buChar char="•"/>
              <a:tabLst/>
            </a:pPr>
            <a:r>
              <a:rPr kumimoji="0" lang="ru-RU" sz="2000" b="1" i="1" u="none" strike="noStrike" cap="none" normalizeH="0" baseline="0" dirty="0" smtClean="0">
                <a:ln>
                  <a:noFill/>
                </a:ln>
                <a:solidFill>
                  <a:srgbClr val="000000"/>
                </a:solidFill>
                <a:effectLst/>
                <a:latin typeface="+mn-lt"/>
                <a:ea typeface="Calibri" pitchFamily="34" charset="0"/>
                <a:cs typeface="Times New Roman" pitchFamily="18" charset="0"/>
              </a:rPr>
              <a:t>Познакомятся  с искусством оригами;</a:t>
            </a:r>
            <a:endParaRPr kumimoji="0" lang="ru-RU" sz="2000" b="1" i="1" u="none" strike="noStrike" cap="none" normalizeH="0" baseline="0" dirty="0" smtClean="0">
              <a:ln>
                <a:noFill/>
              </a:ln>
              <a:solidFill>
                <a:schemeClr val="tx1"/>
              </a:solidFill>
              <a:effectLst/>
              <a:latin typeface="+mn-lt"/>
              <a:cs typeface="Arial" pitchFamily="34" charset="0"/>
            </a:endParaRPr>
          </a:p>
          <a:p>
            <a:pPr marL="0" marR="0" lvl="0" indent="0" defTabSz="914400" rtl="0" eaLnBrk="0" fontAlgn="base" latinLnBrk="0" hangingPunct="0">
              <a:lnSpc>
                <a:spcPct val="100000"/>
              </a:lnSpc>
              <a:spcBef>
                <a:spcPct val="0"/>
              </a:spcBef>
              <a:spcAft>
                <a:spcPct val="0"/>
              </a:spcAft>
              <a:buClrTx/>
              <a:buSzTx/>
              <a:buFontTx/>
              <a:buChar char="•"/>
              <a:tabLst/>
            </a:pPr>
            <a:r>
              <a:rPr kumimoji="0" lang="ru-RU" sz="2000" b="1" i="1" u="none" strike="noStrike" cap="none" normalizeH="0" baseline="0" dirty="0" smtClean="0">
                <a:ln>
                  <a:noFill/>
                </a:ln>
                <a:solidFill>
                  <a:srgbClr val="000000"/>
                </a:solidFill>
                <a:effectLst/>
                <a:latin typeface="+mn-lt"/>
                <a:ea typeface="Calibri" pitchFamily="34" charset="0"/>
                <a:cs typeface="Times New Roman" pitchFamily="18" charset="0"/>
              </a:rPr>
              <a:t>Овладеют  навыками культуры труда;</a:t>
            </a:r>
            <a:endParaRPr kumimoji="0" lang="ru-RU" sz="2000" b="1" i="1" u="none" strike="noStrike" cap="none" normalizeH="0" baseline="0" dirty="0" smtClean="0">
              <a:ln>
                <a:noFill/>
              </a:ln>
              <a:solidFill>
                <a:schemeClr val="tx1"/>
              </a:solidFill>
              <a:effectLst/>
              <a:latin typeface="+mn-lt"/>
              <a:cs typeface="Arial" pitchFamily="34" charset="0"/>
            </a:endParaRPr>
          </a:p>
          <a:p>
            <a:pPr marL="0" marR="0" lvl="0" indent="0" defTabSz="914400" rtl="0" eaLnBrk="0" fontAlgn="base" latinLnBrk="0" hangingPunct="0">
              <a:lnSpc>
                <a:spcPct val="100000"/>
              </a:lnSpc>
              <a:spcBef>
                <a:spcPct val="0"/>
              </a:spcBef>
              <a:spcAft>
                <a:spcPct val="0"/>
              </a:spcAft>
              <a:buClrTx/>
              <a:buSzTx/>
              <a:buFontTx/>
              <a:buChar char="•"/>
              <a:tabLst/>
            </a:pPr>
            <a:r>
              <a:rPr kumimoji="0" lang="ru-RU" sz="2000" b="1" i="1" u="none" strike="noStrike" cap="none" normalizeH="0" baseline="0" dirty="0" smtClean="0">
                <a:ln>
                  <a:noFill/>
                </a:ln>
                <a:solidFill>
                  <a:srgbClr val="000000"/>
                </a:solidFill>
                <a:effectLst/>
                <a:latin typeface="+mn-lt"/>
                <a:ea typeface="Calibri" pitchFamily="34" charset="0"/>
                <a:cs typeface="Times New Roman" pitchFamily="18" charset="0"/>
              </a:rPr>
              <a:t>Улучшат  свои коммуникативные способности и приобретут навыки работы в коллективе.</a:t>
            </a:r>
            <a:endParaRPr kumimoji="0" lang="ru-RU" sz="2000" b="1" i="1" u="none" strike="noStrike" cap="none" normalizeH="0" baseline="0" dirty="0" smtClean="0">
              <a:ln>
                <a:noFill/>
              </a:ln>
              <a:solidFill>
                <a:schemeClr val="tx1"/>
              </a:solidFill>
              <a:effectLst/>
              <a:latin typeface="+mn-lt"/>
              <a:cs typeface="Arial" pitchFamily="34" charset="0"/>
            </a:endParaRPr>
          </a:p>
        </p:txBody>
      </p:sp>
    </p:spTree>
  </p:cSld>
  <p:clrMapOvr>
    <a:masterClrMapping/>
  </p:clrMapOvr>
  <p:transition>
    <p:comb/>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Манат\Desktop\Зоря 2\fon-dlya-prezentacii-vesna-03.jpg"/>
          <p:cNvPicPr>
            <a:picLocks noChangeAspect="1" noChangeArrowheads="1"/>
          </p:cNvPicPr>
          <p:nvPr/>
        </p:nvPicPr>
        <p:blipFill>
          <a:blip r:embed="rId2" cstate="print"/>
          <a:srcRect/>
          <a:stretch>
            <a:fillRect/>
          </a:stretch>
        </p:blipFill>
        <p:spPr bwMode="auto">
          <a:xfrm>
            <a:off x="0" y="0"/>
            <a:ext cx="9144000" cy="6876288"/>
          </a:xfrm>
          <a:prstGeom prst="rect">
            <a:avLst/>
          </a:prstGeom>
          <a:noFill/>
        </p:spPr>
      </p:pic>
      <p:pic>
        <p:nvPicPr>
          <p:cNvPr id="3" name="Picture 6"/>
          <p:cNvPicPr>
            <a:picLocks noChangeAspect="1" noChangeArrowheads="1"/>
          </p:cNvPicPr>
          <p:nvPr/>
        </p:nvPicPr>
        <p:blipFill>
          <a:blip r:embed="rId3" cstate="print"/>
          <a:srcRect/>
          <a:stretch>
            <a:fillRect/>
          </a:stretch>
        </p:blipFill>
        <p:spPr bwMode="auto">
          <a:xfrm>
            <a:off x="3059832" y="246753"/>
            <a:ext cx="3024336" cy="2318658"/>
          </a:xfrm>
          <a:prstGeom prst="rect">
            <a:avLst/>
          </a:prstGeom>
          <a:noFill/>
          <a:ln w="9525">
            <a:noFill/>
            <a:miter lim="800000"/>
            <a:headEnd/>
            <a:tailEnd/>
          </a:ln>
          <a:effectLst/>
        </p:spPr>
      </p:pic>
      <p:pic>
        <p:nvPicPr>
          <p:cNvPr id="5" name="Picture 9"/>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57224" y="3645024"/>
            <a:ext cx="3002262" cy="2855810"/>
          </a:xfrm>
          <a:prstGeom prst="rect">
            <a:avLst/>
          </a:prstGeom>
          <a:noFill/>
          <a:ln w="9525">
            <a:noFill/>
            <a:miter lim="800000"/>
            <a:headEnd/>
            <a:tailEnd/>
          </a:ln>
          <a:effectLst/>
        </p:spPr>
      </p:pic>
      <p:pic>
        <p:nvPicPr>
          <p:cNvPr id="6" name="Picture 10"/>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429256" y="3685682"/>
            <a:ext cx="2815152" cy="2815152"/>
          </a:xfrm>
          <a:prstGeom prst="rect">
            <a:avLst/>
          </a:prstGeom>
          <a:noFill/>
          <a:ln w="9525">
            <a:noFill/>
            <a:miter lim="800000"/>
            <a:headEnd/>
            <a:tailEnd/>
          </a:ln>
          <a:effectLst/>
        </p:spPr>
      </p:pic>
      <p:sp>
        <p:nvSpPr>
          <p:cNvPr id="7" name="Прямоугольник 6"/>
          <p:cNvSpPr/>
          <p:nvPr/>
        </p:nvSpPr>
        <p:spPr>
          <a:xfrm>
            <a:off x="634357" y="2492896"/>
            <a:ext cx="7875297" cy="923330"/>
          </a:xfrm>
          <a:prstGeom prst="rect">
            <a:avLst/>
          </a:prstGeom>
          <a:noFill/>
        </p:spPr>
        <p:txBody>
          <a:bodyPr wrap="square" lIns="91440" tIns="45720" rIns="91440" bIns="45720">
            <a:spAutoFit/>
          </a:bodyPr>
          <a:lstStyle/>
          <a:p>
            <a:pPr algn="ctr"/>
            <a:r>
              <a:rPr lang="ru-RU"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Спасибо за внимание!</a:t>
            </a:r>
            <a:endParaRPr lang="ru-RU"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cSld>
  <p:clrMapOvr>
    <a:masterClrMapping/>
  </p:clrMapOvr>
  <p:transition>
    <p:comb/>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Манат\Desktop\Зоря 2\fon-dlya-prezentacii-vesna-03.jpg"/>
          <p:cNvPicPr>
            <a:picLocks noChangeAspect="1" noChangeArrowheads="1"/>
          </p:cNvPicPr>
          <p:nvPr/>
        </p:nvPicPr>
        <p:blipFill>
          <a:blip r:embed="rId2" cstate="print"/>
          <a:srcRect/>
          <a:stretch>
            <a:fillRect/>
          </a:stretch>
        </p:blipFill>
        <p:spPr bwMode="auto">
          <a:xfrm>
            <a:off x="0" y="0"/>
            <a:ext cx="9144000" cy="6876288"/>
          </a:xfrm>
          <a:prstGeom prst="rect">
            <a:avLst/>
          </a:prstGeom>
          <a:noFill/>
        </p:spPr>
      </p:pic>
      <p:pic>
        <p:nvPicPr>
          <p:cNvPr id="33796" name="Picture 4" descr="история оригами "/>
          <p:cNvPicPr>
            <a:picLocks noChangeAspect="1" noChangeArrowheads="1"/>
          </p:cNvPicPr>
          <p:nvPr/>
        </p:nvPicPr>
        <p:blipFill>
          <a:blip r:embed="rId3" cstate="print"/>
          <a:srcRect/>
          <a:stretch>
            <a:fillRect/>
          </a:stretch>
        </p:blipFill>
        <p:spPr bwMode="auto">
          <a:xfrm>
            <a:off x="4788024" y="3573016"/>
            <a:ext cx="4023507" cy="3024336"/>
          </a:xfrm>
          <a:prstGeom prst="rect">
            <a:avLst/>
          </a:prstGeom>
          <a:noFill/>
        </p:spPr>
      </p:pic>
      <p:sp>
        <p:nvSpPr>
          <p:cNvPr id="5" name="Прямоугольник 4"/>
          <p:cNvSpPr/>
          <p:nvPr/>
        </p:nvSpPr>
        <p:spPr>
          <a:xfrm>
            <a:off x="323528" y="332656"/>
            <a:ext cx="8568952" cy="584775"/>
          </a:xfrm>
          <a:prstGeom prst="rect">
            <a:avLst/>
          </a:prstGeom>
          <a:noFill/>
        </p:spPr>
        <p:txBody>
          <a:bodyPr wrap="square" lIns="91440" tIns="45720" rIns="91440" bIns="45720">
            <a:spAutoFit/>
          </a:bodyPr>
          <a:lstStyle/>
          <a:p>
            <a:pPr algn="ctr"/>
            <a:r>
              <a:rPr lang="ru-RU" sz="3200" b="1" i="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История возникновения оригами </a:t>
            </a:r>
            <a:endParaRPr lang="ru-RU" sz="3200" b="1" i="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33798" name="Rectangle 6"/>
          <p:cNvSpPr>
            <a:spLocks noChangeArrowheads="1"/>
          </p:cNvSpPr>
          <p:nvPr/>
        </p:nvSpPr>
        <p:spPr bwMode="auto">
          <a:xfrm>
            <a:off x="323528" y="922958"/>
            <a:ext cx="8352928"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800" b="1" i="1" u="none" strike="noStrike" cap="none" normalizeH="0" baseline="0" dirty="0" smtClean="0">
                <a:ln>
                  <a:noFill/>
                </a:ln>
                <a:effectLst/>
                <a:latin typeface="+mj-lt"/>
                <a:ea typeface="Times New Roman" pitchFamily="18" charset="0"/>
                <a:cs typeface="Angsana New" pitchFamily="18" charset="-34"/>
              </a:rPr>
              <a:t>Искусство оригами известно с давних времён. Впервые оно зародилось в Китае - на родине возникновения бумаги.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2800" b="1" i="1" u="none" strike="noStrike" cap="none" normalizeH="0" baseline="0" dirty="0" smtClean="0">
                <a:ln>
                  <a:noFill/>
                </a:ln>
                <a:effectLst/>
                <a:latin typeface="+mj-lt"/>
                <a:ea typeface="Times New Roman" pitchFamily="18" charset="0"/>
                <a:cs typeface="Angsana New" pitchFamily="18" charset="-34"/>
              </a:rPr>
              <a:t>Позже распространилось в Японии. « Оригами» в переводе с японского - «ори» - бумага, «</a:t>
            </a:r>
            <a:r>
              <a:rPr kumimoji="0" lang="ru-RU" sz="2800" b="1" i="1" u="none" strike="noStrike" cap="none" normalizeH="0" baseline="0" dirty="0" err="1" smtClean="0">
                <a:ln>
                  <a:noFill/>
                </a:ln>
                <a:effectLst/>
                <a:latin typeface="+mj-lt"/>
                <a:ea typeface="Times New Roman" pitchFamily="18" charset="0"/>
                <a:cs typeface="Angsana New" pitchFamily="18" charset="-34"/>
              </a:rPr>
              <a:t>ками</a:t>
            </a:r>
            <a:r>
              <a:rPr kumimoji="0" lang="ru-RU" sz="2800" b="1" i="1" u="none" strike="noStrike" cap="none" normalizeH="0" baseline="0" dirty="0" smtClean="0">
                <a:ln>
                  <a:noFill/>
                </a:ln>
                <a:effectLst/>
                <a:latin typeface="+mj-lt"/>
                <a:ea typeface="Times New Roman" pitchFamily="18" charset="0"/>
                <a:cs typeface="Angsana New" pitchFamily="18" charset="-34"/>
              </a:rPr>
              <a:t>»- складывать.</a:t>
            </a:r>
            <a:endParaRPr kumimoji="0" lang="ru-RU" sz="2800" b="1" i="1" u="none" strike="noStrike" cap="none" normalizeH="0" baseline="0" dirty="0" smtClean="0">
              <a:ln>
                <a:noFill/>
              </a:ln>
              <a:effectLst/>
              <a:latin typeface="+mj-lt"/>
              <a:cs typeface="Angsana New" pitchFamily="18" charset="-34"/>
            </a:endParaRPr>
          </a:p>
        </p:txBody>
      </p:sp>
    </p:spTree>
  </p:cSld>
  <p:clrMapOvr>
    <a:masterClrMapping/>
  </p:clrMapOvr>
  <p:transition>
    <p:comb/>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Манат\Desktop\Зоря 2\fon-dlya-prezentacii-vesna-03.jpg"/>
          <p:cNvPicPr>
            <a:picLocks noChangeAspect="1" noChangeArrowheads="1"/>
          </p:cNvPicPr>
          <p:nvPr/>
        </p:nvPicPr>
        <p:blipFill>
          <a:blip r:embed="rId2" cstate="print"/>
          <a:srcRect/>
          <a:stretch>
            <a:fillRect/>
          </a:stretch>
        </p:blipFill>
        <p:spPr bwMode="auto">
          <a:xfrm>
            <a:off x="0" y="0"/>
            <a:ext cx="9144000" cy="6876288"/>
          </a:xfrm>
          <a:prstGeom prst="rect">
            <a:avLst/>
          </a:prstGeom>
          <a:noFill/>
        </p:spPr>
      </p:pic>
      <p:pic>
        <p:nvPicPr>
          <p:cNvPr id="3" name="Picture 5" descr="http://www.klio-elena.ru/origami/origami_glavn/origami.gif"/>
          <p:cNvPicPr>
            <a:picLocks noChangeAspect="1" noChangeArrowheads="1"/>
          </p:cNvPicPr>
          <p:nvPr/>
        </p:nvPicPr>
        <p:blipFill>
          <a:blip r:embed="rId3" cstate="print"/>
          <a:srcRect/>
          <a:stretch>
            <a:fillRect/>
          </a:stretch>
        </p:blipFill>
        <p:spPr bwMode="auto">
          <a:xfrm>
            <a:off x="323528" y="1052736"/>
            <a:ext cx="864096" cy="4104455"/>
          </a:xfrm>
          <a:prstGeom prst="rect">
            <a:avLst/>
          </a:prstGeom>
          <a:noFill/>
          <a:ln w="9525">
            <a:noFill/>
            <a:miter lim="800000"/>
            <a:headEnd/>
            <a:tailEnd/>
          </a:ln>
        </p:spPr>
      </p:pic>
      <p:sp>
        <p:nvSpPr>
          <p:cNvPr id="4" name="Прямоугольник 3"/>
          <p:cNvSpPr/>
          <p:nvPr/>
        </p:nvSpPr>
        <p:spPr>
          <a:xfrm>
            <a:off x="1115616" y="332656"/>
            <a:ext cx="7632848" cy="2215991"/>
          </a:xfrm>
          <a:prstGeom prst="rect">
            <a:avLst/>
          </a:prstGeom>
        </p:spPr>
        <p:txBody>
          <a:bodyPr wrap="square">
            <a:spAutoFit/>
          </a:bodyPr>
          <a:lstStyle/>
          <a:p>
            <a:r>
              <a:rPr lang="ru-RU" sz="2000" b="1" i="1" dirty="0" smtClean="0">
                <a:latin typeface="Times New Roman" pitchFamily="18" charset="0"/>
              </a:rPr>
              <a:t>Первоначально оригами использовалось в религиозных обрядах. Долгое время этот вид искусства был доступен лишь представителям высших сословий, где признаком хорошего тона было владение техникой складывания из бумаги. Лишь после второй мировой войны оригами вышло за пределы Востока и попало в Америку и Европу, где сразу обрело своих поклонников.</a:t>
            </a:r>
          </a:p>
          <a:p>
            <a:endParaRPr lang="ru-RU" dirty="0"/>
          </a:p>
        </p:txBody>
      </p:sp>
      <p:sp>
        <p:nvSpPr>
          <p:cNvPr id="5" name="Прямоугольник 4"/>
          <p:cNvSpPr/>
          <p:nvPr/>
        </p:nvSpPr>
        <p:spPr>
          <a:xfrm>
            <a:off x="1259632" y="2564904"/>
            <a:ext cx="4536504" cy="3477875"/>
          </a:xfrm>
          <a:prstGeom prst="rect">
            <a:avLst/>
          </a:prstGeom>
        </p:spPr>
        <p:txBody>
          <a:bodyPr wrap="square">
            <a:spAutoFit/>
          </a:bodyPr>
          <a:lstStyle/>
          <a:p>
            <a:pPr algn="just"/>
            <a:r>
              <a:rPr lang="ru-RU" sz="2000" b="1" i="1" dirty="0" smtClean="0">
                <a:latin typeface="Times New Roman" pitchFamily="18" charset="0"/>
              </a:rPr>
              <a:t>Классическое оригами складывается из квадратного листа бумаги.</a:t>
            </a:r>
          </a:p>
          <a:p>
            <a:pPr algn="just"/>
            <a:r>
              <a:rPr lang="ru-RU" sz="2000" b="1" i="1" dirty="0" smtClean="0">
                <a:latin typeface="Times New Roman" pitchFamily="18" charset="0"/>
              </a:rPr>
              <a:t>Существует определённый набор условных знаков, необходимых для того, чтобы зарисовать схему складывания даже самого сложного изделия. Большая часть условных знаков была введена в практику в середине XX века известным японским мастером </a:t>
            </a:r>
            <a:r>
              <a:rPr lang="ru-RU" sz="2000" b="1" i="1" dirty="0" err="1" smtClean="0">
                <a:latin typeface="Times New Roman" pitchFamily="18" charset="0"/>
              </a:rPr>
              <a:t>Акирой</a:t>
            </a:r>
            <a:r>
              <a:rPr lang="ru-RU" sz="2000" b="1" i="1" dirty="0" smtClean="0">
                <a:latin typeface="Times New Roman" pitchFamily="18" charset="0"/>
              </a:rPr>
              <a:t> </a:t>
            </a:r>
            <a:r>
              <a:rPr lang="ru-RU" sz="2000" b="1" i="1" dirty="0" err="1" smtClean="0">
                <a:latin typeface="Times New Roman" pitchFamily="18" charset="0"/>
              </a:rPr>
              <a:t>Йошизавой</a:t>
            </a:r>
            <a:endParaRPr lang="ru-RU" sz="2000" b="1" i="1" dirty="0">
              <a:latin typeface="Times New Roman" pitchFamily="18" charset="0"/>
            </a:endParaRPr>
          </a:p>
        </p:txBody>
      </p:sp>
      <p:pic>
        <p:nvPicPr>
          <p:cNvPr id="6" name="Picture 2"/>
          <p:cNvPicPr>
            <a:picLocks noChangeAspect="1" noChangeArrowheads="1"/>
          </p:cNvPicPr>
          <p:nvPr/>
        </p:nvPicPr>
        <p:blipFill>
          <a:blip r:embed="rId4" cstate="print"/>
          <a:srcRect/>
          <a:stretch>
            <a:fillRect/>
          </a:stretch>
        </p:blipFill>
        <p:spPr bwMode="auto">
          <a:xfrm>
            <a:off x="6012160" y="2348880"/>
            <a:ext cx="2664296" cy="4208220"/>
          </a:xfrm>
          <a:prstGeom prst="rect">
            <a:avLst/>
          </a:prstGeom>
          <a:noFill/>
          <a:ln w="9525">
            <a:noFill/>
            <a:miter lim="800000"/>
            <a:headEnd/>
            <a:tailEnd/>
          </a:ln>
        </p:spPr>
      </p:pic>
    </p:spTree>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Манат\Desktop\Зоря 2\fon-dlya-prezentacii-vesna-03.jpg"/>
          <p:cNvPicPr>
            <a:picLocks noChangeAspect="1" noChangeArrowheads="1"/>
          </p:cNvPicPr>
          <p:nvPr/>
        </p:nvPicPr>
        <p:blipFill>
          <a:blip r:embed="rId2" cstate="print"/>
          <a:srcRect/>
          <a:stretch>
            <a:fillRect/>
          </a:stretch>
        </p:blipFill>
        <p:spPr bwMode="auto">
          <a:xfrm>
            <a:off x="0" y="0"/>
            <a:ext cx="9144000" cy="6876288"/>
          </a:xfrm>
          <a:prstGeom prst="rect">
            <a:avLst/>
          </a:prstGeom>
          <a:noFill/>
        </p:spPr>
      </p:pic>
      <p:sp>
        <p:nvSpPr>
          <p:cNvPr id="3" name="Прямоугольник 2"/>
          <p:cNvSpPr>
            <a:spLocks noChangeArrowheads="1"/>
          </p:cNvSpPr>
          <p:nvPr/>
        </p:nvSpPr>
        <p:spPr bwMode="auto">
          <a:xfrm>
            <a:off x="395536" y="214313"/>
            <a:ext cx="8391277" cy="3785652"/>
          </a:xfrm>
          <a:prstGeom prst="rect">
            <a:avLst/>
          </a:prstGeom>
          <a:noFill/>
          <a:ln w="9525">
            <a:noFill/>
            <a:miter lim="800000"/>
            <a:headEnd/>
            <a:tailEnd/>
          </a:ln>
        </p:spPr>
        <p:txBody>
          <a:bodyPr wrap="square">
            <a:spAutoFit/>
          </a:bodyPr>
          <a:lstStyle/>
          <a:p>
            <a:pPr algn="ctr"/>
            <a:r>
              <a:rPr lang="ru-RU" sz="2400" b="1" i="1" dirty="0">
                <a:latin typeface="Times New Roman" pitchFamily="18" charset="0"/>
              </a:rPr>
              <a:t>На сегодняшний день существует множество школ, направлений и техник Оригами. Они применяют новые материалы, например, </a:t>
            </a:r>
            <a:r>
              <a:rPr lang="ru-RU" sz="2400" b="1" i="1" dirty="0" err="1">
                <a:latin typeface="Times New Roman" pitchFamily="18" charset="0"/>
              </a:rPr>
              <a:t>фольгированную</a:t>
            </a:r>
            <a:r>
              <a:rPr lang="ru-RU" sz="2400" b="1" i="1" dirty="0">
                <a:latin typeface="Times New Roman" pitchFamily="18" charset="0"/>
              </a:rPr>
              <a:t> бумагу, и приспособления, например, ножницы или клей. Существуют модели, собранные из нескольких видов разноцветной бумаги, повторяющие формы современных предметов и классические фигуры, отдающие дань древней японской традиции. Главное в том, что искусство Оригами живет и развивается, не утрачивая своего обаяния и притягательности.</a:t>
            </a:r>
          </a:p>
        </p:txBody>
      </p:sp>
      <p:pic>
        <p:nvPicPr>
          <p:cNvPr id="4" name="Picture 2"/>
          <p:cNvPicPr>
            <a:picLocks noChangeAspect="1" noChangeArrowheads="1"/>
          </p:cNvPicPr>
          <p:nvPr/>
        </p:nvPicPr>
        <p:blipFill>
          <a:blip r:embed="rId3" cstate="print"/>
          <a:srcRect/>
          <a:stretch>
            <a:fillRect/>
          </a:stretch>
        </p:blipFill>
        <p:spPr bwMode="auto">
          <a:xfrm rot="21284443">
            <a:off x="323528" y="4005064"/>
            <a:ext cx="2742658" cy="2664296"/>
          </a:xfrm>
          <a:prstGeom prst="rect">
            <a:avLst/>
          </a:prstGeom>
          <a:noFill/>
          <a:ln w="9525">
            <a:noFill/>
            <a:miter lim="800000"/>
            <a:headEnd/>
            <a:tailEnd/>
          </a:ln>
        </p:spPr>
      </p:pic>
      <p:pic>
        <p:nvPicPr>
          <p:cNvPr id="5" name="Picture 1"/>
          <p:cNvPicPr>
            <a:picLocks noChangeAspect="1" noChangeArrowheads="1"/>
          </p:cNvPicPr>
          <p:nvPr/>
        </p:nvPicPr>
        <p:blipFill>
          <a:blip r:embed="rId4" cstate="print"/>
          <a:srcRect/>
          <a:stretch>
            <a:fillRect/>
          </a:stretch>
        </p:blipFill>
        <p:spPr bwMode="auto">
          <a:xfrm>
            <a:off x="3275856" y="4005064"/>
            <a:ext cx="2599314" cy="2664296"/>
          </a:xfrm>
          <a:prstGeom prst="rect">
            <a:avLst/>
          </a:prstGeom>
          <a:noFill/>
          <a:ln w="9525">
            <a:noFill/>
            <a:miter lim="800000"/>
            <a:headEnd/>
            <a:tailEnd/>
          </a:ln>
        </p:spPr>
      </p:pic>
      <p:pic>
        <p:nvPicPr>
          <p:cNvPr id="6" name="Picture 2"/>
          <p:cNvPicPr>
            <a:picLocks noChangeAspect="1" noChangeArrowheads="1"/>
          </p:cNvPicPr>
          <p:nvPr/>
        </p:nvPicPr>
        <p:blipFill>
          <a:blip r:embed="rId5" cstate="print"/>
          <a:srcRect/>
          <a:stretch>
            <a:fillRect/>
          </a:stretch>
        </p:blipFill>
        <p:spPr bwMode="auto">
          <a:xfrm rot="407946">
            <a:off x="6154221" y="4076955"/>
            <a:ext cx="2771800" cy="2610799"/>
          </a:xfrm>
          <a:prstGeom prst="rect">
            <a:avLst/>
          </a:prstGeom>
          <a:noFill/>
          <a:ln w="9525">
            <a:noFill/>
            <a:miter lim="800000"/>
            <a:headEnd/>
            <a:tailEnd/>
          </a:ln>
        </p:spPr>
      </p:pic>
    </p:spTree>
  </p:cSld>
  <p:clrMapOvr>
    <a:masterClrMapping/>
  </p:clrMapOvr>
  <p:transition>
    <p:comb/>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Манат\Desktop\Зоря 2\fon-dlya-prezentacii-vesna-03.jpg"/>
          <p:cNvPicPr>
            <a:picLocks noChangeAspect="1" noChangeArrowheads="1"/>
          </p:cNvPicPr>
          <p:nvPr/>
        </p:nvPicPr>
        <p:blipFill>
          <a:blip r:embed="rId2" cstate="print"/>
          <a:srcRect/>
          <a:stretch>
            <a:fillRect/>
          </a:stretch>
        </p:blipFill>
        <p:spPr bwMode="auto">
          <a:xfrm>
            <a:off x="0" y="0"/>
            <a:ext cx="9144000" cy="6876288"/>
          </a:xfrm>
          <a:prstGeom prst="rect">
            <a:avLst/>
          </a:prstGeom>
          <a:noFill/>
        </p:spPr>
      </p:pic>
      <p:sp>
        <p:nvSpPr>
          <p:cNvPr id="3" name="Прямоугольник 1"/>
          <p:cNvSpPr>
            <a:spLocks noChangeArrowheads="1"/>
          </p:cNvSpPr>
          <p:nvPr/>
        </p:nvSpPr>
        <p:spPr bwMode="auto">
          <a:xfrm>
            <a:off x="251520" y="188640"/>
            <a:ext cx="8568952" cy="4893647"/>
          </a:xfrm>
          <a:prstGeom prst="rect">
            <a:avLst/>
          </a:prstGeom>
          <a:noFill/>
          <a:ln w="9525">
            <a:noFill/>
            <a:miter lim="800000"/>
            <a:headEnd/>
            <a:tailEnd/>
          </a:ln>
        </p:spPr>
        <p:txBody>
          <a:bodyPr wrap="square">
            <a:spAutoFit/>
          </a:bodyPr>
          <a:lstStyle/>
          <a:p>
            <a:r>
              <a:rPr lang="ru-RU" sz="2400" b="1" i="1" dirty="0">
                <a:latin typeface="Times New Roman" pitchFamily="18" charset="0"/>
              </a:rPr>
              <a:t>Бумага для оригами может быть любой, но она должна отвечать нескольким требованиям: </a:t>
            </a:r>
          </a:p>
          <a:p>
            <a:r>
              <a:rPr lang="ru-RU" sz="2400" b="1" i="1" dirty="0">
                <a:latin typeface="Times New Roman" pitchFamily="18" charset="0"/>
              </a:rPr>
              <a:t>·        бумага при сгибе не ломается;</a:t>
            </a:r>
          </a:p>
          <a:p>
            <a:r>
              <a:rPr lang="ru-RU" sz="2400" b="1" i="1" dirty="0">
                <a:latin typeface="Times New Roman" pitchFamily="18" charset="0"/>
              </a:rPr>
              <a:t>·        бумага хорошо держит складку, то есть поделка не раскрывается, а сохраняет форму;</a:t>
            </a:r>
          </a:p>
          <a:p>
            <a:r>
              <a:rPr lang="ru-RU" sz="2400" b="1" i="1" dirty="0">
                <a:latin typeface="Times New Roman" pitchFamily="18" charset="0"/>
              </a:rPr>
              <a:t>·        после разгибания складки на бумаге виден ровный рубец, а не испещренная мелкими  складками линия;</a:t>
            </a:r>
          </a:p>
          <a:p>
            <a:r>
              <a:rPr lang="ru-RU" sz="2400" b="1" i="1" dirty="0">
                <a:latin typeface="Times New Roman" pitchFamily="18" charset="0"/>
              </a:rPr>
              <a:t>·        бумага имеет ровный цвет и не пачкает руки. </a:t>
            </a:r>
          </a:p>
          <a:p>
            <a:endParaRPr lang="ru-RU" sz="2400" b="1" i="1" dirty="0">
              <a:latin typeface="Times New Roman" pitchFamily="18" charset="0"/>
            </a:endParaRPr>
          </a:p>
          <a:p>
            <a:r>
              <a:rPr lang="ru-RU" sz="2400" b="1" i="1" dirty="0">
                <a:latin typeface="Times New Roman" pitchFamily="18" charset="0"/>
              </a:rPr>
              <a:t>Этим требованиям отвечает бумага для ксерокопий.</a:t>
            </a:r>
          </a:p>
          <a:p>
            <a:r>
              <a:rPr lang="ru-RU" sz="2400" b="1" i="1" dirty="0">
                <a:latin typeface="Times New Roman" pitchFamily="18" charset="0"/>
              </a:rPr>
              <a:t>Бумага для оригами может быть любого цвета. С помощью раскрашивания можно разнообразить фигурки и создавать целые серии. </a:t>
            </a:r>
          </a:p>
        </p:txBody>
      </p:sp>
      <p:pic>
        <p:nvPicPr>
          <p:cNvPr id="4" name="Picture 2"/>
          <p:cNvPicPr>
            <a:picLocks noChangeAspect="1" noChangeArrowheads="1"/>
          </p:cNvPicPr>
          <p:nvPr/>
        </p:nvPicPr>
        <p:blipFill>
          <a:blip r:embed="rId3" cstate="print"/>
          <a:srcRect/>
          <a:stretch>
            <a:fillRect/>
          </a:stretch>
        </p:blipFill>
        <p:spPr bwMode="auto">
          <a:xfrm>
            <a:off x="5508104" y="4869160"/>
            <a:ext cx="3214688" cy="1816224"/>
          </a:xfrm>
          <a:prstGeom prst="rect">
            <a:avLst/>
          </a:prstGeom>
          <a:noFill/>
          <a:ln w="9525">
            <a:noFill/>
            <a:miter lim="800000"/>
            <a:headEnd/>
            <a:tailEnd/>
          </a:ln>
        </p:spPr>
      </p:pic>
    </p:spTree>
  </p:cSld>
  <p:clrMapOvr>
    <a:masterClrMapping/>
  </p:clrMapOvr>
  <p:transition>
    <p:comb/>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C:\Users\Манат\Desktop\fon-dlya-prezentacii-vesna-03.jpg"/>
          <p:cNvPicPr>
            <a:picLocks noChangeAspect="1" noChangeArrowheads="1"/>
          </p:cNvPicPr>
          <p:nvPr/>
        </p:nvPicPr>
        <p:blipFill>
          <a:blip r:embed="rId2" cstate="print"/>
          <a:srcRect/>
          <a:stretch>
            <a:fillRect/>
          </a:stretch>
        </p:blipFill>
        <p:spPr bwMode="auto">
          <a:xfrm>
            <a:off x="0" y="-18288"/>
            <a:ext cx="9144000" cy="6876288"/>
          </a:xfrm>
          <a:prstGeom prst="rect">
            <a:avLst/>
          </a:prstGeom>
          <a:noFill/>
        </p:spPr>
      </p:pic>
      <p:sp>
        <p:nvSpPr>
          <p:cNvPr id="3" name="Заголовок 1"/>
          <p:cNvSpPr txBox="1">
            <a:spLocks/>
          </p:cNvSpPr>
          <p:nvPr/>
        </p:nvSpPr>
        <p:spPr>
          <a:xfrm>
            <a:off x="612648" y="228600"/>
            <a:ext cx="8153400" cy="9906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ru-RU" sz="4800" b="1" i="1" u="none" strike="noStrike" kern="0" cap="none" spc="0" normalizeH="0" baseline="0" noProof="0" dirty="0" smtClean="0">
                <a:ln>
                  <a:noFill/>
                </a:ln>
                <a:solidFill>
                  <a:schemeClr val="tx2"/>
                </a:solidFill>
                <a:effectLst/>
                <a:uLnTx/>
                <a:uFillTx/>
                <a:latin typeface="+mj-lt"/>
                <a:ea typeface="+mj-ea"/>
                <a:cs typeface="+mj-cs"/>
              </a:rPr>
              <a:t>Цель обучения оригами:</a:t>
            </a:r>
            <a:endParaRPr kumimoji="0" lang="ru-RU" sz="4800" b="1" i="1" u="none" strike="noStrike" kern="0" cap="none" spc="0" normalizeH="0" baseline="0" noProof="0" dirty="0">
              <a:ln>
                <a:noFill/>
              </a:ln>
              <a:solidFill>
                <a:schemeClr val="tx2"/>
              </a:solidFill>
              <a:effectLst/>
              <a:uLnTx/>
              <a:uFillTx/>
              <a:latin typeface="+mj-lt"/>
              <a:ea typeface="+mj-ea"/>
              <a:cs typeface="+mj-cs"/>
            </a:endParaRPr>
          </a:p>
        </p:txBody>
      </p:sp>
      <p:sp>
        <p:nvSpPr>
          <p:cNvPr id="4" name="Содержимое 2"/>
          <p:cNvSpPr txBox="1">
            <a:spLocks/>
          </p:cNvSpPr>
          <p:nvPr/>
        </p:nvSpPr>
        <p:spPr>
          <a:xfrm>
            <a:off x="285720" y="1428736"/>
            <a:ext cx="8715436" cy="4667264"/>
          </a:xfrm>
          <a:prstGeom prst="rect">
            <a:avLst/>
          </a:prstGeom>
        </p:spPr>
        <p:txBody>
          <a:body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ru-RU" sz="3600" b="1" i="1" u="none" strike="noStrike" kern="0" cap="none" spc="0" normalizeH="0" baseline="0" noProof="0" dirty="0" smtClean="0">
                <a:ln>
                  <a:noFill/>
                </a:ln>
                <a:effectLst/>
                <a:uLnTx/>
                <a:uFillTx/>
                <a:latin typeface="+mn-lt"/>
                <a:ea typeface="+mn-ea"/>
                <a:cs typeface="+mn-cs"/>
              </a:rPr>
              <a:t>   </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ru-RU" sz="3200" b="0" i="0" u="none" strike="noStrike" kern="0" cap="none" spc="0" normalizeH="0" baseline="0" noProof="0" dirty="0">
              <a:ln>
                <a:noFill/>
              </a:ln>
              <a:solidFill>
                <a:schemeClr val="tx1"/>
              </a:solidFill>
              <a:effectLst/>
              <a:uLnTx/>
              <a:uFillTx/>
              <a:latin typeface="+mn-lt"/>
              <a:ea typeface="+mn-ea"/>
              <a:cs typeface="+mn-cs"/>
            </a:endParaRPr>
          </a:p>
        </p:txBody>
      </p:sp>
      <p:sp>
        <p:nvSpPr>
          <p:cNvPr id="5" name="Прямоугольник 4"/>
          <p:cNvSpPr/>
          <p:nvPr/>
        </p:nvSpPr>
        <p:spPr>
          <a:xfrm>
            <a:off x="395536" y="1484784"/>
            <a:ext cx="8496944" cy="3539430"/>
          </a:xfrm>
          <a:prstGeom prst="rect">
            <a:avLst/>
          </a:prstGeom>
        </p:spPr>
        <p:txBody>
          <a:bodyPr wrap="square">
            <a:spAutoFit/>
          </a:bodyPr>
          <a:lstStyle/>
          <a:p>
            <a:pPr algn="ctr"/>
            <a:r>
              <a:rPr lang="ru-RU" sz="3200" b="1" i="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приобщение  детей к миру оригами,</a:t>
            </a:r>
          </a:p>
          <a:p>
            <a:pPr algn="ctr"/>
            <a:r>
              <a:rPr lang="ru-RU" sz="3200" b="1" i="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как эффективному средству развития творческих способностей и повышению речевой  активности у детей старшего дошкольного возраста	</a:t>
            </a:r>
            <a:endParaRPr lang="ru-RU" sz="3200" b="1" i="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endParaRPr>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amond(in)">
                                      <p:cBhvr>
                                        <p:cTn id="7"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C:\Users\Манат\Desktop\fon-dlya-prezentacii-vesna-03.jpg"/>
          <p:cNvPicPr>
            <a:picLocks noChangeAspect="1" noChangeArrowheads="1"/>
          </p:cNvPicPr>
          <p:nvPr/>
        </p:nvPicPr>
        <p:blipFill>
          <a:blip r:embed="rId2" cstate="print"/>
          <a:srcRect/>
          <a:stretch>
            <a:fillRect/>
          </a:stretch>
        </p:blipFill>
        <p:spPr bwMode="auto">
          <a:xfrm>
            <a:off x="0" y="0"/>
            <a:ext cx="9144000" cy="6876288"/>
          </a:xfrm>
          <a:prstGeom prst="rect">
            <a:avLst/>
          </a:prstGeom>
          <a:noFill/>
        </p:spPr>
      </p:pic>
      <p:sp>
        <p:nvSpPr>
          <p:cNvPr id="4" name="Заголовок 1"/>
          <p:cNvSpPr txBox="1">
            <a:spLocks/>
          </p:cNvSpPr>
          <p:nvPr/>
        </p:nvSpPr>
        <p:spPr>
          <a:xfrm>
            <a:off x="612648" y="357166"/>
            <a:ext cx="8153400" cy="857256"/>
          </a:xfrm>
          <a:prstGeom prst="rect">
            <a:avLst/>
          </a:prstGeom>
        </p:spPr>
        <p:txBody>
          <a:bodyPr>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ru-RU" sz="4000" b="1" i="1" u="none" strike="noStrike" kern="0" cap="none" spc="0" normalizeH="0" baseline="0" noProof="0" dirty="0" smtClean="0">
                <a:ln>
                  <a:noFill/>
                </a:ln>
                <a:solidFill>
                  <a:schemeClr val="tx2"/>
                </a:solidFill>
                <a:effectLst/>
                <a:uLnTx/>
                <a:uFillTx/>
                <a:latin typeface="+mj-lt"/>
                <a:ea typeface="+mj-ea"/>
                <a:cs typeface="+mj-cs"/>
              </a:rPr>
              <a:t>Задачи обучения оригами</a:t>
            </a:r>
            <a:r>
              <a:rPr lang="ru-RU" sz="4000" i="1" kern="0" dirty="0" smtClean="0">
                <a:solidFill>
                  <a:schemeClr val="tx2"/>
                </a:solidFill>
                <a:latin typeface="+mj-lt"/>
                <a:ea typeface="+mj-ea"/>
                <a:cs typeface="+mj-cs"/>
              </a:rPr>
              <a:t>: </a:t>
            </a:r>
            <a:r>
              <a:rPr kumimoji="0" lang="ru-RU" sz="4000" b="0" i="1" u="none" strike="noStrike" kern="0" cap="none" spc="0" normalizeH="0" baseline="0" noProof="0" dirty="0" smtClean="0">
                <a:ln>
                  <a:noFill/>
                </a:ln>
                <a:solidFill>
                  <a:schemeClr val="tx2"/>
                </a:solidFill>
                <a:effectLst/>
                <a:uLnTx/>
                <a:uFillTx/>
                <a:latin typeface="+mj-lt"/>
                <a:ea typeface="+mj-ea"/>
                <a:cs typeface="+mj-cs"/>
              </a:rPr>
              <a:t/>
            </a:r>
            <a:br>
              <a:rPr kumimoji="0" lang="ru-RU" sz="4000" b="0" i="1" u="none" strike="noStrike" kern="0" cap="none" spc="0" normalizeH="0" baseline="0" noProof="0" dirty="0" smtClean="0">
                <a:ln>
                  <a:noFill/>
                </a:ln>
                <a:solidFill>
                  <a:schemeClr val="tx2"/>
                </a:solidFill>
                <a:effectLst/>
                <a:uLnTx/>
                <a:uFillTx/>
                <a:latin typeface="+mj-lt"/>
                <a:ea typeface="+mj-ea"/>
                <a:cs typeface="+mj-cs"/>
              </a:rPr>
            </a:br>
            <a:endParaRPr kumimoji="0" lang="ru-RU" sz="4000" b="0" i="1" u="none" strike="noStrike" kern="0" cap="none" spc="0" normalizeH="0" baseline="0" noProof="0" dirty="0">
              <a:ln>
                <a:noFill/>
              </a:ln>
              <a:solidFill>
                <a:schemeClr val="tx2"/>
              </a:solidFill>
              <a:effectLst/>
              <a:uLnTx/>
              <a:uFillTx/>
              <a:latin typeface="+mj-lt"/>
              <a:ea typeface="+mj-ea"/>
              <a:cs typeface="+mj-cs"/>
            </a:endParaRPr>
          </a:p>
        </p:txBody>
      </p:sp>
      <p:sp>
        <p:nvSpPr>
          <p:cNvPr id="5" name="Содержимое 2"/>
          <p:cNvSpPr txBox="1">
            <a:spLocks/>
          </p:cNvSpPr>
          <p:nvPr/>
        </p:nvSpPr>
        <p:spPr>
          <a:xfrm>
            <a:off x="612648" y="1285860"/>
            <a:ext cx="8153400" cy="4810140"/>
          </a:xfrm>
          <a:prstGeom prst="rect">
            <a:avLst/>
          </a:prstGeom>
        </p:spPr>
        <p:txBody>
          <a:bodyPr>
            <a:normAutofit fontScale="85000" lnSpcReduction="10000"/>
          </a:body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ru-RU" sz="3800" b="1" i="1" u="sng" strike="noStrike" kern="0" cap="none" spc="0" normalizeH="0" baseline="0" noProof="0" dirty="0" smtClean="0">
                <a:ln>
                  <a:noFill/>
                </a:ln>
                <a:solidFill>
                  <a:schemeClr val="tx2">
                    <a:lumMod val="75000"/>
                  </a:schemeClr>
                </a:solidFill>
                <a:effectLst/>
                <a:uLnTx/>
                <a:uFillTx/>
                <a:latin typeface="+mn-lt"/>
                <a:ea typeface="+mn-ea"/>
                <a:cs typeface="+mn-cs"/>
              </a:rPr>
              <a:t>Обучающие</a:t>
            </a:r>
            <a:r>
              <a:rPr kumimoji="0" lang="ru-RU" sz="3800" b="1" i="0" u="sng" strike="noStrike" kern="0" cap="none" spc="0" normalizeH="0" baseline="0" noProof="0" dirty="0" smtClean="0">
                <a:ln>
                  <a:noFill/>
                </a:ln>
                <a:solidFill>
                  <a:schemeClr val="tx1"/>
                </a:solidFill>
                <a:effectLst/>
                <a:uLnTx/>
                <a:uFillTx/>
                <a:latin typeface="+mn-lt"/>
                <a:ea typeface="+mn-ea"/>
                <a:cs typeface="+mn-cs"/>
              </a:rPr>
              <a:t> </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ru-RU" sz="3200" b="1" i="1" u="none" strike="noStrike" kern="0" cap="none" spc="0" normalizeH="0" baseline="0" noProof="0" dirty="0" smtClean="0">
                <a:ln>
                  <a:noFill/>
                </a:ln>
                <a:effectLst/>
                <a:uLnTx/>
                <a:uFillTx/>
                <a:latin typeface="+mn-lt"/>
                <a:ea typeface="+mn-ea"/>
                <a:cs typeface="+mn-cs"/>
              </a:rPr>
              <a:t> Знакомить детей с основными геометрическими понятиями (квадрат, треугольник, угол, сторона, вершина и т.д.) и базовыми формами оригами. </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ru-RU" sz="3200" b="1" i="1" u="none" strike="noStrike" kern="0" cap="none" spc="0" normalizeH="0" baseline="0" noProof="0" dirty="0" smtClean="0">
                <a:ln>
                  <a:noFill/>
                </a:ln>
                <a:effectLst/>
                <a:uLnTx/>
                <a:uFillTx/>
                <a:latin typeface="+mn-lt"/>
                <a:ea typeface="+mn-ea"/>
                <a:cs typeface="+mn-cs"/>
              </a:rPr>
              <a:t>Формировать умение следовать устным инструкциям. </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ru-RU" sz="3200" b="1" i="1" u="none" strike="noStrike" kern="0" cap="none" spc="0" normalizeH="0" baseline="0" noProof="0" dirty="0" smtClean="0">
                <a:ln>
                  <a:noFill/>
                </a:ln>
                <a:effectLst/>
                <a:uLnTx/>
                <a:uFillTx/>
                <a:latin typeface="+mn-lt"/>
                <a:ea typeface="+mn-ea"/>
                <a:cs typeface="+mn-cs"/>
              </a:rPr>
              <a:t> Обучать различным приемам работы с бумагой. </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ru-RU" sz="3200" b="1" i="1" u="none" strike="noStrike" kern="0" cap="none" spc="0" normalizeH="0" baseline="0" noProof="0" dirty="0" smtClean="0">
                <a:ln>
                  <a:noFill/>
                </a:ln>
                <a:effectLst/>
                <a:uLnTx/>
                <a:uFillTx/>
                <a:latin typeface="+mn-lt"/>
                <a:ea typeface="+mn-ea"/>
                <a:cs typeface="+mn-cs"/>
              </a:rPr>
              <a:t> Обогащать словарь ребенка специальными терминами. </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ru-RU" sz="3200" b="0" i="0" u="none" strike="noStrike" kern="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C:\Users\Манат\Desktop\fon-dlya-prezentacii-vesna-03.jpg"/>
          <p:cNvPicPr>
            <a:picLocks noChangeAspect="1" noChangeArrowheads="1"/>
          </p:cNvPicPr>
          <p:nvPr/>
        </p:nvPicPr>
        <p:blipFill>
          <a:blip r:embed="rId2" cstate="print"/>
          <a:srcRect/>
          <a:stretch>
            <a:fillRect/>
          </a:stretch>
        </p:blipFill>
        <p:spPr bwMode="auto">
          <a:xfrm>
            <a:off x="0" y="0"/>
            <a:ext cx="9144000" cy="6876288"/>
          </a:xfrm>
          <a:prstGeom prst="rect">
            <a:avLst/>
          </a:prstGeom>
          <a:noFill/>
        </p:spPr>
      </p:pic>
      <p:sp>
        <p:nvSpPr>
          <p:cNvPr id="3" name="Прямоугольник 2"/>
          <p:cNvSpPr/>
          <p:nvPr/>
        </p:nvSpPr>
        <p:spPr>
          <a:xfrm>
            <a:off x="571472" y="428604"/>
            <a:ext cx="8001056" cy="5016758"/>
          </a:xfrm>
          <a:prstGeom prst="rect">
            <a:avLst/>
          </a:prstGeom>
        </p:spPr>
        <p:txBody>
          <a:bodyPr wrap="square">
            <a:spAutoFit/>
          </a:bodyPr>
          <a:lstStyle/>
          <a:p>
            <a:pPr>
              <a:buNone/>
            </a:pPr>
            <a:r>
              <a:rPr lang="ru-RU" sz="3200" b="1" i="1" u="sng" dirty="0" smtClean="0">
                <a:solidFill>
                  <a:schemeClr val="tx2">
                    <a:lumMod val="75000"/>
                  </a:schemeClr>
                </a:solidFill>
              </a:rPr>
              <a:t>Развивающие: </a:t>
            </a:r>
          </a:p>
          <a:p>
            <a:pPr>
              <a:buNone/>
            </a:pPr>
            <a:endParaRPr lang="ru-RU" sz="2400" b="1" i="1" u="sng" dirty="0" smtClean="0"/>
          </a:p>
          <a:p>
            <a:r>
              <a:rPr lang="ru-RU" sz="2400" b="1" i="1" dirty="0" smtClean="0"/>
              <a:t>· Развивать внимание, память, логическое и пространственное воображения. </a:t>
            </a:r>
          </a:p>
          <a:p>
            <a:r>
              <a:rPr lang="ru-RU" sz="2400" b="1" i="1" dirty="0" smtClean="0"/>
              <a:t>· Развивать мелкую моторику рук, точные движения пальцев, глазомер. </a:t>
            </a:r>
          </a:p>
          <a:p>
            <a:r>
              <a:rPr lang="ru-RU" sz="2400" b="1" i="1" dirty="0" smtClean="0"/>
              <a:t>· Развивать художественный вкус, творческие способности и фантазии детей. </a:t>
            </a:r>
          </a:p>
          <a:p>
            <a:r>
              <a:rPr lang="ru-RU" sz="2400" b="1" i="1" dirty="0" smtClean="0"/>
              <a:t>· Развивать пространственное воображение.</a:t>
            </a:r>
          </a:p>
          <a:p>
            <a:r>
              <a:rPr lang="ru-RU" sz="2400" b="1" i="1" dirty="0" smtClean="0"/>
              <a:t>· Развивать умение создавать композиции из поделок, выполненных в технике оригами. </a:t>
            </a:r>
          </a:p>
          <a:p>
            <a:r>
              <a:rPr lang="ru-RU" sz="2400" b="1" i="1" dirty="0" smtClean="0"/>
              <a:t>· Совершенствовать трудовые навыки и умения работы с бумагой, ножницами, клеем</a:t>
            </a:r>
            <a:r>
              <a:rPr lang="ru-RU" sz="2400" dirty="0" smtClean="0">
                <a:solidFill>
                  <a:schemeClr val="accent6">
                    <a:lumMod val="50000"/>
                  </a:schemeClr>
                </a:solidFill>
              </a:rPr>
              <a:t>. </a:t>
            </a:r>
          </a:p>
        </p:txBody>
      </p:sp>
    </p:spTree>
  </p:cSld>
  <p:clrMapOvr>
    <a:masterClrMapping/>
  </p:clrMapOvr>
  <p:transition>
    <p:comb/>
  </p:transition>
</p:sld>
</file>

<file path=ppt/theme/theme1.xml><?xml version="1.0" encoding="utf-8"?>
<a:theme xmlns:a="http://schemas.openxmlformats.org/drawingml/2006/main" name="Оформление по умолчанию">
  <a:themeElements>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fontScheme name="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922</TotalTime>
  <Words>774</Words>
  <Application>Microsoft Office PowerPoint</Application>
  <PresentationFormat>Экран (4:3)</PresentationFormat>
  <Paragraphs>96</Paragraphs>
  <Slides>24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24</vt:i4>
      </vt:variant>
    </vt:vector>
  </HeadingPairs>
  <TitlesOfParts>
    <vt:vector size="25" baseType="lpstr">
      <vt:lpstr>Оформление по умолчанию</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USER</dc:creator>
  <cp:lastModifiedBy>User</cp:lastModifiedBy>
  <cp:revision>105</cp:revision>
  <dcterms:created xsi:type="dcterms:W3CDTF">2010-03-15T01:09:41Z</dcterms:created>
  <dcterms:modified xsi:type="dcterms:W3CDTF">2023-06-15T17:52:31Z</dcterms:modified>
</cp:coreProperties>
</file>