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2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50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8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48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1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68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6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9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85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6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6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4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2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1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9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37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FBA5F51-7577-426A-8126-F89CA48C38B0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F507-6C13-4C1B-AF5A-FF82813D2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51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758A-C9BE-B46D-41B8-DCD2A6BA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47" y="1225775"/>
            <a:ext cx="9012373" cy="3793695"/>
          </a:xfrm>
        </p:spPr>
        <p:txBody>
          <a:bodyPr>
            <a:noAutofit/>
          </a:bodyPr>
          <a:lstStyle/>
          <a:p>
            <a:pPr algn="ctr"/>
            <a:r>
              <a:rPr lang="ru-RU" sz="7200" dirty="0"/>
              <a:t>Молодой педагог                       и </a:t>
            </a:r>
            <a:br>
              <a:rPr lang="ru-RU" sz="7200" dirty="0"/>
            </a:br>
            <a:r>
              <a:rPr lang="ru-RU" sz="7200" dirty="0"/>
              <a:t>Наставник</a:t>
            </a:r>
          </a:p>
        </p:txBody>
      </p:sp>
    </p:spTree>
    <p:extLst>
      <p:ext uri="{BB962C8B-B14F-4D97-AF65-F5344CB8AC3E}">
        <p14:creationId xmlns:p14="http://schemas.microsoft.com/office/powerpoint/2010/main" val="41376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E258B-3BD3-D6C2-166C-F3E8D802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Наставничество</a:t>
            </a:r>
            <a:r>
              <a:rPr lang="ru-RU" sz="3200" b="1" spc="-4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3200" b="1" spc="-15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социально-экономический тренд современной России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CAB9FFB-B4A1-4277-B6D3-29B144FB9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9" y="1552004"/>
            <a:ext cx="940472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Задачи, решаемые с помощью эффективной модели наставничества: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🠶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Улучшение показателей результативности организации.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🠶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Внедрение практик реверсивного обновления коллектива.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72FE99F-DDB7-CB00-39D3-B307472DE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39" y="4597495"/>
            <a:ext cx="94047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🠶</a:t>
            </a:r>
            <a:r>
              <a:rPr kumimoji="0" lang="ru-RU" altLang="ru-RU" sz="32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Непрерывное развитие организации, готовность к изменениям.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5B13-82AB-5069-6955-B83DFEF8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388" y="624110"/>
            <a:ext cx="9405223" cy="43770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E0861-5E3F-BBE9-2D3E-95492D77F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591" y="1497445"/>
            <a:ext cx="3919844" cy="2080844"/>
          </a:xfrm>
        </p:spPr>
        <p:txBody>
          <a:bodyPr/>
          <a:lstStyle/>
          <a:p>
            <a:r>
              <a:rPr lang="ru-RU" dirty="0"/>
              <a:t>Молодой педагог</a:t>
            </a:r>
          </a:p>
          <a:p>
            <a:r>
              <a:rPr lang="ru-RU" dirty="0"/>
              <a:t>Кутынкина Таисия Сергеевна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CA00A-354F-8061-1BD8-AB09ADD78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1558" y="1497445"/>
            <a:ext cx="4313864" cy="3777622"/>
          </a:xfrm>
        </p:spPr>
        <p:txBody>
          <a:bodyPr/>
          <a:lstStyle/>
          <a:p>
            <a:r>
              <a:rPr lang="ru-RU" dirty="0"/>
              <a:t>Наставник </a:t>
            </a:r>
          </a:p>
          <a:p>
            <a:r>
              <a:rPr lang="ru-RU" dirty="0"/>
              <a:t>Мирманова Зауреш Базарбаевна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901A14-A600-DF52-F3FE-CB6607CC3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35" y="1497445"/>
            <a:ext cx="3630123" cy="512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7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7038-4D13-3AB5-F511-1D193795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2023 год объявлен годом педагога и наставника.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468DA7-A872-3D75-0012-78EE8DACCD40}"/>
              </a:ext>
            </a:extLst>
          </p:cNvPr>
          <p:cNvGrpSpPr>
            <a:grpSpLocks/>
          </p:cNvGrpSpPr>
          <p:nvPr/>
        </p:nvGrpSpPr>
        <p:grpSpPr>
          <a:xfrm>
            <a:off x="1950098" y="1905000"/>
            <a:ext cx="8780106" cy="4252110"/>
            <a:chOff x="-545402" y="193552"/>
            <a:chExt cx="9446890" cy="5224574"/>
          </a:xfrm>
        </p:grpSpPr>
        <p:pic>
          <p:nvPicPr>
            <p:cNvPr id="4" name="Image 101">
              <a:extLst>
                <a:ext uri="{FF2B5EF4-FFF2-40B4-BE49-F238E27FC236}">
                  <a16:creationId xmlns:a16="http://schemas.microsoft.com/office/drawing/2014/main" id="{2A73FEC6-4E5A-8D03-73EA-57E376D2694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45402" y="193552"/>
              <a:ext cx="9446890" cy="5224574"/>
            </a:xfrm>
            <a:prstGeom prst="rect">
              <a:avLst/>
            </a:prstGeom>
          </p:spPr>
        </p:pic>
        <p:sp>
          <p:nvSpPr>
            <p:cNvPr id="5" name="Graphic 102">
              <a:extLst>
                <a:ext uri="{FF2B5EF4-FFF2-40B4-BE49-F238E27FC236}">
                  <a16:creationId xmlns:a16="http://schemas.microsoft.com/office/drawing/2014/main" id="{9A256D50-A56D-5862-E636-770C869DE268}"/>
                </a:ext>
              </a:extLst>
            </p:cNvPr>
            <p:cNvSpPr/>
            <p:nvPr/>
          </p:nvSpPr>
          <p:spPr>
            <a:xfrm>
              <a:off x="672109" y="1132332"/>
              <a:ext cx="45720" cy="304800"/>
            </a:xfrm>
            <a:custGeom>
              <a:avLst/>
              <a:gdLst/>
              <a:ahLst/>
              <a:cxnLst/>
              <a:rect l="l" t="t" r="r" b="b"/>
              <a:pathLst>
                <a:path w="45720" h="304800">
                  <a:moveTo>
                    <a:pt x="4569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5690" y="304800"/>
                  </a:lnTo>
                  <a:lnTo>
                    <a:pt x="4569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" name="Graphic 103">
              <a:extLst>
                <a:ext uri="{FF2B5EF4-FFF2-40B4-BE49-F238E27FC236}">
                  <a16:creationId xmlns:a16="http://schemas.microsoft.com/office/drawing/2014/main" id="{47D9EA35-C54C-7E55-10C1-BE9F7405DFA7}"/>
                </a:ext>
              </a:extLst>
            </p:cNvPr>
            <p:cNvSpPr/>
            <p:nvPr/>
          </p:nvSpPr>
          <p:spPr>
            <a:xfrm>
              <a:off x="672109" y="1132332"/>
              <a:ext cx="45720" cy="304800"/>
            </a:xfrm>
            <a:custGeom>
              <a:avLst/>
              <a:gdLst/>
              <a:ahLst/>
              <a:cxnLst/>
              <a:rect l="l" t="t" r="r" b="b"/>
              <a:pathLst>
                <a:path w="45720" h="304800">
                  <a:moveTo>
                    <a:pt x="0" y="304800"/>
                  </a:moveTo>
                  <a:lnTo>
                    <a:pt x="45690" y="304800"/>
                  </a:lnTo>
                  <a:lnTo>
                    <a:pt x="4569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Graphic 104">
              <a:extLst>
                <a:ext uri="{FF2B5EF4-FFF2-40B4-BE49-F238E27FC236}">
                  <a16:creationId xmlns:a16="http://schemas.microsoft.com/office/drawing/2014/main" id="{2D45D57E-7817-B8DA-FDA0-CA5BAE07613D}"/>
                </a:ext>
              </a:extLst>
            </p:cNvPr>
            <p:cNvSpPr/>
            <p:nvPr/>
          </p:nvSpPr>
          <p:spPr>
            <a:xfrm>
              <a:off x="553186" y="1063719"/>
              <a:ext cx="285115" cy="46355"/>
            </a:xfrm>
            <a:custGeom>
              <a:avLst/>
              <a:gdLst/>
              <a:ahLst/>
              <a:cxnLst/>
              <a:rect l="l" t="t" r="r" b="b"/>
              <a:pathLst>
                <a:path w="285115" h="46355">
                  <a:moveTo>
                    <a:pt x="285005" y="0"/>
                  </a:moveTo>
                  <a:lnTo>
                    <a:pt x="0" y="0"/>
                  </a:lnTo>
                  <a:lnTo>
                    <a:pt x="0" y="45739"/>
                  </a:lnTo>
                  <a:lnTo>
                    <a:pt x="285005" y="45739"/>
                  </a:lnTo>
                  <a:lnTo>
                    <a:pt x="285005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Graphic 105">
              <a:extLst>
                <a:ext uri="{FF2B5EF4-FFF2-40B4-BE49-F238E27FC236}">
                  <a16:creationId xmlns:a16="http://schemas.microsoft.com/office/drawing/2014/main" id="{4415564B-452D-7F78-F9BB-980981615F99}"/>
                </a:ext>
              </a:extLst>
            </p:cNvPr>
            <p:cNvSpPr/>
            <p:nvPr/>
          </p:nvSpPr>
          <p:spPr>
            <a:xfrm>
              <a:off x="553186" y="1063719"/>
              <a:ext cx="285115" cy="46355"/>
            </a:xfrm>
            <a:custGeom>
              <a:avLst/>
              <a:gdLst/>
              <a:ahLst/>
              <a:cxnLst/>
              <a:rect l="l" t="t" r="r" b="b"/>
              <a:pathLst>
                <a:path w="285115" h="46355">
                  <a:moveTo>
                    <a:pt x="0" y="45739"/>
                  </a:moveTo>
                  <a:lnTo>
                    <a:pt x="285005" y="45739"/>
                  </a:lnTo>
                  <a:lnTo>
                    <a:pt x="285005" y="0"/>
                  </a:lnTo>
                  <a:lnTo>
                    <a:pt x="0" y="0"/>
                  </a:lnTo>
                  <a:lnTo>
                    <a:pt x="0" y="45739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Graphic 106">
              <a:extLst>
                <a:ext uri="{FF2B5EF4-FFF2-40B4-BE49-F238E27FC236}">
                  <a16:creationId xmlns:a16="http://schemas.microsoft.com/office/drawing/2014/main" id="{298D63F1-76B5-4389-FB62-7E95F4F4B56F}"/>
                </a:ext>
              </a:extLst>
            </p:cNvPr>
            <p:cNvSpPr/>
            <p:nvPr/>
          </p:nvSpPr>
          <p:spPr>
            <a:xfrm>
              <a:off x="553186" y="1437136"/>
              <a:ext cx="285115" cy="45720"/>
            </a:xfrm>
            <a:custGeom>
              <a:avLst/>
              <a:gdLst/>
              <a:ahLst/>
              <a:cxnLst/>
              <a:rect l="l" t="t" r="r" b="b"/>
              <a:pathLst>
                <a:path w="285115" h="45720">
                  <a:moveTo>
                    <a:pt x="285005" y="0"/>
                  </a:moveTo>
                  <a:lnTo>
                    <a:pt x="0" y="0"/>
                  </a:lnTo>
                  <a:lnTo>
                    <a:pt x="0" y="45690"/>
                  </a:lnTo>
                  <a:lnTo>
                    <a:pt x="285005" y="45690"/>
                  </a:lnTo>
                  <a:lnTo>
                    <a:pt x="285005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Graphic 107">
              <a:extLst>
                <a:ext uri="{FF2B5EF4-FFF2-40B4-BE49-F238E27FC236}">
                  <a16:creationId xmlns:a16="http://schemas.microsoft.com/office/drawing/2014/main" id="{37E8BA8F-C861-3B56-303B-921883B67C8D}"/>
                </a:ext>
              </a:extLst>
            </p:cNvPr>
            <p:cNvSpPr/>
            <p:nvPr/>
          </p:nvSpPr>
          <p:spPr>
            <a:xfrm>
              <a:off x="553186" y="1437136"/>
              <a:ext cx="285115" cy="45720"/>
            </a:xfrm>
            <a:custGeom>
              <a:avLst/>
              <a:gdLst/>
              <a:ahLst/>
              <a:cxnLst/>
              <a:rect l="l" t="t" r="r" b="b"/>
              <a:pathLst>
                <a:path w="285115" h="45720">
                  <a:moveTo>
                    <a:pt x="0" y="45690"/>
                  </a:moveTo>
                  <a:lnTo>
                    <a:pt x="285005" y="45690"/>
                  </a:lnTo>
                  <a:lnTo>
                    <a:pt x="285005" y="0"/>
                  </a:lnTo>
                  <a:lnTo>
                    <a:pt x="0" y="0"/>
                  </a:lnTo>
                  <a:lnTo>
                    <a:pt x="0" y="45690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108">
              <a:extLst>
                <a:ext uri="{FF2B5EF4-FFF2-40B4-BE49-F238E27FC236}">
                  <a16:creationId xmlns:a16="http://schemas.microsoft.com/office/drawing/2014/main" id="{53A108AD-6922-7FAD-6591-B07936E22ACF}"/>
                </a:ext>
              </a:extLst>
            </p:cNvPr>
            <p:cNvSpPr/>
            <p:nvPr/>
          </p:nvSpPr>
          <p:spPr>
            <a:xfrm>
              <a:off x="4293095" y="1225304"/>
              <a:ext cx="46355" cy="257810"/>
            </a:xfrm>
            <a:custGeom>
              <a:avLst/>
              <a:gdLst/>
              <a:ahLst/>
              <a:cxnLst/>
              <a:rect l="l" t="t" r="r" b="b"/>
              <a:pathLst>
                <a:path w="46355" h="257810">
                  <a:moveTo>
                    <a:pt x="45739" y="0"/>
                  </a:moveTo>
                  <a:lnTo>
                    <a:pt x="0" y="0"/>
                  </a:lnTo>
                  <a:lnTo>
                    <a:pt x="0" y="257521"/>
                  </a:lnTo>
                  <a:lnTo>
                    <a:pt x="45739" y="257521"/>
                  </a:lnTo>
                  <a:lnTo>
                    <a:pt x="4573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Graphic 109">
              <a:extLst>
                <a:ext uri="{FF2B5EF4-FFF2-40B4-BE49-F238E27FC236}">
                  <a16:creationId xmlns:a16="http://schemas.microsoft.com/office/drawing/2014/main" id="{0B49FD83-1438-B2AD-9D97-1D6BA07ACF61}"/>
                </a:ext>
              </a:extLst>
            </p:cNvPr>
            <p:cNvSpPr/>
            <p:nvPr/>
          </p:nvSpPr>
          <p:spPr>
            <a:xfrm>
              <a:off x="4293095" y="1225304"/>
              <a:ext cx="46355" cy="257810"/>
            </a:xfrm>
            <a:custGeom>
              <a:avLst/>
              <a:gdLst/>
              <a:ahLst/>
              <a:cxnLst/>
              <a:rect l="l" t="t" r="r" b="b"/>
              <a:pathLst>
                <a:path w="46355" h="257810">
                  <a:moveTo>
                    <a:pt x="0" y="257521"/>
                  </a:moveTo>
                  <a:lnTo>
                    <a:pt x="45739" y="257521"/>
                  </a:lnTo>
                  <a:lnTo>
                    <a:pt x="45739" y="0"/>
                  </a:lnTo>
                  <a:lnTo>
                    <a:pt x="0" y="0"/>
                  </a:lnTo>
                  <a:lnTo>
                    <a:pt x="0" y="257521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110">
              <a:extLst>
                <a:ext uri="{FF2B5EF4-FFF2-40B4-BE49-F238E27FC236}">
                  <a16:creationId xmlns:a16="http://schemas.microsoft.com/office/drawing/2014/main" id="{69A4EAEA-DD65-E314-B5FB-92B839EA87C3}"/>
                </a:ext>
              </a:extLst>
            </p:cNvPr>
            <p:cNvSpPr/>
            <p:nvPr/>
          </p:nvSpPr>
          <p:spPr>
            <a:xfrm>
              <a:off x="4195559" y="1155159"/>
              <a:ext cx="417830" cy="46355"/>
            </a:xfrm>
            <a:custGeom>
              <a:avLst/>
              <a:gdLst/>
              <a:ahLst/>
              <a:cxnLst/>
              <a:rect l="l" t="t" r="r" b="b"/>
              <a:pathLst>
                <a:path w="417830" h="46355">
                  <a:moveTo>
                    <a:pt x="417562" y="0"/>
                  </a:moveTo>
                  <a:lnTo>
                    <a:pt x="0" y="0"/>
                  </a:lnTo>
                  <a:lnTo>
                    <a:pt x="0" y="45739"/>
                  </a:lnTo>
                  <a:lnTo>
                    <a:pt x="417562" y="45739"/>
                  </a:lnTo>
                  <a:lnTo>
                    <a:pt x="41756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111">
              <a:extLst>
                <a:ext uri="{FF2B5EF4-FFF2-40B4-BE49-F238E27FC236}">
                  <a16:creationId xmlns:a16="http://schemas.microsoft.com/office/drawing/2014/main" id="{0EC19D87-3F98-5CD3-F8DC-ABC691A08D56}"/>
                </a:ext>
              </a:extLst>
            </p:cNvPr>
            <p:cNvSpPr/>
            <p:nvPr/>
          </p:nvSpPr>
          <p:spPr>
            <a:xfrm>
              <a:off x="4195559" y="1155159"/>
              <a:ext cx="417830" cy="46355"/>
            </a:xfrm>
            <a:custGeom>
              <a:avLst/>
              <a:gdLst/>
              <a:ahLst/>
              <a:cxnLst/>
              <a:rect l="l" t="t" r="r" b="b"/>
              <a:pathLst>
                <a:path w="417830" h="46355">
                  <a:moveTo>
                    <a:pt x="0" y="45739"/>
                  </a:moveTo>
                  <a:lnTo>
                    <a:pt x="417562" y="45739"/>
                  </a:lnTo>
                  <a:lnTo>
                    <a:pt x="417562" y="0"/>
                  </a:lnTo>
                  <a:lnTo>
                    <a:pt x="0" y="0"/>
                  </a:lnTo>
                  <a:lnTo>
                    <a:pt x="0" y="45739"/>
                  </a:lnTo>
                  <a:close/>
                </a:path>
              </a:pathLst>
            </a:custGeom>
            <a:ln w="15239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Graphic 112">
              <a:extLst>
                <a:ext uri="{FF2B5EF4-FFF2-40B4-BE49-F238E27FC236}">
                  <a16:creationId xmlns:a16="http://schemas.microsoft.com/office/drawing/2014/main" id="{DED6B8BB-0532-BE56-69AC-5CAC85E0469A}"/>
                </a:ext>
              </a:extLst>
            </p:cNvPr>
            <p:cNvSpPr/>
            <p:nvPr/>
          </p:nvSpPr>
          <p:spPr>
            <a:xfrm>
              <a:off x="4204741" y="1524004"/>
              <a:ext cx="367665" cy="45720"/>
            </a:xfrm>
            <a:custGeom>
              <a:avLst/>
              <a:gdLst/>
              <a:ahLst/>
              <a:cxnLst/>
              <a:rect l="l" t="t" r="r" b="b"/>
              <a:pathLst>
                <a:path w="367665" h="45720">
                  <a:moveTo>
                    <a:pt x="367258" y="0"/>
                  </a:moveTo>
                  <a:lnTo>
                    <a:pt x="0" y="0"/>
                  </a:lnTo>
                  <a:lnTo>
                    <a:pt x="0" y="45690"/>
                  </a:lnTo>
                  <a:lnTo>
                    <a:pt x="367258" y="45690"/>
                  </a:lnTo>
                  <a:lnTo>
                    <a:pt x="36725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Graphic 113">
              <a:extLst>
                <a:ext uri="{FF2B5EF4-FFF2-40B4-BE49-F238E27FC236}">
                  <a16:creationId xmlns:a16="http://schemas.microsoft.com/office/drawing/2014/main" id="{BC11E801-4533-C8FE-42B2-CD5FAA50739A}"/>
                </a:ext>
              </a:extLst>
            </p:cNvPr>
            <p:cNvSpPr/>
            <p:nvPr/>
          </p:nvSpPr>
          <p:spPr>
            <a:xfrm>
              <a:off x="4204741" y="1524004"/>
              <a:ext cx="367665" cy="45720"/>
            </a:xfrm>
            <a:custGeom>
              <a:avLst/>
              <a:gdLst/>
              <a:ahLst/>
              <a:cxnLst/>
              <a:rect l="l" t="t" r="r" b="b"/>
              <a:pathLst>
                <a:path w="367665" h="45720">
                  <a:moveTo>
                    <a:pt x="0" y="45690"/>
                  </a:moveTo>
                  <a:lnTo>
                    <a:pt x="367258" y="45690"/>
                  </a:lnTo>
                  <a:lnTo>
                    <a:pt x="367258" y="0"/>
                  </a:lnTo>
                  <a:lnTo>
                    <a:pt x="0" y="0"/>
                  </a:lnTo>
                  <a:lnTo>
                    <a:pt x="0" y="45690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Graphic 114">
              <a:extLst>
                <a:ext uri="{FF2B5EF4-FFF2-40B4-BE49-F238E27FC236}">
                  <a16:creationId xmlns:a16="http://schemas.microsoft.com/office/drawing/2014/main" id="{E9A514B3-0A79-24FE-2AA2-97359708F9B4}"/>
                </a:ext>
              </a:extLst>
            </p:cNvPr>
            <p:cNvSpPr/>
            <p:nvPr/>
          </p:nvSpPr>
          <p:spPr>
            <a:xfrm>
              <a:off x="4425696" y="1225304"/>
              <a:ext cx="46355" cy="257810"/>
            </a:xfrm>
            <a:custGeom>
              <a:avLst/>
              <a:gdLst/>
              <a:ahLst/>
              <a:cxnLst/>
              <a:rect l="l" t="t" r="r" b="b"/>
              <a:pathLst>
                <a:path w="46355" h="257810">
                  <a:moveTo>
                    <a:pt x="45739" y="0"/>
                  </a:moveTo>
                  <a:lnTo>
                    <a:pt x="0" y="0"/>
                  </a:lnTo>
                  <a:lnTo>
                    <a:pt x="0" y="257521"/>
                  </a:lnTo>
                  <a:lnTo>
                    <a:pt x="45739" y="257521"/>
                  </a:lnTo>
                  <a:lnTo>
                    <a:pt x="4573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Graphic 115">
              <a:extLst>
                <a:ext uri="{FF2B5EF4-FFF2-40B4-BE49-F238E27FC236}">
                  <a16:creationId xmlns:a16="http://schemas.microsoft.com/office/drawing/2014/main" id="{53E0E542-9DDC-70DC-E5AC-BBDC4A5233FE}"/>
                </a:ext>
              </a:extLst>
            </p:cNvPr>
            <p:cNvSpPr/>
            <p:nvPr/>
          </p:nvSpPr>
          <p:spPr>
            <a:xfrm>
              <a:off x="4425696" y="1225304"/>
              <a:ext cx="46355" cy="257810"/>
            </a:xfrm>
            <a:custGeom>
              <a:avLst/>
              <a:gdLst/>
              <a:ahLst/>
              <a:cxnLst/>
              <a:rect l="l" t="t" r="r" b="b"/>
              <a:pathLst>
                <a:path w="46355" h="257810">
                  <a:moveTo>
                    <a:pt x="0" y="257521"/>
                  </a:moveTo>
                  <a:lnTo>
                    <a:pt x="45739" y="257521"/>
                  </a:lnTo>
                  <a:lnTo>
                    <a:pt x="45739" y="0"/>
                  </a:lnTo>
                  <a:lnTo>
                    <a:pt x="0" y="0"/>
                  </a:lnTo>
                  <a:lnTo>
                    <a:pt x="0" y="257521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Graphic 116">
              <a:extLst>
                <a:ext uri="{FF2B5EF4-FFF2-40B4-BE49-F238E27FC236}">
                  <a16:creationId xmlns:a16="http://schemas.microsoft.com/office/drawing/2014/main" id="{72E2B114-6FA6-5103-12B8-8A82641529E7}"/>
                </a:ext>
              </a:extLst>
            </p:cNvPr>
            <p:cNvSpPr/>
            <p:nvPr/>
          </p:nvSpPr>
          <p:spPr>
            <a:xfrm>
              <a:off x="7459954" y="1284738"/>
              <a:ext cx="46355" cy="285115"/>
            </a:xfrm>
            <a:custGeom>
              <a:avLst/>
              <a:gdLst/>
              <a:ahLst/>
              <a:cxnLst/>
              <a:rect l="l" t="t" r="r" b="b"/>
              <a:pathLst>
                <a:path w="46355" h="285115">
                  <a:moveTo>
                    <a:pt x="45739" y="0"/>
                  </a:moveTo>
                  <a:lnTo>
                    <a:pt x="0" y="0"/>
                  </a:lnTo>
                  <a:lnTo>
                    <a:pt x="0" y="284956"/>
                  </a:lnTo>
                  <a:lnTo>
                    <a:pt x="45739" y="284956"/>
                  </a:lnTo>
                  <a:lnTo>
                    <a:pt x="4573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Graphic 117">
              <a:extLst>
                <a:ext uri="{FF2B5EF4-FFF2-40B4-BE49-F238E27FC236}">
                  <a16:creationId xmlns:a16="http://schemas.microsoft.com/office/drawing/2014/main" id="{C748190A-7E02-DB0B-86D8-5F55AB30E42D}"/>
                </a:ext>
              </a:extLst>
            </p:cNvPr>
            <p:cNvSpPr/>
            <p:nvPr/>
          </p:nvSpPr>
          <p:spPr>
            <a:xfrm>
              <a:off x="7459954" y="1284738"/>
              <a:ext cx="46355" cy="285115"/>
            </a:xfrm>
            <a:custGeom>
              <a:avLst/>
              <a:gdLst/>
              <a:ahLst/>
              <a:cxnLst/>
              <a:rect l="l" t="t" r="r" b="b"/>
              <a:pathLst>
                <a:path w="46355" h="285115">
                  <a:moveTo>
                    <a:pt x="0" y="284956"/>
                  </a:moveTo>
                  <a:lnTo>
                    <a:pt x="45739" y="284956"/>
                  </a:lnTo>
                  <a:lnTo>
                    <a:pt x="45739" y="0"/>
                  </a:lnTo>
                  <a:lnTo>
                    <a:pt x="0" y="0"/>
                  </a:lnTo>
                  <a:lnTo>
                    <a:pt x="0" y="284956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Graphic 118">
              <a:extLst>
                <a:ext uri="{FF2B5EF4-FFF2-40B4-BE49-F238E27FC236}">
                  <a16:creationId xmlns:a16="http://schemas.microsoft.com/office/drawing/2014/main" id="{926BBA85-A8B2-66E1-5767-C7A08EC5FB13}"/>
                </a:ext>
              </a:extLst>
            </p:cNvPr>
            <p:cNvSpPr/>
            <p:nvPr/>
          </p:nvSpPr>
          <p:spPr>
            <a:xfrm>
              <a:off x="7606309" y="1284738"/>
              <a:ext cx="45720" cy="285115"/>
            </a:xfrm>
            <a:custGeom>
              <a:avLst/>
              <a:gdLst/>
              <a:ahLst/>
              <a:cxnLst/>
              <a:rect l="l" t="t" r="r" b="b"/>
              <a:pathLst>
                <a:path w="45720" h="285115">
                  <a:moveTo>
                    <a:pt x="45690" y="0"/>
                  </a:moveTo>
                  <a:lnTo>
                    <a:pt x="0" y="0"/>
                  </a:lnTo>
                  <a:lnTo>
                    <a:pt x="0" y="284956"/>
                  </a:lnTo>
                  <a:lnTo>
                    <a:pt x="45690" y="284956"/>
                  </a:lnTo>
                  <a:lnTo>
                    <a:pt x="4569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Graphic 119">
              <a:extLst>
                <a:ext uri="{FF2B5EF4-FFF2-40B4-BE49-F238E27FC236}">
                  <a16:creationId xmlns:a16="http://schemas.microsoft.com/office/drawing/2014/main" id="{0B35BC4E-D465-22A4-AFDF-0E10EC5520AD}"/>
                </a:ext>
              </a:extLst>
            </p:cNvPr>
            <p:cNvSpPr/>
            <p:nvPr/>
          </p:nvSpPr>
          <p:spPr>
            <a:xfrm>
              <a:off x="7606309" y="1284738"/>
              <a:ext cx="45720" cy="285115"/>
            </a:xfrm>
            <a:custGeom>
              <a:avLst/>
              <a:gdLst/>
              <a:ahLst/>
              <a:cxnLst/>
              <a:rect l="l" t="t" r="r" b="b"/>
              <a:pathLst>
                <a:path w="45720" h="285115">
                  <a:moveTo>
                    <a:pt x="0" y="284956"/>
                  </a:moveTo>
                  <a:lnTo>
                    <a:pt x="45690" y="284956"/>
                  </a:lnTo>
                  <a:lnTo>
                    <a:pt x="45690" y="0"/>
                  </a:lnTo>
                  <a:lnTo>
                    <a:pt x="0" y="0"/>
                  </a:lnTo>
                  <a:lnTo>
                    <a:pt x="0" y="284956"/>
                  </a:lnTo>
                  <a:close/>
                </a:path>
              </a:pathLst>
            </a:custGeom>
            <a:ln w="15239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Graphic 120">
              <a:extLst>
                <a:ext uri="{FF2B5EF4-FFF2-40B4-BE49-F238E27FC236}">
                  <a16:creationId xmlns:a16="http://schemas.microsoft.com/office/drawing/2014/main" id="{4051B6C5-6009-38B5-F641-DFB23C578405}"/>
                </a:ext>
              </a:extLst>
            </p:cNvPr>
            <p:cNvSpPr/>
            <p:nvPr/>
          </p:nvSpPr>
          <p:spPr>
            <a:xfrm>
              <a:off x="7761731" y="1284738"/>
              <a:ext cx="46355" cy="285115"/>
            </a:xfrm>
            <a:custGeom>
              <a:avLst/>
              <a:gdLst/>
              <a:ahLst/>
              <a:cxnLst/>
              <a:rect l="l" t="t" r="r" b="b"/>
              <a:pathLst>
                <a:path w="46355" h="285115">
                  <a:moveTo>
                    <a:pt x="45739" y="0"/>
                  </a:moveTo>
                  <a:lnTo>
                    <a:pt x="0" y="0"/>
                  </a:lnTo>
                  <a:lnTo>
                    <a:pt x="0" y="284956"/>
                  </a:lnTo>
                  <a:lnTo>
                    <a:pt x="45739" y="284956"/>
                  </a:lnTo>
                  <a:lnTo>
                    <a:pt x="4573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Graphic 121">
              <a:extLst>
                <a:ext uri="{FF2B5EF4-FFF2-40B4-BE49-F238E27FC236}">
                  <a16:creationId xmlns:a16="http://schemas.microsoft.com/office/drawing/2014/main" id="{60B42619-6E08-87FE-D257-1D95C7EFD2AD}"/>
                </a:ext>
              </a:extLst>
            </p:cNvPr>
            <p:cNvSpPr/>
            <p:nvPr/>
          </p:nvSpPr>
          <p:spPr>
            <a:xfrm>
              <a:off x="7761731" y="1284738"/>
              <a:ext cx="46355" cy="285115"/>
            </a:xfrm>
            <a:custGeom>
              <a:avLst/>
              <a:gdLst/>
              <a:ahLst/>
              <a:cxnLst/>
              <a:rect l="l" t="t" r="r" b="b"/>
              <a:pathLst>
                <a:path w="46355" h="285115">
                  <a:moveTo>
                    <a:pt x="0" y="284956"/>
                  </a:moveTo>
                  <a:lnTo>
                    <a:pt x="45739" y="284956"/>
                  </a:lnTo>
                  <a:lnTo>
                    <a:pt x="45739" y="0"/>
                  </a:lnTo>
                  <a:lnTo>
                    <a:pt x="0" y="0"/>
                  </a:lnTo>
                  <a:lnTo>
                    <a:pt x="0" y="284956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Graphic 122">
              <a:extLst>
                <a:ext uri="{FF2B5EF4-FFF2-40B4-BE49-F238E27FC236}">
                  <a16:creationId xmlns:a16="http://schemas.microsoft.com/office/drawing/2014/main" id="{C456133D-B5CA-0494-46B7-257D3A6EF853}"/>
                </a:ext>
              </a:extLst>
            </p:cNvPr>
            <p:cNvSpPr/>
            <p:nvPr/>
          </p:nvSpPr>
          <p:spPr>
            <a:xfrm>
              <a:off x="7391400" y="1143004"/>
              <a:ext cx="523240" cy="45720"/>
            </a:xfrm>
            <a:custGeom>
              <a:avLst/>
              <a:gdLst/>
              <a:ahLst/>
              <a:cxnLst/>
              <a:rect l="l" t="t" r="r" b="b"/>
              <a:pathLst>
                <a:path w="523240" h="45720">
                  <a:moveTo>
                    <a:pt x="522734" y="0"/>
                  </a:moveTo>
                  <a:lnTo>
                    <a:pt x="0" y="0"/>
                  </a:lnTo>
                  <a:lnTo>
                    <a:pt x="0" y="45690"/>
                  </a:lnTo>
                  <a:lnTo>
                    <a:pt x="522734" y="45690"/>
                  </a:lnTo>
                  <a:lnTo>
                    <a:pt x="52273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6" name="Graphic 123">
              <a:extLst>
                <a:ext uri="{FF2B5EF4-FFF2-40B4-BE49-F238E27FC236}">
                  <a16:creationId xmlns:a16="http://schemas.microsoft.com/office/drawing/2014/main" id="{F7B69BBA-4D43-4D79-EC91-118787929290}"/>
                </a:ext>
              </a:extLst>
            </p:cNvPr>
            <p:cNvSpPr/>
            <p:nvPr/>
          </p:nvSpPr>
          <p:spPr>
            <a:xfrm>
              <a:off x="7391400" y="1143004"/>
              <a:ext cx="523240" cy="45720"/>
            </a:xfrm>
            <a:custGeom>
              <a:avLst/>
              <a:gdLst/>
              <a:ahLst/>
              <a:cxnLst/>
              <a:rect l="l" t="t" r="r" b="b"/>
              <a:pathLst>
                <a:path w="523240" h="45720">
                  <a:moveTo>
                    <a:pt x="0" y="45690"/>
                  </a:moveTo>
                  <a:lnTo>
                    <a:pt x="522734" y="45690"/>
                  </a:lnTo>
                  <a:lnTo>
                    <a:pt x="522734" y="0"/>
                  </a:lnTo>
                  <a:lnTo>
                    <a:pt x="0" y="0"/>
                  </a:lnTo>
                  <a:lnTo>
                    <a:pt x="0" y="45690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7" name="Graphic 124">
              <a:extLst>
                <a:ext uri="{FF2B5EF4-FFF2-40B4-BE49-F238E27FC236}">
                  <a16:creationId xmlns:a16="http://schemas.microsoft.com/office/drawing/2014/main" id="{7E3EBD34-E6AC-1C82-3541-1F3E691B9F2E}"/>
                </a:ext>
              </a:extLst>
            </p:cNvPr>
            <p:cNvSpPr/>
            <p:nvPr/>
          </p:nvSpPr>
          <p:spPr>
            <a:xfrm>
              <a:off x="7382268" y="1642863"/>
              <a:ext cx="518795" cy="45720"/>
            </a:xfrm>
            <a:custGeom>
              <a:avLst/>
              <a:gdLst/>
              <a:ahLst/>
              <a:cxnLst/>
              <a:rect l="l" t="t" r="r" b="b"/>
              <a:pathLst>
                <a:path w="518795" h="45720">
                  <a:moveTo>
                    <a:pt x="518170" y="0"/>
                  </a:moveTo>
                  <a:lnTo>
                    <a:pt x="0" y="0"/>
                  </a:lnTo>
                  <a:lnTo>
                    <a:pt x="0" y="45690"/>
                  </a:lnTo>
                  <a:lnTo>
                    <a:pt x="518170" y="45690"/>
                  </a:lnTo>
                  <a:lnTo>
                    <a:pt x="51817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8" name="Graphic 125">
              <a:extLst>
                <a:ext uri="{FF2B5EF4-FFF2-40B4-BE49-F238E27FC236}">
                  <a16:creationId xmlns:a16="http://schemas.microsoft.com/office/drawing/2014/main" id="{DCC11671-FEE4-F775-B592-EBBAFE5D9DD2}"/>
                </a:ext>
              </a:extLst>
            </p:cNvPr>
            <p:cNvSpPr/>
            <p:nvPr/>
          </p:nvSpPr>
          <p:spPr>
            <a:xfrm>
              <a:off x="7382268" y="1642863"/>
              <a:ext cx="518795" cy="45720"/>
            </a:xfrm>
            <a:custGeom>
              <a:avLst/>
              <a:gdLst/>
              <a:ahLst/>
              <a:cxnLst/>
              <a:rect l="l" t="t" r="r" b="b"/>
              <a:pathLst>
                <a:path w="518795" h="45720">
                  <a:moveTo>
                    <a:pt x="0" y="45690"/>
                  </a:moveTo>
                  <a:lnTo>
                    <a:pt x="518170" y="45690"/>
                  </a:lnTo>
                  <a:lnTo>
                    <a:pt x="518170" y="0"/>
                  </a:lnTo>
                  <a:lnTo>
                    <a:pt x="0" y="0"/>
                  </a:lnTo>
                  <a:lnTo>
                    <a:pt x="0" y="45690"/>
                  </a:lnTo>
                  <a:close/>
                </a:path>
              </a:pathLst>
            </a:custGeom>
            <a:ln w="15239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539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1A1B-6F6A-AC26-D3DC-0A27060B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 «Педагогический дуэт»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4D8959-5C04-F564-DC08-388E4B8B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16" y="1264555"/>
            <a:ext cx="3848003" cy="550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EE1AB06-457D-9F64-44B7-7A3DE5874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99" y="1264555"/>
            <a:ext cx="3754695" cy="53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30A7-7FE5-8F41-E12F-FDCD7E887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Image 90">
            <a:extLst>
              <a:ext uri="{FF2B5EF4-FFF2-40B4-BE49-F238E27FC236}">
                <a16:creationId xmlns:a16="http://schemas.microsoft.com/office/drawing/2014/main" id="{65E5C5DF-A15F-77A6-9AC9-962E123D471F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630" y="359412"/>
            <a:ext cx="9657184" cy="558291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98AF92E-EA40-CB13-5368-7B04A81BBA91}"/>
              </a:ext>
            </a:extLst>
          </p:cNvPr>
          <p:cNvGrpSpPr>
            <a:grpSpLocks/>
          </p:cNvGrpSpPr>
          <p:nvPr/>
        </p:nvGrpSpPr>
        <p:grpSpPr>
          <a:xfrm>
            <a:off x="1443810" y="1152983"/>
            <a:ext cx="7361454" cy="624864"/>
            <a:chOff x="553186" y="1063719"/>
            <a:chExt cx="7361454" cy="624864"/>
          </a:xfrm>
        </p:grpSpPr>
        <p:sp>
          <p:nvSpPr>
            <p:cNvPr id="6" name="Graphic 102">
              <a:extLst>
                <a:ext uri="{FF2B5EF4-FFF2-40B4-BE49-F238E27FC236}">
                  <a16:creationId xmlns:a16="http://schemas.microsoft.com/office/drawing/2014/main" id="{47A121AD-5C59-AA91-8E2C-8FCBF25908D5}"/>
                </a:ext>
              </a:extLst>
            </p:cNvPr>
            <p:cNvSpPr/>
            <p:nvPr/>
          </p:nvSpPr>
          <p:spPr>
            <a:xfrm>
              <a:off x="672109" y="1132332"/>
              <a:ext cx="45720" cy="304800"/>
            </a:xfrm>
            <a:custGeom>
              <a:avLst/>
              <a:gdLst/>
              <a:ahLst/>
              <a:cxnLst/>
              <a:rect l="l" t="t" r="r" b="b"/>
              <a:pathLst>
                <a:path w="45720" h="304800">
                  <a:moveTo>
                    <a:pt x="4569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45690" y="304800"/>
                  </a:lnTo>
                  <a:lnTo>
                    <a:pt x="4569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7" name="Graphic 103">
              <a:extLst>
                <a:ext uri="{FF2B5EF4-FFF2-40B4-BE49-F238E27FC236}">
                  <a16:creationId xmlns:a16="http://schemas.microsoft.com/office/drawing/2014/main" id="{D9AD946E-CC92-E45E-F593-A838DC169AF6}"/>
                </a:ext>
              </a:extLst>
            </p:cNvPr>
            <p:cNvSpPr/>
            <p:nvPr/>
          </p:nvSpPr>
          <p:spPr>
            <a:xfrm>
              <a:off x="672109" y="1132332"/>
              <a:ext cx="45720" cy="304800"/>
            </a:xfrm>
            <a:custGeom>
              <a:avLst/>
              <a:gdLst/>
              <a:ahLst/>
              <a:cxnLst/>
              <a:rect l="l" t="t" r="r" b="b"/>
              <a:pathLst>
                <a:path w="45720" h="304800">
                  <a:moveTo>
                    <a:pt x="0" y="304800"/>
                  </a:moveTo>
                  <a:lnTo>
                    <a:pt x="45690" y="304800"/>
                  </a:lnTo>
                  <a:lnTo>
                    <a:pt x="4569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8" name="Graphic 104">
              <a:extLst>
                <a:ext uri="{FF2B5EF4-FFF2-40B4-BE49-F238E27FC236}">
                  <a16:creationId xmlns:a16="http://schemas.microsoft.com/office/drawing/2014/main" id="{CD2B7227-CC64-194B-3B48-F83E0FAE99DB}"/>
                </a:ext>
              </a:extLst>
            </p:cNvPr>
            <p:cNvSpPr/>
            <p:nvPr/>
          </p:nvSpPr>
          <p:spPr>
            <a:xfrm>
              <a:off x="553186" y="1063719"/>
              <a:ext cx="285115" cy="46355"/>
            </a:xfrm>
            <a:custGeom>
              <a:avLst/>
              <a:gdLst/>
              <a:ahLst/>
              <a:cxnLst/>
              <a:rect l="l" t="t" r="r" b="b"/>
              <a:pathLst>
                <a:path w="285115" h="46355">
                  <a:moveTo>
                    <a:pt x="285005" y="0"/>
                  </a:moveTo>
                  <a:lnTo>
                    <a:pt x="0" y="0"/>
                  </a:lnTo>
                  <a:lnTo>
                    <a:pt x="0" y="45739"/>
                  </a:lnTo>
                  <a:lnTo>
                    <a:pt x="285005" y="45739"/>
                  </a:lnTo>
                  <a:lnTo>
                    <a:pt x="285005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9" name="Graphic 105">
              <a:extLst>
                <a:ext uri="{FF2B5EF4-FFF2-40B4-BE49-F238E27FC236}">
                  <a16:creationId xmlns:a16="http://schemas.microsoft.com/office/drawing/2014/main" id="{C95B5A6B-AC99-5B6A-5F90-B7528E25AA83}"/>
                </a:ext>
              </a:extLst>
            </p:cNvPr>
            <p:cNvSpPr/>
            <p:nvPr/>
          </p:nvSpPr>
          <p:spPr>
            <a:xfrm>
              <a:off x="553186" y="1063719"/>
              <a:ext cx="285115" cy="46355"/>
            </a:xfrm>
            <a:custGeom>
              <a:avLst/>
              <a:gdLst/>
              <a:ahLst/>
              <a:cxnLst/>
              <a:rect l="l" t="t" r="r" b="b"/>
              <a:pathLst>
                <a:path w="285115" h="46355">
                  <a:moveTo>
                    <a:pt x="0" y="45739"/>
                  </a:moveTo>
                  <a:lnTo>
                    <a:pt x="285005" y="45739"/>
                  </a:lnTo>
                  <a:lnTo>
                    <a:pt x="285005" y="0"/>
                  </a:lnTo>
                  <a:lnTo>
                    <a:pt x="0" y="0"/>
                  </a:lnTo>
                  <a:lnTo>
                    <a:pt x="0" y="45739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Graphic 106">
              <a:extLst>
                <a:ext uri="{FF2B5EF4-FFF2-40B4-BE49-F238E27FC236}">
                  <a16:creationId xmlns:a16="http://schemas.microsoft.com/office/drawing/2014/main" id="{E81D61E9-E06F-BD66-06BF-CBEA5ECE20A0}"/>
                </a:ext>
              </a:extLst>
            </p:cNvPr>
            <p:cNvSpPr/>
            <p:nvPr/>
          </p:nvSpPr>
          <p:spPr>
            <a:xfrm>
              <a:off x="553186" y="1437136"/>
              <a:ext cx="285115" cy="45720"/>
            </a:xfrm>
            <a:custGeom>
              <a:avLst/>
              <a:gdLst/>
              <a:ahLst/>
              <a:cxnLst/>
              <a:rect l="l" t="t" r="r" b="b"/>
              <a:pathLst>
                <a:path w="285115" h="45720">
                  <a:moveTo>
                    <a:pt x="285005" y="0"/>
                  </a:moveTo>
                  <a:lnTo>
                    <a:pt x="0" y="0"/>
                  </a:lnTo>
                  <a:lnTo>
                    <a:pt x="0" y="45690"/>
                  </a:lnTo>
                  <a:lnTo>
                    <a:pt x="285005" y="45690"/>
                  </a:lnTo>
                  <a:lnTo>
                    <a:pt x="285005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Graphic 107">
              <a:extLst>
                <a:ext uri="{FF2B5EF4-FFF2-40B4-BE49-F238E27FC236}">
                  <a16:creationId xmlns:a16="http://schemas.microsoft.com/office/drawing/2014/main" id="{AD790A18-4AED-4C50-2C83-78C9CA2FCB5B}"/>
                </a:ext>
              </a:extLst>
            </p:cNvPr>
            <p:cNvSpPr/>
            <p:nvPr/>
          </p:nvSpPr>
          <p:spPr>
            <a:xfrm>
              <a:off x="553186" y="1437136"/>
              <a:ext cx="285115" cy="45720"/>
            </a:xfrm>
            <a:custGeom>
              <a:avLst/>
              <a:gdLst/>
              <a:ahLst/>
              <a:cxnLst/>
              <a:rect l="l" t="t" r="r" b="b"/>
              <a:pathLst>
                <a:path w="285115" h="45720">
                  <a:moveTo>
                    <a:pt x="0" y="45690"/>
                  </a:moveTo>
                  <a:lnTo>
                    <a:pt x="285005" y="45690"/>
                  </a:lnTo>
                  <a:lnTo>
                    <a:pt x="285005" y="0"/>
                  </a:lnTo>
                  <a:lnTo>
                    <a:pt x="0" y="0"/>
                  </a:lnTo>
                  <a:lnTo>
                    <a:pt x="0" y="45690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Graphic 108">
              <a:extLst>
                <a:ext uri="{FF2B5EF4-FFF2-40B4-BE49-F238E27FC236}">
                  <a16:creationId xmlns:a16="http://schemas.microsoft.com/office/drawing/2014/main" id="{95C49944-2862-03C5-E449-E29EC50B1407}"/>
                </a:ext>
              </a:extLst>
            </p:cNvPr>
            <p:cNvSpPr/>
            <p:nvPr/>
          </p:nvSpPr>
          <p:spPr>
            <a:xfrm>
              <a:off x="4293095" y="1225304"/>
              <a:ext cx="46355" cy="257810"/>
            </a:xfrm>
            <a:custGeom>
              <a:avLst/>
              <a:gdLst/>
              <a:ahLst/>
              <a:cxnLst/>
              <a:rect l="l" t="t" r="r" b="b"/>
              <a:pathLst>
                <a:path w="46355" h="257810">
                  <a:moveTo>
                    <a:pt x="45739" y="0"/>
                  </a:moveTo>
                  <a:lnTo>
                    <a:pt x="0" y="0"/>
                  </a:lnTo>
                  <a:lnTo>
                    <a:pt x="0" y="257521"/>
                  </a:lnTo>
                  <a:lnTo>
                    <a:pt x="45739" y="257521"/>
                  </a:lnTo>
                  <a:lnTo>
                    <a:pt x="4573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Graphic 109">
              <a:extLst>
                <a:ext uri="{FF2B5EF4-FFF2-40B4-BE49-F238E27FC236}">
                  <a16:creationId xmlns:a16="http://schemas.microsoft.com/office/drawing/2014/main" id="{A4AB4601-17AD-D9FE-7684-1B99CA8DE9F4}"/>
                </a:ext>
              </a:extLst>
            </p:cNvPr>
            <p:cNvSpPr/>
            <p:nvPr/>
          </p:nvSpPr>
          <p:spPr>
            <a:xfrm>
              <a:off x="4293095" y="1225304"/>
              <a:ext cx="46355" cy="257810"/>
            </a:xfrm>
            <a:custGeom>
              <a:avLst/>
              <a:gdLst/>
              <a:ahLst/>
              <a:cxnLst/>
              <a:rect l="l" t="t" r="r" b="b"/>
              <a:pathLst>
                <a:path w="46355" h="257810">
                  <a:moveTo>
                    <a:pt x="0" y="257521"/>
                  </a:moveTo>
                  <a:lnTo>
                    <a:pt x="45739" y="257521"/>
                  </a:lnTo>
                  <a:lnTo>
                    <a:pt x="45739" y="0"/>
                  </a:lnTo>
                  <a:lnTo>
                    <a:pt x="0" y="0"/>
                  </a:lnTo>
                  <a:lnTo>
                    <a:pt x="0" y="257521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110">
              <a:extLst>
                <a:ext uri="{FF2B5EF4-FFF2-40B4-BE49-F238E27FC236}">
                  <a16:creationId xmlns:a16="http://schemas.microsoft.com/office/drawing/2014/main" id="{583BE021-8716-6EC8-932C-E637DC96CA56}"/>
                </a:ext>
              </a:extLst>
            </p:cNvPr>
            <p:cNvSpPr/>
            <p:nvPr/>
          </p:nvSpPr>
          <p:spPr>
            <a:xfrm>
              <a:off x="4195559" y="1155159"/>
              <a:ext cx="417830" cy="46355"/>
            </a:xfrm>
            <a:custGeom>
              <a:avLst/>
              <a:gdLst/>
              <a:ahLst/>
              <a:cxnLst/>
              <a:rect l="l" t="t" r="r" b="b"/>
              <a:pathLst>
                <a:path w="417830" h="46355">
                  <a:moveTo>
                    <a:pt x="417562" y="0"/>
                  </a:moveTo>
                  <a:lnTo>
                    <a:pt x="0" y="0"/>
                  </a:lnTo>
                  <a:lnTo>
                    <a:pt x="0" y="45739"/>
                  </a:lnTo>
                  <a:lnTo>
                    <a:pt x="417562" y="45739"/>
                  </a:lnTo>
                  <a:lnTo>
                    <a:pt x="41756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5" name="Graphic 111">
              <a:extLst>
                <a:ext uri="{FF2B5EF4-FFF2-40B4-BE49-F238E27FC236}">
                  <a16:creationId xmlns:a16="http://schemas.microsoft.com/office/drawing/2014/main" id="{D00BB190-71FA-6970-C738-19BB9E017ED0}"/>
                </a:ext>
              </a:extLst>
            </p:cNvPr>
            <p:cNvSpPr/>
            <p:nvPr/>
          </p:nvSpPr>
          <p:spPr>
            <a:xfrm>
              <a:off x="4195559" y="1155159"/>
              <a:ext cx="417830" cy="46355"/>
            </a:xfrm>
            <a:custGeom>
              <a:avLst/>
              <a:gdLst/>
              <a:ahLst/>
              <a:cxnLst/>
              <a:rect l="l" t="t" r="r" b="b"/>
              <a:pathLst>
                <a:path w="417830" h="46355">
                  <a:moveTo>
                    <a:pt x="0" y="45739"/>
                  </a:moveTo>
                  <a:lnTo>
                    <a:pt x="417562" y="45739"/>
                  </a:lnTo>
                  <a:lnTo>
                    <a:pt x="417562" y="0"/>
                  </a:lnTo>
                  <a:lnTo>
                    <a:pt x="0" y="0"/>
                  </a:lnTo>
                  <a:lnTo>
                    <a:pt x="0" y="45739"/>
                  </a:lnTo>
                  <a:close/>
                </a:path>
              </a:pathLst>
            </a:custGeom>
            <a:ln w="15239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6" name="Graphic 112">
              <a:extLst>
                <a:ext uri="{FF2B5EF4-FFF2-40B4-BE49-F238E27FC236}">
                  <a16:creationId xmlns:a16="http://schemas.microsoft.com/office/drawing/2014/main" id="{8EE9BAD7-75E3-0391-84E5-C23C1584FFE1}"/>
                </a:ext>
              </a:extLst>
            </p:cNvPr>
            <p:cNvSpPr/>
            <p:nvPr/>
          </p:nvSpPr>
          <p:spPr>
            <a:xfrm>
              <a:off x="4204741" y="1524004"/>
              <a:ext cx="367665" cy="45720"/>
            </a:xfrm>
            <a:custGeom>
              <a:avLst/>
              <a:gdLst/>
              <a:ahLst/>
              <a:cxnLst/>
              <a:rect l="l" t="t" r="r" b="b"/>
              <a:pathLst>
                <a:path w="367665" h="45720">
                  <a:moveTo>
                    <a:pt x="367258" y="0"/>
                  </a:moveTo>
                  <a:lnTo>
                    <a:pt x="0" y="0"/>
                  </a:lnTo>
                  <a:lnTo>
                    <a:pt x="0" y="45690"/>
                  </a:lnTo>
                  <a:lnTo>
                    <a:pt x="367258" y="45690"/>
                  </a:lnTo>
                  <a:lnTo>
                    <a:pt x="36725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" name="Graphic 113">
              <a:extLst>
                <a:ext uri="{FF2B5EF4-FFF2-40B4-BE49-F238E27FC236}">
                  <a16:creationId xmlns:a16="http://schemas.microsoft.com/office/drawing/2014/main" id="{2F7E7F8E-879F-1FEB-CB47-D29FF46E1BBE}"/>
                </a:ext>
              </a:extLst>
            </p:cNvPr>
            <p:cNvSpPr/>
            <p:nvPr/>
          </p:nvSpPr>
          <p:spPr>
            <a:xfrm>
              <a:off x="4204741" y="1524004"/>
              <a:ext cx="367665" cy="45720"/>
            </a:xfrm>
            <a:custGeom>
              <a:avLst/>
              <a:gdLst/>
              <a:ahLst/>
              <a:cxnLst/>
              <a:rect l="l" t="t" r="r" b="b"/>
              <a:pathLst>
                <a:path w="367665" h="45720">
                  <a:moveTo>
                    <a:pt x="0" y="45690"/>
                  </a:moveTo>
                  <a:lnTo>
                    <a:pt x="367258" y="45690"/>
                  </a:lnTo>
                  <a:lnTo>
                    <a:pt x="367258" y="0"/>
                  </a:lnTo>
                  <a:lnTo>
                    <a:pt x="0" y="0"/>
                  </a:lnTo>
                  <a:lnTo>
                    <a:pt x="0" y="45690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8" name="Graphic 114">
              <a:extLst>
                <a:ext uri="{FF2B5EF4-FFF2-40B4-BE49-F238E27FC236}">
                  <a16:creationId xmlns:a16="http://schemas.microsoft.com/office/drawing/2014/main" id="{DDE83D18-1195-BE1D-69C0-ED4EEA587475}"/>
                </a:ext>
              </a:extLst>
            </p:cNvPr>
            <p:cNvSpPr/>
            <p:nvPr/>
          </p:nvSpPr>
          <p:spPr>
            <a:xfrm>
              <a:off x="4425696" y="1225304"/>
              <a:ext cx="46355" cy="257810"/>
            </a:xfrm>
            <a:custGeom>
              <a:avLst/>
              <a:gdLst/>
              <a:ahLst/>
              <a:cxnLst/>
              <a:rect l="l" t="t" r="r" b="b"/>
              <a:pathLst>
                <a:path w="46355" h="257810">
                  <a:moveTo>
                    <a:pt x="45739" y="0"/>
                  </a:moveTo>
                  <a:lnTo>
                    <a:pt x="0" y="0"/>
                  </a:lnTo>
                  <a:lnTo>
                    <a:pt x="0" y="257521"/>
                  </a:lnTo>
                  <a:lnTo>
                    <a:pt x="45739" y="257521"/>
                  </a:lnTo>
                  <a:lnTo>
                    <a:pt x="4573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Graphic 115">
              <a:extLst>
                <a:ext uri="{FF2B5EF4-FFF2-40B4-BE49-F238E27FC236}">
                  <a16:creationId xmlns:a16="http://schemas.microsoft.com/office/drawing/2014/main" id="{A61A6636-DBC6-67F2-2334-47B7B302BFA5}"/>
                </a:ext>
              </a:extLst>
            </p:cNvPr>
            <p:cNvSpPr/>
            <p:nvPr/>
          </p:nvSpPr>
          <p:spPr>
            <a:xfrm>
              <a:off x="4425696" y="1225304"/>
              <a:ext cx="46355" cy="257810"/>
            </a:xfrm>
            <a:custGeom>
              <a:avLst/>
              <a:gdLst/>
              <a:ahLst/>
              <a:cxnLst/>
              <a:rect l="l" t="t" r="r" b="b"/>
              <a:pathLst>
                <a:path w="46355" h="257810">
                  <a:moveTo>
                    <a:pt x="0" y="257521"/>
                  </a:moveTo>
                  <a:lnTo>
                    <a:pt x="45739" y="257521"/>
                  </a:lnTo>
                  <a:lnTo>
                    <a:pt x="45739" y="0"/>
                  </a:lnTo>
                  <a:lnTo>
                    <a:pt x="0" y="0"/>
                  </a:lnTo>
                  <a:lnTo>
                    <a:pt x="0" y="257521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0" name="Graphic 116">
              <a:extLst>
                <a:ext uri="{FF2B5EF4-FFF2-40B4-BE49-F238E27FC236}">
                  <a16:creationId xmlns:a16="http://schemas.microsoft.com/office/drawing/2014/main" id="{075A1D7A-06F5-1785-7E43-E773A2E3F50D}"/>
                </a:ext>
              </a:extLst>
            </p:cNvPr>
            <p:cNvSpPr/>
            <p:nvPr/>
          </p:nvSpPr>
          <p:spPr>
            <a:xfrm>
              <a:off x="7459954" y="1284738"/>
              <a:ext cx="46355" cy="285115"/>
            </a:xfrm>
            <a:custGeom>
              <a:avLst/>
              <a:gdLst/>
              <a:ahLst/>
              <a:cxnLst/>
              <a:rect l="l" t="t" r="r" b="b"/>
              <a:pathLst>
                <a:path w="46355" h="285115">
                  <a:moveTo>
                    <a:pt x="45739" y="0"/>
                  </a:moveTo>
                  <a:lnTo>
                    <a:pt x="0" y="0"/>
                  </a:lnTo>
                  <a:lnTo>
                    <a:pt x="0" y="284956"/>
                  </a:lnTo>
                  <a:lnTo>
                    <a:pt x="45739" y="284956"/>
                  </a:lnTo>
                  <a:lnTo>
                    <a:pt x="4573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Graphic 117">
              <a:extLst>
                <a:ext uri="{FF2B5EF4-FFF2-40B4-BE49-F238E27FC236}">
                  <a16:creationId xmlns:a16="http://schemas.microsoft.com/office/drawing/2014/main" id="{4F56EEAC-FB55-5ED8-3306-C508D6FBAB22}"/>
                </a:ext>
              </a:extLst>
            </p:cNvPr>
            <p:cNvSpPr/>
            <p:nvPr/>
          </p:nvSpPr>
          <p:spPr>
            <a:xfrm>
              <a:off x="7459954" y="1284738"/>
              <a:ext cx="46355" cy="285115"/>
            </a:xfrm>
            <a:custGeom>
              <a:avLst/>
              <a:gdLst/>
              <a:ahLst/>
              <a:cxnLst/>
              <a:rect l="l" t="t" r="r" b="b"/>
              <a:pathLst>
                <a:path w="46355" h="285115">
                  <a:moveTo>
                    <a:pt x="0" y="284956"/>
                  </a:moveTo>
                  <a:lnTo>
                    <a:pt x="45739" y="284956"/>
                  </a:lnTo>
                  <a:lnTo>
                    <a:pt x="45739" y="0"/>
                  </a:lnTo>
                  <a:lnTo>
                    <a:pt x="0" y="0"/>
                  </a:lnTo>
                  <a:lnTo>
                    <a:pt x="0" y="284956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2" name="Graphic 118">
              <a:extLst>
                <a:ext uri="{FF2B5EF4-FFF2-40B4-BE49-F238E27FC236}">
                  <a16:creationId xmlns:a16="http://schemas.microsoft.com/office/drawing/2014/main" id="{3A09B789-468C-CFBF-6733-4DD47D3FADA4}"/>
                </a:ext>
              </a:extLst>
            </p:cNvPr>
            <p:cNvSpPr/>
            <p:nvPr/>
          </p:nvSpPr>
          <p:spPr>
            <a:xfrm>
              <a:off x="7606309" y="1284738"/>
              <a:ext cx="45720" cy="285115"/>
            </a:xfrm>
            <a:custGeom>
              <a:avLst/>
              <a:gdLst/>
              <a:ahLst/>
              <a:cxnLst/>
              <a:rect l="l" t="t" r="r" b="b"/>
              <a:pathLst>
                <a:path w="45720" h="285115">
                  <a:moveTo>
                    <a:pt x="45690" y="0"/>
                  </a:moveTo>
                  <a:lnTo>
                    <a:pt x="0" y="0"/>
                  </a:lnTo>
                  <a:lnTo>
                    <a:pt x="0" y="284956"/>
                  </a:lnTo>
                  <a:lnTo>
                    <a:pt x="45690" y="284956"/>
                  </a:lnTo>
                  <a:lnTo>
                    <a:pt x="4569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3" name="Graphic 119">
              <a:extLst>
                <a:ext uri="{FF2B5EF4-FFF2-40B4-BE49-F238E27FC236}">
                  <a16:creationId xmlns:a16="http://schemas.microsoft.com/office/drawing/2014/main" id="{C399B24F-B880-4391-E313-F23E6590206D}"/>
                </a:ext>
              </a:extLst>
            </p:cNvPr>
            <p:cNvSpPr/>
            <p:nvPr/>
          </p:nvSpPr>
          <p:spPr>
            <a:xfrm>
              <a:off x="7606309" y="1284738"/>
              <a:ext cx="45720" cy="285115"/>
            </a:xfrm>
            <a:custGeom>
              <a:avLst/>
              <a:gdLst/>
              <a:ahLst/>
              <a:cxnLst/>
              <a:rect l="l" t="t" r="r" b="b"/>
              <a:pathLst>
                <a:path w="45720" h="285115">
                  <a:moveTo>
                    <a:pt x="0" y="284956"/>
                  </a:moveTo>
                  <a:lnTo>
                    <a:pt x="45690" y="284956"/>
                  </a:lnTo>
                  <a:lnTo>
                    <a:pt x="45690" y="0"/>
                  </a:lnTo>
                  <a:lnTo>
                    <a:pt x="0" y="0"/>
                  </a:lnTo>
                  <a:lnTo>
                    <a:pt x="0" y="284956"/>
                  </a:lnTo>
                  <a:close/>
                </a:path>
              </a:pathLst>
            </a:custGeom>
            <a:ln w="15239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Graphic 120">
              <a:extLst>
                <a:ext uri="{FF2B5EF4-FFF2-40B4-BE49-F238E27FC236}">
                  <a16:creationId xmlns:a16="http://schemas.microsoft.com/office/drawing/2014/main" id="{479C410F-A715-7180-57A2-F7FDE736A0A4}"/>
                </a:ext>
              </a:extLst>
            </p:cNvPr>
            <p:cNvSpPr/>
            <p:nvPr/>
          </p:nvSpPr>
          <p:spPr>
            <a:xfrm>
              <a:off x="7761731" y="1284738"/>
              <a:ext cx="46355" cy="285115"/>
            </a:xfrm>
            <a:custGeom>
              <a:avLst/>
              <a:gdLst/>
              <a:ahLst/>
              <a:cxnLst/>
              <a:rect l="l" t="t" r="r" b="b"/>
              <a:pathLst>
                <a:path w="46355" h="285115">
                  <a:moveTo>
                    <a:pt x="45739" y="0"/>
                  </a:moveTo>
                  <a:lnTo>
                    <a:pt x="0" y="0"/>
                  </a:lnTo>
                  <a:lnTo>
                    <a:pt x="0" y="284956"/>
                  </a:lnTo>
                  <a:lnTo>
                    <a:pt x="45739" y="284956"/>
                  </a:lnTo>
                  <a:lnTo>
                    <a:pt x="45739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Graphic 121">
              <a:extLst>
                <a:ext uri="{FF2B5EF4-FFF2-40B4-BE49-F238E27FC236}">
                  <a16:creationId xmlns:a16="http://schemas.microsoft.com/office/drawing/2014/main" id="{CD7FFC7C-BC58-6125-25C6-1CD65A63F33E}"/>
                </a:ext>
              </a:extLst>
            </p:cNvPr>
            <p:cNvSpPr/>
            <p:nvPr/>
          </p:nvSpPr>
          <p:spPr>
            <a:xfrm>
              <a:off x="7761731" y="1284738"/>
              <a:ext cx="46355" cy="285115"/>
            </a:xfrm>
            <a:custGeom>
              <a:avLst/>
              <a:gdLst/>
              <a:ahLst/>
              <a:cxnLst/>
              <a:rect l="l" t="t" r="r" b="b"/>
              <a:pathLst>
                <a:path w="46355" h="285115">
                  <a:moveTo>
                    <a:pt x="0" y="284956"/>
                  </a:moveTo>
                  <a:lnTo>
                    <a:pt x="45739" y="284956"/>
                  </a:lnTo>
                  <a:lnTo>
                    <a:pt x="45739" y="0"/>
                  </a:lnTo>
                  <a:lnTo>
                    <a:pt x="0" y="0"/>
                  </a:lnTo>
                  <a:lnTo>
                    <a:pt x="0" y="284956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6" name="Graphic 122">
              <a:extLst>
                <a:ext uri="{FF2B5EF4-FFF2-40B4-BE49-F238E27FC236}">
                  <a16:creationId xmlns:a16="http://schemas.microsoft.com/office/drawing/2014/main" id="{C11BA9A3-C15E-05B2-F1EA-752A80CD45D2}"/>
                </a:ext>
              </a:extLst>
            </p:cNvPr>
            <p:cNvSpPr/>
            <p:nvPr/>
          </p:nvSpPr>
          <p:spPr>
            <a:xfrm>
              <a:off x="7391400" y="1143004"/>
              <a:ext cx="523240" cy="45720"/>
            </a:xfrm>
            <a:custGeom>
              <a:avLst/>
              <a:gdLst/>
              <a:ahLst/>
              <a:cxnLst/>
              <a:rect l="l" t="t" r="r" b="b"/>
              <a:pathLst>
                <a:path w="523240" h="45720">
                  <a:moveTo>
                    <a:pt x="522734" y="0"/>
                  </a:moveTo>
                  <a:lnTo>
                    <a:pt x="0" y="0"/>
                  </a:lnTo>
                  <a:lnTo>
                    <a:pt x="0" y="45690"/>
                  </a:lnTo>
                  <a:lnTo>
                    <a:pt x="522734" y="45690"/>
                  </a:lnTo>
                  <a:lnTo>
                    <a:pt x="522734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7" name="Graphic 123">
              <a:extLst>
                <a:ext uri="{FF2B5EF4-FFF2-40B4-BE49-F238E27FC236}">
                  <a16:creationId xmlns:a16="http://schemas.microsoft.com/office/drawing/2014/main" id="{5A6AAF23-C0D1-D619-B4FE-927063375088}"/>
                </a:ext>
              </a:extLst>
            </p:cNvPr>
            <p:cNvSpPr/>
            <p:nvPr/>
          </p:nvSpPr>
          <p:spPr>
            <a:xfrm>
              <a:off x="7391400" y="1143004"/>
              <a:ext cx="523240" cy="45720"/>
            </a:xfrm>
            <a:custGeom>
              <a:avLst/>
              <a:gdLst/>
              <a:ahLst/>
              <a:cxnLst/>
              <a:rect l="l" t="t" r="r" b="b"/>
              <a:pathLst>
                <a:path w="523240" h="45720">
                  <a:moveTo>
                    <a:pt x="0" y="45690"/>
                  </a:moveTo>
                  <a:lnTo>
                    <a:pt x="522734" y="45690"/>
                  </a:lnTo>
                  <a:lnTo>
                    <a:pt x="522734" y="0"/>
                  </a:lnTo>
                  <a:lnTo>
                    <a:pt x="0" y="0"/>
                  </a:lnTo>
                  <a:lnTo>
                    <a:pt x="0" y="45690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8" name="Graphic 124">
              <a:extLst>
                <a:ext uri="{FF2B5EF4-FFF2-40B4-BE49-F238E27FC236}">
                  <a16:creationId xmlns:a16="http://schemas.microsoft.com/office/drawing/2014/main" id="{AF42D06D-79B8-80FE-A3FA-45207A7A65ED}"/>
                </a:ext>
              </a:extLst>
            </p:cNvPr>
            <p:cNvSpPr/>
            <p:nvPr/>
          </p:nvSpPr>
          <p:spPr>
            <a:xfrm>
              <a:off x="7382268" y="1642863"/>
              <a:ext cx="518795" cy="45720"/>
            </a:xfrm>
            <a:custGeom>
              <a:avLst/>
              <a:gdLst/>
              <a:ahLst/>
              <a:cxnLst/>
              <a:rect l="l" t="t" r="r" b="b"/>
              <a:pathLst>
                <a:path w="518795" h="45720">
                  <a:moveTo>
                    <a:pt x="518170" y="0"/>
                  </a:moveTo>
                  <a:lnTo>
                    <a:pt x="0" y="0"/>
                  </a:lnTo>
                  <a:lnTo>
                    <a:pt x="0" y="45690"/>
                  </a:lnTo>
                  <a:lnTo>
                    <a:pt x="518170" y="45690"/>
                  </a:lnTo>
                  <a:lnTo>
                    <a:pt x="51817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9" name="Graphic 125">
              <a:extLst>
                <a:ext uri="{FF2B5EF4-FFF2-40B4-BE49-F238E27FC236}">
                  <a16:creationId xmlns:a16="http://schemas.microsoft.com/office/drawing/2014/main" id="{053527F5-6508-3C00-6427-587316817618}"/>
                </a:ext>
              </a:extLst>
            </p:cNvPr>
            <p:cNvSpPr/>
            <p:nvPr/>
          </p:nvSpPr>
          <p:spPr>
            <a:xfrm>
              <a:off x="7382268" y="1642863"/>
              <a:ext cx="518795" cy="45720"/>
            </a:xfrm>
            <a:custGeom>
              <a:avLst/>
              <a:gdLst/>
              <a:ahLst/>
              <a:cxnLst/>
              <a:rect l="l" t="t" r="r" b="b"/>
              <a:pathLst>
                <a:path w="518795" h="45720">
                  <a:moveTo>
                    <a:pt x="0" y="45690"/>
                  </a:moveTo>
                  <a:lnTo>
                    <a:pt x="518170" y="45690"/>
                  </a:lnTo>
                  <a:lnTo>
                    <a:pt x="518170" y="0"/>
                  </a:lnTo>
                  <a:lnTo>
                    <a:pt x="0" y="0"/>
                  </a:lnTo>
                  <a:lnTo>
                    <a:pt x="0" y="45690"/>
                  </a:lnTo>
                  <a:close/>
                </a:path>
              </a:pathLst>
            </a:custGeom>
            <a:ln w="15239">
              <a:solidFill>
                <a:srgbClr val="781F09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0819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5D1E-60AF-9EA4-3E77-8147A56B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Image 75">
            <a:extLst>
              <a:ext uri="{FF2B5EF4-FFF2-40B4-BE49-F238E27FC236}">
                <a16:creationId xmlns:a16="http://schemas.microsoft.com/office/drawing/2014/main" id="{40289069-B038-74CE-C677-3A97C4F7F24A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977" y="308105"/>
            <a:ext cx="9336357" cy="63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E1167-3E5F-FA1A-821D-AFE47FD8E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5" y="2033031"/>
            <a:ext cx="10357966" cy="2408339"/>
          </a:xfrm>
        </p:spPr>
        <p:txBody>
          <a:bodyPr>
            <a:noAutofit/>
          </a:bodyPr>
          <a:lstStyle/>
          <a:p>
            <a:pPr algn="ctr"/>
            <a:r>
              <a:rPr lang="ru-RU" sz="72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90694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</TotalTime>
  <Words>68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</vt:lpstr>
      <vt:lpstr>Молодой педагог                       и  Наставник</vt:lpstr>
      <vt:lpstr>Наставничество – социально-экономический тренд современной России</vt:lpstr>
      <vt:lpstr>PowerPoint Presentation</vt:lpstr>
      <vt:lpstr>2023 год объявлен годом педагога и наставника. </vt:lpstr>
      <vt:lpstr>Конкур «Педагогический дуэт»</vt:lpstr>
      <vt:lpstr>PowerPoint Presentation</vt:lpstr>
      <vt:lpstr>PowerPoint Presentation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Молодой педагог                       и  Наставник</dc:title>
  <dc:creator>Oleg_Tasiy</dc:creator>
  <cp:lastModifiedBy>Oleg_Tasiy</cp:lastModifiedBy>
  <cp:revision>3</cp:revision>
  <dcterms:created xsi:type="dcterms:W3CDTF">2023-11-04T15:53:03Z</dcterms:created>
  <dcterms:modified xsi:type="dcterms:W3CDTF">2023-11-08T17:40:32Z</dcterms:modified>
</cp:coreProperties>
</file>