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74" r:id="rId5"/>
    <p:sldId id="269" r:id="rId6"/>
    <p:sldId id="270" r:id="rId7"/>
    <p:sldId id="271" r:id="rId8"/>
    <p:sldId id="272" r:id="rId9"/>
    <p:sldId id="273" r:id="rId10"/>
    <p:sldId id="266" r:id="rId11"/>
    <p:sldId id="267" r:id="rId12"/>
    <p:sldId id="275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AD2"/>
    <a:srgbClr val="3D80C3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18884-9BD2-4F0D-B005-7D3761334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D346C8-956C-43CC-9740-F5F4454F9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8B1F5-1D49-4047-8A69-CC345820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40154B-F2CE-4CB2-8BDB-FFD8FADE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8AC5FC-025F-4133-BD35-987FB80B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5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8479E9-A60D-4971-A940-2D0CD589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977308-CABB-42D2-B990-CC9F86508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E7ACF1-FC56-4463-AAB7-F246DE05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DF274E-6206-4D23-BDD4-FE1DC4A0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52C053-E857-4D6B-B09B-A7F22C39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A474D1-B7EC-40B2-9DE7-843D45E43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FDC1E5-9953-459B-9841-C7F6CDE45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6A752E-D4CA-48D8-804E-7F94BCB6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61664C-7F0B-4185-BD95-7D2B033F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DA372F-704B-4ACE-90D3-2F80861D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0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747D86-D8AE-4BE7-A6F0-7FE4A364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7AC0A5-7278-4FFC-AD97-60681972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B7F919-EBFC-4532-8A97-B101DEDA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FC7FFE-E39B-4B1C-ABA1-FA19807F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67B84-BAA4-4E73-A83E-44B3DD4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BC535-EF90-4CED-9181-4DEEA2E1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0A8C1E-A256-487C-A854-AED653ACB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BB9413-9029-4C82-80BC-59119C57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921570-BD60-4B88-96D0-A688D87B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AE2E47-1B64-449B-9818-98876300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15432-5A1C-40B7-AD20-7E9A9CD6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8C8DE4-90C5-4980-B088-F0D393CCF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EAA801-F6A6-4F0F-A7E8-3E89E324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2C154E-4AD6-4EAB-A0F8-7C3236F4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11A3E5-A29B-4BFB-95DF-ED0494D6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D9D6AE-0654-4696-9389-075D3E2B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5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E78F8-C8B3-4C49-9133-EFBDA77B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25B665-5152-49ED-9ED7-3B74C5ADA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E9009B-9381-4F80-8F29-53983FB7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7A85DD-E2CB-4975-A20B-DD39D20C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7FE9DC-4A8E-43DD-A59D-307A5F405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A3B49A-719B-4E53-8711-56FDBF0F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27A0CA-8A5E-483A-B53E-EAA9FEDE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FBBED5-A06B-450F-A4CA-D068D7B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6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C65E2-F1A1-464C-9F58-C3CD2252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EECDBA-A7E0-4E99-88A1-D8AF6FE1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2F11120-8902-4F8D-BC39-BBD9A70D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1F5808-20C1-470C-BB46-EB775D9B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3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79F734-861E-4698-95EA-87614094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408037-42A9-4A02-9ECA-4B016EA0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1729EB-37C1-4AA2-AA24-80E30C9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739359-532D-4424-AA9F-0DE9ACC8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64DFD-CD1E-4D1A-B00F-584DCF61A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6466FC-E3D7-41A5-A7EC-A109EC9C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4349AF-95BF-4AA0-8AE0-FD5D0B0F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0758C9-30F9-4A2D-8B2B-6ED50B66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1BF4B7-C227-4765-ABC9-17C12C7D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1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6A2EB-5DF2-4317-8BDE-EB60E6BA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E34205-60A6-4D14-A983-300B2B1BF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28A435-7E0C-44D6-8106-10F16C0EC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412859-001F-4962-928C-38D1229A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CECA78-D93F-4008-B986-DD70AE71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A66576-D560-4F14-9D04-E8182E98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9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09CC2-B794-496B-AA22-5B686918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EBC90-A843-407F-84F9-D2D712EA0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E42E5-4632-4C76-8FFC-05D8ECFD7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4026-C548-4686-AA10-500D5709370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0EB100-64ED-452E-B837-C62ABC405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A30FC-5C4C-46F4-A6F6-23B5609B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2CB5-5946-4D6D-9CB2-E304043B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173A9E65-6AF4-4AF9-942F-8F876D2A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401"/>
            <a:ext cx="121920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7CF1C9-3491-4E65-A9D5-E31D8BA3B57B}"/>
              </a:ext>
            </a:extLst>
          </p:cNvPr>
          <p:cNvSpPr txBox="1"/>
          <p:nvPr/>
        </p:nvSpPr>
        <p:spPr>
          <a:xfrm>
            <a:off x="2115633" y="201736"/>
            <a:ext cx="843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56 «Надежда» г. Орска»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EDBCD80-D479-43E0-819C-A4FF90C4452B}"/>
              </a:ext>
            </a:extLst>
          </p:cNvPr>
          <p:cNvSpPr/>
          <p:nvPr/>
        </p:nvSpPr>
        <p:spPr>
          <a:xfrm>
            <a:off x="3226841" y="2359162"/>
            <a:ext cx="9415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н</a:t>
            </a:r>
            <a:r>
              <a:rPr lang="ru-RU" sz="40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тему: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детей дошкольного возраста технологии владения мячом»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B9174F-C088-4EAF-87F1-D7A947F85D05}"/>
              </a:ext>
            </a:extLst>
          </p:cNvPr>
          <p:cNvSpPr txBox="1"/>
          <p:nvPr/>
        </p:nvSpPr>
        <p:spPr>
          <a:xfrm>
            <a:off x="8170487" y="5359278"/>
            <a:ext cx="4246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физической культуре,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квалификационной категории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Л.А.</a:t>
            </a:r>
          </a:p>
        </p:txBody>
      </p:sp>
    </p:spTree>
    <p:extLst>
      <p:ext uri="{BB962C8B-B14F-4D97-AF65-F5344CB8AC3E}">
        <p14:creationId xmlns:p14="http://schemas.microsoft.com/office/powerpoint/2010/main" val="53471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E18956-51BF-B87E-92B8-AE9207BB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EB64DF-061D-21F2-184E-24AF93886F0D}"/>
              </a:ext>
            </a:extLst>
          </p:cNvPr>
          <p:cNvSpPr/>
          <p:nvPr/>
        </p:nvSpPr>
        <p:spPr>
          <a:xfrm>
            <a:off x="2552940" y="118628"/>
            <a:ext cx="8891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программы: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E9DE6-AD6A-EF46-57BF-52FA1F5EFE45}"/>
              </a:ext>
            </a:extLst>
          </p:cNvPr>
          <p:cNvSpPr txBox="1"/>
          <p:nvPr/>
        </p:nvSpPr>
        <p:spPr>
          <a:xfrm>
            <a:off x="2438401" y="1140834"/>
            <a:ext cx="9559687" cy="241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 техники действий с разными мячами.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новых двигательных навыков.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 элементов спортивных игр.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навыков сотрудничества.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A4D5E0-6ABF-C8CC-A694-3A2DDD0D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7"/>
          <a:stretch/>
        </p:blipFill>
        <p:spPr>
          <a:xfrm>
            <a:off x="8293594" y="3560214"/>
            <a:ext cx="3704494" cy="31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4D24F8-7766-CEB9-858F-22FE82EE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41A5D4-F850-7D33-5B0F-1FCE8C35CAA1}"/>
              </a:ext>
            </a:extLst>
          </p:cNvPr>
          <p:cNvSpPr/>
          <p:nvPr/>
        </p:nvSpPr>
        <p:spPr>
          <a:xfrm>
            <a:off x="2520689" y="118628"/>
            <a:ext cx="8955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мероприятиях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AAEFCB-988C-F1C0-06E1-7974DD777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9" y="826515"/>
            <a:ext cx="3469981" cy="260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51E13D-32B7-B6BA-543F-A35A9F827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76" y="826514"/>
            <a:ext cx="3892901" cy="2192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90E78D-C345-7C9A-248A-9F35278D4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r="15619"/>
          <a:stretch/>
        </p:blipFill>
        <p:spPr>
          <a:xfrm>
            <a:off x="6099653" y="3547629"/>
            <a:ext cx="5319841" cy="29689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127053F-5EE5-BEF1-BA11-7066D2B1F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74" y="3256053"/>
            <a:ext cx="4100641" cy="30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4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26F72D-1D84-F90E-93B6-CFAF9135DDC9}"/>
              </a:ext>
            </a:extLst>
          </p:cNvPr>
          <p:cNvSpPr/>
          <p:nvPr/>
        </p:nvSpPr>
        <p:spPr>
          <a:xfrm>
            <a:off x="4560864" y="118628"/>
            <a:ext cx="4875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9CD5FF-6CEA-3A3E-AB51-EA359190C5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28DE4F-640E-C271-E44E-77488D391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r="33894"/>
          <a:stretch/>
        </p:blipFill>
        <p:spPr>
          <a:xfrm>
            <a:off x="1954678" y="892925"/>
            <a:ext cx="3269539" cy="3316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7598B0-338B-0AC1-01C7-7633FD9D9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t="38120" r="23846" b="8546"/>
          <a:stretch/>
        </p:blipFill>
        <p:spPr>
          <a:xfrm>
            <a:off x="4178986" y="3714854"/>
            <a:ext cx="4196861" cy="30240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3E4CB8-AAE9-DC27-1394-A14A5E039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9" y="837403"/>
            <a:ext cx="4312922" cy="32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38C563-60BB-180F-0C32-567D8325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49769" y="-2667002"/>
            <a:ext cx="6858001" cy="1219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DE0EE5-B310-717D-FC1C-07BCD69CA103}"/>
              </a:ext>
            </a:extLst>
          </p:cNvPr>
          <p:cNvSpPr txBox="1"/>
          <p:nvPr/>
        </p:nvSpPr>
        <p:spPr>
          <a:xfrm>
            <a:off x="4454770" y="1066800"/>
            <a:ext cx="44430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12700">
                  <a:solidFill>
                    <a:srgbClr val="FFCA08"/>
                  </a:solidFill>
                  <a:prstDash val="solid"/>
                </a:ln>
                <a:pattFill prst="pct50">
                  <a:fgClr>
                    <a:srgbClr val="FFCA08"/>
                  </a:fgClr>
                  <a:bgClr>
                    <a:srgbClr val="FFCA0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CA0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12700">
                  <a:solidFill>
                    <a:srgbClr val="FFCA08"/>
                  </a:solidFill>
                  <a:prstDash val="solid"/>
                </a:ln>
                <a:pattFill prst="pct50">
                  <a:fgClr>
                    <a:srgbClr val="FFCA08"/>
                  </a:fgClr>
                  <a:bgClr>
                    <a:srgbClr val="FFCA0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CA0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12700">
                  <a:solidFill>
                    <a:srgbClr val="FFCA08"/>
                  </a:solidFill>
                  <a:prstDash val="solid"/>
                </a:ln>
                <a:pattFill prst="pct50">
                  <a:fgClr>
                    <a:srgbClr val="FFCA08"/>
                  </a:fgClr>
                  <a:bgClr>
                    <a:srgbClr val="FFCA0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CA0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внимание!</a:t>
            </a:r>
            <a:endParaRPr kumimoji="0" lang="ru-RU" sz="6000" b="1" i="0" u="none" strike="noStrike" kern="1200" cap="none" spc="0" normalizeH="0" baseline="0" noProof="0" dirty="0">
              <a:ln w="12700">
                <a:solidFill>
                  <a:srgbClr val="FFCA08"/>
                </a:solidFill>
                <a:prstDash val="solid"/>
              </a:ln>
              <a:pattFill prst="pct50">
                <a:fgClr>
                  <a:srgbClr val="FFCA08"/>
                </a:fgClr>
                <a:bgClr>
                  <a:srgbClr val="FFCA08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FCA08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5EFFD-BDE9-4853-A737-D216E6AEF681}"/>
              </a:ext>
            </a:extLst>
          </p:cNvPr>
          <p:cNvSpPr txBox="1"/>
          <p:nvPr/>
        </p:nvSpPr>
        <p:spPr>
          <a:xfrm>
            <a:off x="2433811" y="536751"/>
            <a:ext cx="9524010" cy="388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– это движение. Без двигательной активности человек не способен развиваться.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 мира через движение способствует полноценному развитию ребенка и определяет его готовность к дальнейшему обучению в школе.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Занятия с мячом обладают значительным оздоровительным эффектом, так как в упражнениях задействованы практически все группы мышц и системы организма, что обеспечивает гармоничное физическое развитие детей.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AD7937-2FA9-4254-B3FF-1E1E6D05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4AF61E-5C24-4146-A7DA-202B6EF0B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3" b="58009"/>
          <a:stretch/>
        </p:blipFill>
        <p:spPr>
          <a:xfrm>
            <a:off x="6309886" y="3847605"/>
            <a:ext cx="5470437" cy="30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F2962AF-49B1-47E9-804A-4689F8E5C08D}"/>
              </a:ext>
            </a:extLst>
          </p:cNvPr>
          <p:cNvSpPr/>
          <p:nvPr/>
        </p:nvSpPr>
        <p:spPr>
          <a:xfrm>
            <a:off x="7516147" y="503894"/>
            <a:ext cx="4514491" cy="2293799"/>
          </a:xfrm>
          <a:prstGeom prst="ellipse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по освоению курса владения мячом «Школа мяча»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63A537">
                  <a:lumMod val="50000"/>
                </a:srgb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7714C5-D5D5-4200-8FE7-128E31763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4298" r="10596" b="16329"/>
          <a:stretch/>
        </p:blipFill>
        <p:spPr>
          <a:xfrm>
            <a:off x="8065477" y="3706145"/>
            <a:ext cx="3965161" cy="2057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518000-FA0B-4935-80E5-0E1DEB2E6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4546" b="19480"/>
          <a:stretch/>
        </p:blipFill>
        <p:spPr>
          <a:xfrm>
            <a:off x="1945164" y="216297"/>
            <a:ext cx="5332020" cy="32127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ECCCBD-EF27-FA11-3856-4FE258F8A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7" y="3563103"/>
            <a:ext cx="1890881" cy="2521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F695CC-4C1F-5954-4538-84E1C42D7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57" y="3563103"/>
            <a:ext cx="1486434" cy="1981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A06018-562E-42E7-9321-108BB802A6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5F33AD-7397-4DD3-98CE-F054CE98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0"/>
            <a:ext cx="7315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7EC75D-124A-4AB9-B41D-7FD881756E2E}"/>
              </a:ext>
            </a:extLst>
          </p:cNvPr>
          <p:cNvSpPr txBox="1"/>
          <p:nvPr/>
        </p:nvSpPr>
        <p:spPr>
          <a:xfrm>
            <a:off x="308758" y="406989"/>
            <a:ext cx="8206663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повышение результативности физического развития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посредством освоения движений с мячом и изучения доступных элементов техники наиболее популярных спортивных игр – волейбола, баскетбола, футбола.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2B2C5D-8979-4B92-A312-532BC3E0CD0F}"/>
              </a:ext>
            </a:extLst>
          </p:cNvPr>
          <p:cNvSpPr txBox="1"/>
          <p:nvPr/>
        </p:nvSpPr>
        <p:spPr>
          <a:xfrm>
            <a:off x="3408560" y="1774409"/>
            <a:ext cx="125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57A4DE-440E-4A5A-B815-A2C7442D1FE5}"/>
              </a:ext>
            </a:extLst>
          </p:cNvPr>
          <p:cNvSpPr txBox="1"/>
          <p:nvPr/>
        </p:nvSpPr>
        <p:spPr>
          <a:xfrm>
            <a:off x="188384" y="2381826"/>
            <a:ext cx="3703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здоровому образу жизни и систематическим физкультурным занятиям, формировать интерес к командно-игровым видам спорта;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5B4D1-0BA7-4853-8FF1-3158E6A25A08}"/>
              </a:ext>
            </a:extLst>
          </p:cNvPr>
          <p:cNvSpPr txBox="1"/>
          <p:nvPr/>
        </p:nvSpPr>
        <p:spPr>
          <a:xfrm>
            <a:off x="188384" y="3517231"/>
            <a:ext cx="3613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Обеспечивать оптимальный объём двигательной активности и улучшение функционального состояния организма на фоне положительных эмоций при выполнении игровых и соревновательных действий;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ABA36A-6F8A-456B-AC68-D236B6C1FAC8}"/>
              </a:ext>
            </a:extLst>
          </p:cNvPr>
          <p:cNvSpPr txBox="1"/>
          <p:nvPr/>
        </p:nvSpPr>
        <p:spPr>
          <a:xfrm>
            <a:off x="188384" y="5077599"/>
            <a:ext cx="36130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Содействовать формированию первоначальных умений выполнения движений с мячом, освоению элементов техники доступных видов спортивных игр (футбол, баскетбол, волейбол) и развитию двигательных способностей;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D1F5E6-60E9-46E8-B7AA-9F719FBCFED2}"/>
              </a:ext>
            </a:extLst>
          </p:cNvPr>
          <p:cNvSpPr txBox="1"/>
          <p:nvPr/>
        </p:nvSpPr>
        <p:spPr>
          <a:xfrm flipH="1">
            <a:off x="4431265" y="2381826"/>
            <a:ext cx="3703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об общих правилах, культуре и способах ведения соревновательной борьбы;</a:t>
            </a: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CA18CDFF-3C9D-43E4-A33A-78E1A8259C66}"/>
              </a:ext>
            </a:extLst>
          </p:cNvPr>
          <p:cNvSpPr/>
          <p:nvPr/>
        </p:nvSpPr>
        <p:spPr>
          <a:xfrm>
            <a:off x="100729" y="2420767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77C466-1C1A-47CC-8619-8E731C9D260C}"/>
              </a:ext>
            </a:extLst>
          </p:cNvPr>
          <p:cNvSpPr txBox="1"/>
          <p:nvPr/>
        </p:nvSpPr>
        <p:spPr>
          <a:xfrm>
            <a:off x="4412089" y="3339041"/>
            <a:ext cx="3613067" cy="1563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волевую, мотивационную и эмоциональную сферы, зрительно-моторную координацию, создавать условия для нравственного, умственного, эстетического и трудового воспитания детей старшего дошкольного возраста;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8FEE2F-1CA8-4C62-9A29-5AD5EC122227}"/>
              </a:ext>
            </a:extLst>
          </p:cNvPr>
          <p:cNvSpPr txBox="1"/>
          <p:nvPr/>
        </p:nvSpPr>
        <p:spPr>
          <a:xfrm>
            <a:off x="4431265" y="5044485"/>
            <a:ext cx="3613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глазомер, координацию, ритмичность, согласованность движений;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B89A8A-12EB-4EF4-AA3C-5AAE263A2F04}"/>
              </a:ext>
            </a:extLst>
          </p:cNvPr>
          <p:cNvSpPr txBox="1"/>
          <p:nvPr/>
        </p:nvSpPr>
        <p:spPr>
          <a:xfrm>
            <a:off x="4407726" y="5710056"/>
            <a:ext cx="3727293" cy="10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умение играть коллективно, подчинять собственные желания интересам коллектива, оказывать помощь товарищам в сложных ситуациях.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xmlns="" id="{15452CD7-95A3-40DF-9DD6-680471EC1A8C}"/>
              </a:ext>
            </a:extLst>
          </p:cNvPr>
          <p:cNvSpPr/>
          <p:nvPr/>
        </p:nvSpPr>
        <p:spPr>
          <a:xfrm>
            <a:off x="59328" y="3567885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:a16="http://schemas.microsoft.com/office/drawing/2014/main" xmlns="" id="{2028FF52-BDD5-4CE7-AEEE-2A997115C7EF}"/>
              </a:ext>
            </a:extLst>
          </p:cNvPr>
          <p:cNvSpPr/>
          <p:nvPr/>
        </p:nvSpPr>
        <p:spPr>
          <a:xfrm>
            <a:off x="56618" y="5077286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xmlns="" id="{71B0A1B9-EE8F-4663-89DB-EF3B51786F6F}"/>
              </a:ext>
            </a:extLst>
          </p:cNvPr>
          <p:cNvSpPr/>
          <p:nvPr/>
        </p:nvSpPr>
        <p:spPr>
          <a:xfrm>
            <a:off x="4196435" y="2451014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руг: прозрачная заливка 21">
            <a:extLst>
              <a:ext uri="{FF2B5EF4-FFF2-40B4-BE49-F238E27FC236}">
                <a16:creationId xmlns:a16="http://schemas.microsoft.com/office/drawing/2014/main" xmlns="" id="{FD9E0A22-9CC0-490E-9DC3-456C6B129FAD}"/>
              </a:ext>
            </a:extLst>
          </p:cNvPr>
          <p:cNvSpPr/>
          <p:nvPr/>
        </p:nvSpPr>
        <p:spPr>
          <a:xfrm>
            <a:off x="4164280" y="3404415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:a16="http://schemas.microsoft.com/office/drawing/2014/main" xmlns="" id="{76FEA8F9-9EB8-4E1B-8D58-EDB0702E3248}"/>
              </a:ext>
            </a:extLst>
          </p:cNvPr>
          <p:cNvSpPr/>
          <p:nvPr/>
        </p:nvSpPr>
        <p:spPr>
          <a:xfrm>
            <a:off x="4209072" y="5077286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уг: прозрачная заливка 23">
            <a:extLst>
              <a:ext uri="{FF2B5EF4-FFF2-40B4-BE49-F238E27FC236}">
                <a16:creationId xmlns:a16="http://schemas.microsoft.com/office/drawing/2014/main" xmlns="" id="{75EC3F9A-BB77-476E-B81A-7D0D2463F7F0}"/>
              </a:ext>
            </a:extLst>
          </p:cNvPr>
          <p:cNvSpPr/>
          <p:nvPr/>
        </p:nvSpPr>
        <p:spPr>
          <a:xfrm>
            <a:off x="4214046" y="5756243"/>
            <a:ext cx="237507" cy="22563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5E7A6B-40B3-4A89-9DAE-26EFF129E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DAEE3E-E201-4943-81F4-AC7A030521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655" y="2504612"/>
            <a:ext cx="6539345" cy="4353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80F215-93D2-4127-A586-4F02C7FDA87F}"/>
              </a:ext>
            </a:extLst>
          </p:cNvPr>
          <p:cNvSpPr txBox="1"/>
          <p:nvPr/>
        </p:nvSpPr>
        <p:spPr>
          <a:xfrm>
            <a:off x="2006930" y="566471"/>
            <a:ext cx="1003464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Новое содержание обучения выводит обучающихся за рамки основной образовательной программы дошкольного образования. Программа рассчитана на освоение (в отличие от дошкольного курса) приемов работы с мячом применительно к различным видам спорта по следующим разделам: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2E3AD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общие основы работы с мячом, основы техники мини-волейбола, основы техники баскетбола, основы техники футбола.</a:t>
            </a:r>
            <a:endParaRPr lang="ru-RU" sz="2400" b="1" dirty="0">
              <a:solidFill>
                <a:srgbClr val="2E3AD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F14617-7B8D-4D43-BA4D-2DF703513679}"/>
              </a:ext>
            </a:extLst>
          </p:cNvPr>
          <p:cNvSpPr/>
          <p:nvPr/>
        </p:nvSpPr>
        <p:spPr>
          <a:xfrm>
            <a:off x="4691467" y="-9152"/>
            <a:ext cx="43931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E3AD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2E3AD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55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B19D70-4D89-4518-B310-47181B0F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xmlns="" id="{864F8AFC-001E-4179-BF77-975CD454DCCE}"/>
              </a:ext>
            </a:extLst>
          </p:cNvPr>
          <p:cNvGrpSpPr/>
          <p:nvPr/>
        </p:nvGrpSpPr>
        <p:grpSpPr>
          <a:xfrm>
            <a:off x="4889500" y="1055077"/>
            <a:ext cx="4026513" cy="2287870"/>
            <a:chOff x="783426" y="4293096"/>
            <a:chExt cx="2956243" cy="1529162"/>
          </a:xfrm>
          <a:solidFill>
            <a:srgbClr val="2E3AD2">
              <a:alpha val="6078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ound Diagonal Corner Rectangle 15">
              <a:extLst>
                <a:ext uri="{FF2B5EF4-FFF2-40B4-BE49-F238E27FC236}">
                  <a16:creationId xmlns:a16="http://schemas.microsoft.com/office/drawing/2014/main" xmlns="" id="{AAC8CADD-12E2-4877-9FE6-C03AA14A7F9E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Round Diagonal Corner Rectangle 16">
              <a:extLst>
                <a:ext uri="{FF2B5EF4-FFF2-40B4-BE49-F238E27FC236}">
                  <a16:creationId xmlns:a16="http://schemas.microsoft.com/office/drawing/2014/main" xmlns="" id="{CA28CADD-A326-4F4F-963C-0E747A106160}"/>
                </a:ext>
              </a:extLst>
            </p:cNvPr>
            <p:cNvSpPr/>
            <p:nvPr/>
          </p:nvSpPr>
          <p:spPr>
            <a:xfrm flipH="1">
              <a:off x="860651" y="4366986"/>
              <a:ext cx="2738771" cy="1384753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1 этап – начальный: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ko-KR" sz="2700" kern="0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</a:rPr>
                <a:t>дети учатся простейшим действиям с мячом.</a:t>
              </a: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86D702-DA22-9FE2-33DD-E52A0AAB8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5" y="1704506"/>
            <a:ext cx="2611770" cy="18961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62E4EBB-D13A-0F71-1AA5-00B1FCBC6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13" y="3515053"/>
            <a:ext cx="4621377" cy="2602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AF50DC9-9074-43A6-77EE-7EE663F45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26" y="1056229"/>
            <a:ext cx="2098624" cy="37265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41A5D4-F850-7D33-5B0F-1FCE8C35CAA1}"/>
              </a:ext>
            </a:extLst>
          </p:cNvPr>
          <p:cNvSpPr/>
          <p:nvPr/>
        </p:nvSpPr>
        <p:spPr>
          <a:xfrm>
            <a:off x="4132418" y="71261"/>
            <a:ext cx="4951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 «Школа мяча»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37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506CFA-97F4-4866-861A-52B998A2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26E06A-67E6-2FBE-5193-4883DE2C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388" y="181707"/>
            <a:ext cx="4834547" cy="2966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B70C6A-A219-15E3-3B2C-1B942F2C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83" y="369388"/>
            <a:ext cx="4548555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877977-A5E0-1EC1-0826-B6FB029EE9FB}"/>
              </a:ext>
            </a:extLst>
          </p:cNvPr>
          <p:cNvSpPr txBox="1"/>
          <p:nvPr/>
        </p:nvSpPr>
        <p:spPr>
          <a:xfrm>
            <a:off x="4958862" y="468923"/>
            <a:ext cx="3739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2 - этап углубленное разучивание действий с мячом , делая их направленными и осознанными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263120-452F-8961-418C-62A7DA4D3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35" y="3285336"/>
            <a:ext cx="2576398" cy="34351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A4C998-7836-55C1-402A-BC6C15ADE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14" y="3710131"/>
            <a:ext cx="3423138" cy="2567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93CAA7F-10B4-7B19-2832-FEBEAA369E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98" y="137467"/>
            <a:ext cx="1985596" cy="26474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F139BF-76D1-E81F-00F9-0F37B589B9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63" y="137467"/>
            <a:ext cx="2220141" cy="29601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1F12E30-4543-B491-736E-7DAF3BD50F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0" y="2990186"/>
            <a:ext cx="1624331" cy="21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7F48C4-B528-AA63-676B-1376E4823E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CC2344-5294-2950-25DD-022828BB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741" y="211015"/>
            <a:ext cx="5066690" cy="2930769"/>
          </a:xfrm>
          <a:prstGeom prst="rect">
            <a:avLst/>
          </a:prstGeom>
        </p:spPr>
      </p:pic>
      <p:sp>
        <p:nvSpPr>
          <p:cNvPr id="4" name="Round Diagonal Corner Rectangle 16">
            <a:extLst>
              <a:ext uri="{FF2B5EF4-FFF2-40B4-BE49-F238E27FC236}">
                <a16:creationId xmlns:a16="http://schemas.microsoft.com/office/drawing/2014/main" xmlns="" id="{07C201F9-8691-4354-B2E4-604EFBCD3707}"/>
              </a:ext>
            </a:extLst>
          </p:cNvPr>
          <p:cNvSpPr/>
          <p:nvPr/>
        </p:nvSpPr>
        <p:spPr>
          <a:xfrm flipH="1">
            <a:off x="4079627" y="351691"/>
            <a:ext cx="4759572" cy="2579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E3AD2">
              <a:alpha val="6078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3 – этап закрепление и совершенствование, полученных знаний и   навыков владения мячом.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4C5DA68-B577-EB80-7B1A-E4CC38A21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2" y="3352799"/>
            <a:ext cx="4853350" cy="25321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4EB9C0-6607-9999-95B8-81542D5DB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35" y="211015"/>
            <a:ext cx="2356338" cy="3141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BEB0DC-1FF2-27E6-9366-F5B61DAAE0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63" y="451339"/>
            <a:ext cx="1784835" cy="23797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34F5B2-F028-400E-C391-D2606CE40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54" y="3660534"/>
            <a:ext cx="2239838" cy="29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C02906-4CB4-2492-3AE6-BC221726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EF92A79-9537-C1D5-ADEF-E078AF4BDABD}"/>
              </a:ext>
            </a:extLst>
          </p:cNvPr>
          <p:cNvSpPr/>
          <p:nvPr/>
        </p:nvSpPr>
        <p:spPr>
          <a:xfrm>
            <a:off x="2438400" y="93785"/>
            <a:ext cx="8018586" cy="3237016"/>
          </a:xfrm>
          <a:prstGeom prst="ellipse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Положительный эффект в работе достигается благодаря использованию на занятиях разнообразных видов мячей: от малого до большого, от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фитболов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футбольных мячей. Такое многообразие позволяет постоянно поддерживать интерес детей, их любознательность и творческую фантазию, вызывают бурю положительных эмоций.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895D4E-809C-AD69-37CC-0015F8172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553" y="3198359"/>
            <a:ext cx="3439963" cy="2846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8CB0BA-9488-2E1B-FDF6-D3997AD3F1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25582"/>
          <a:stretch/>
        </p:blipFill>
        <p:spPr>
          <a:xfrm>
            <a:off x="8818191" y="3120393"/>
            <a:ext cx="3277590" cy="2832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ED9F43-7525-BDF2-60F4-417AC68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49" y="3862280"/>
            <a:ext cx="5098334" cy="28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5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385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dcterms:created xsi:type="dcterms:W3CDTF">2025-01-15T09:09:31Z</dcterms:created>
  <dcterms:modified xsi:type="dcterms:W3CDTF">2025-01-24T05:57:44Z</dcterms:modified>
</cp:coreProperties>
</file>