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69" r:id="rId3"/>
    <p:sldId id="292" r:id="rId4"/>
    <p:sldId id="270" r:id="rId5"/>
    <p:sldId id="294" r:id="rId6"/>
    <p:sldId id="273" r:id="rId7"/>
    <p:sldId id="289" r:id="rId8"/>
    <p:sldId id="278" r:id="rId9"/>
    <p:sldId id="296" r:id="rId10"/>
    <p:sldId id="298" r:id="rId11"/>
    <p:sldId id="300" r:id="rId12"/>
    <p:sldId id="276" r:id="rId13"/>
    <p:sldId id="284" r:id="rId14"/>
    <p:sldId id="302" r:id="rId15"/>
    <p:sldId id="285" r:id="rId16"/>
    <p:sldId id="304" r:id="rId17"/>
    <p:sldId id="271" r:id="rId18"/>
    <p:sldId id="306" r:id="rId19"/>
    <p:sldId id="261" r:id="rId20"/>
    <p:sldId id="288" r:id="rId21"/>
    <p:sldId id="308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C1FF"/>
    <a:srgbClr val="02B7CD"/>
    <a:srgbClr val="448AD7"/>
    <a:srgbClr val="0B5395"/>
    <a:srgbClr val="A9393F"/>
    <a:srgbClr val="AA393F"/>
    <a:srgbClr val="24604C"/>
    <a:srgbClr val="2841FE"/>
    <a:srgbClr val="0070C0"/>
    <a:srgbClr val="0067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Средний стиль 1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DCAF9ED-07DC-4A11-8D7F-57B35C25682E}" styleName="Средний стиль 1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712" autoAdjust="0"/>
  </p:normalViewPr>
  <p:slideViewPr>
    <p:cSldViewPr snapToGrid="0">
      <p:cViewPr varScale="1">
        <p:scale>
          <a:sx n="80" d="100"/>
          <a:sy n="80" d="100"/>
        </p:scale>
        <p:origin x="180" y="5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088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9D1CD9CD-7E8A-4B9A-AAC2-D320EA1BAE6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F8BA1A1-5423-4097-9E81-69FE9C76C31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639231-E164-40F4-9440-A933E80E0D42}" type="datetimeFigureOut">
              <a:rPr lang="ru-RU" smtClean="0"/>
              <a:t>24.12.2024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A05A505-898B-40B6-995F-EC8B619D5FA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1C6084D-9BF9-4BDD-8FA2-F3D1C9A63BE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2D8D04-334D-42F7-9B7D-242DA519AF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31756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AFFB10-EEEF-4003-A3A1-43520C4FB010}" type="datetimeFigureOut">
              <a:rPr lang="ru-RU" smtClean="0"/>
              <a:t>24.12.2024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04E19F-7952-44E3-B289-25296E677E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8878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4E19F-7952-44E3-B289-25296E677EA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31042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4E19F-7952-44E3-B289-25296E677EA6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9777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4E19F-7952-44E3-B289-25296E677EA6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4520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4E19F-7952-44E3-B289-25296E677EA6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529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E337EE-1DDC-4612-9D24-EEE03BC7F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9" y="136525"/>
            <a:ext cx="9460923" cy="1325563"/>
          </a:xfrm>
        </p:spPr>
        <p:txBody>
          <a:bodyPr/>
          <a:lstStyle>
            <a:lvl1pPr>
              <a:defRPr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C441D7-3C7C-447A-BBE1-5FA9C7B50E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7691" y="1724529"/>
            <a:ext cx="10006445" cy="4351338"/>
          </a:xfrm>
        </p:spPr>
        <p:txBody>
          <a:bodyPr/>
          <a:lstStyle>
            <a:lvl1pPr>
              <a:defRPr b="0"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 b="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 b="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b="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b="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4DD3DF-47D2-4244-9792-12CE4D3723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9332" y="6356350"/>
            <a:ext cx="2692067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0DCB5CFB-1053-4ABD-8AE7-93CBC6C0D1C1}" type="datetimeFigureOut">
              <a:rPr lang="ru-RU" smtClean="0"/>
              <a:pPr/>
              <a:t>24.12.2024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5E88ED-267A-406F-8814-D64DEA1F9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5300" y="6356350"/>
            <a:ext cx="40381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5C3D36-61B4-4111-AC83-C3795B4BA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61732" y="6356350"/>
            <a:ext cx="2692067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58A1B2D-D15D-440D-8A9B-646BA581E9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148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344DC8E-DBB1-4521-B17B-AD7A7C576C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BF991ED-D009-4F33-823F-3A146B799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4A8B54-1575-4378-A084-65830E2A9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B5CFB-1053-4ABD-8AE7-93CBC6C0D1C1}" type="datetimeFigureOut">
              <a:rPr lang="ru-RU" smtClean="0"/>
              <a:t>24.12.2024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A3AF89-A79E-4632-89EC-9A4B35359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42F16A-CC16-411F-AB10-DD5D1159C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65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A7987F-C5EA-438F-BD7E-8D303911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9455" y="2150918"/>
            <a:ext cx="6536747" cy="1745673"/>
          </a:xfrm>
        </p:spPr>
        <p:txBody>
          <a:bodyPr anchor="b">
            <a:normAutofit/>
          </a:bodyPr>
          <a:lstStyle>
            <a:lvl1pPr algn="l">
              <a:defRPr sz="6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Образец</a:t>
            </a:r>
            <a:r>
              <a:rPr lang="en-US" dirty="0"/>
              <a:t> </a:t>
            </a:r>
            <a:r>
              <a:rPr lang="ru-RU" dirty="0"/>
              <a:t>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5F1006-7188-498C-ABBF-80587A3CC3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09455" y="3969905"/>
            <a:ext cx="6536747" cy="150018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CAAA22-0748-44B2-95C1-E3606572E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DCB5CFB-1053-4ABD-8AE7-93CBC6C0D1C1}" type="datetimeFigureOut">
              <a:rPr lang="ru-RU" smtClean="0"/>
              <a:pPr/>
              <a:t>24.12.2024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774E4D-3F92-4FAA-8349-F6D45C081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6F7DFC-34D2-47BD-A449-1F12C2DF5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E58A1B2D-D15D-440D-8A9B-646BA581E9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593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4A3671-D70D-4846-A00D-D451CC45D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78F876-D852-4E29-A439-4A96013AA3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F3E4988-A050-44F9-8CDD-B99FEE1FCB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B29F515-61FC-4696-9DBE-C3EE88BBE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B5CFB-1053-4ABD-8AE7-93CBC6C0D1C1}" type="datetimeFigureOut">
              <a:rPr lang="ru-RU" smtClean="0"/>
              <a:t>24.12.2024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523E599-4964-4661-B895-F15D49D3C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444141B-6E20-42C1-A083-D0371C7F9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532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35B16F-47D8-43EB-9F03-B3ACD863D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3D8F048-D987-4AFF-A795-6F700E92B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BA324EF-75CB-4183-A85B-AD7BDD2D72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00D5C6B-EB08-465F-984C-82BB286441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6BF5B3-E575-4778-951F-B85DDAFB1B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F580A43-90A9-4F74-9CEA-78DC09149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B5CFB-1053-4ABD-8AE7-93CBC6C0D1C1}" type="datetimeFigureOut">
              <a:rPr lang="ru-RU" smtClean="0"/>
              <a:t>24.12.2024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082B72D-A421-4731-A1B3-4B3F7B150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7E0AB1-8C34-4787-A417-D80244859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565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638900-AEB2-4230-9726-FC3E1A82B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5A991F4-A55E-4763-85B2-BCF817E0F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B5CFB-1053-4ABD-8AE7-93CBC6C0D1C1}" type="datetimeFigureOut">
              <a:rPr lang="ru-RU" smtClean="0"/>
              <a:t>24.12.2024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2418399-BB26-4B5F-AE06-073556FF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600C12F-25DD-409F-A773-01449550B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820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8D4BDE5-0371-459D-9B04-EC35D0797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B5CFB-1053-4ABD-8AE7-93CBC6C0D1C1}" type="datetimeFigureOut">
              <a:rPr lang="ru-RU" smtClean="0"/>
              <a:t>24.12.2024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2AD7312-632A-48EA-9CD9-4C1F9B3E5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B9392F6-5A18-4C8F-94AC-EE4481D76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175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6902DB-6786-4EC8-841C-442CE7C53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2D0E0AD-9CDE-4B68-B397-28CF6A3BB4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2FB86FE-73E5-4676-9540-C4530EC066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9BF0736-3C77-4656-9517-532D8B4FA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B5CFB-1053-4ABD-8AE7-93CBC6C0D1C1}" type="datetimeFigureOut">
              <a:rPr lang="ru-RU" smtClean="0"/>
              <a:t>24.12.2024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669D685-6A52-4572-A0D6-C0059AC9E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A8EB1A-AC6D-428E-B0D1-CF9A76227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384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AB2F2F-88ED-4374-94A7-62F66BCDF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E968185-D0D5-4204-98C8-EE5D53385A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1E72D50-BFF9-4173-ABD2-4EC13B94B4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93727AD-9A27-4C72-9887-E950A1F38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B5CFB-1053-4ABD-8AE7-93CBC6C0D1C1}" type="datetimeFigureOut">
              <a:rPr lang="ru-RU" smtClean="0"/>
              <a:t>24.12.2024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EC7B91B-1762-407F-A127-DE1DCC62F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F9B9FBD-B522-4123-A0F9-BFF6E77F9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40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E666AC-8030-4AC8-BD2D-177E2E600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74D5522-45B7-4992-826F-6AF937AAF4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30567A-7DA1-430D-84F6-D72751333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B5CFB-1053-4ABD-8AE7-93CBC6C0D1C1}" type="datetimeFigureOut">
              <a:rPr lang="ru-RU" smtClean="0"/>
              <a:t>24.12.2024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8EBEF-8A21-4561-832D-24C58134F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0DEFF5-DC16-4E1D-99A4-EA87D703B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386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hyperlink" Target="https://presentation-creation.ru/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38E9D2-AC3C-4712-9A37-752F16DB0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23DA045-D354-445D-BE18-3E16A1484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148A85-0285-419E-9BCD-D8E30563A3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CB5CFB-1053-4ABD-8AE7-93CBC6C0D1C1}" type="datetimeFigureOut">
              <a:rPr lang="ru-RU" smtClean="0"/>
              <a:t>24.12.2024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AA4832-14D7-456F-8D8A-08F55C3370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65C6DE-1236-408E-A547-97410DDD6D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A1B2D-D15D-440D-8A9B-646BA581E9FF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hlinkClick r:id="rId12"/>
            <a:extLst>
              <a:ext uri="{FF2B5EF4-FFF2-40B4-BE49-F238E27FC236}">
                <a16:creationId xmlns:a16="http://schemas.microsoft.com/office/drawing/2014/main" id="{A3D3FC47-1965-4ADE-8DCB-5A97BFA1FA8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131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7" Type="http://schemas.openxmlformats.org/officeDocument/2006/relationships/image" Target="../media/image47.gif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gif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gif"/><Relationship Id="rId4" Type="http://schemas.openxmlformats.org/officeDocument/2006/relationships/image" Target="../media/image5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gif"/><Relationship Id="rId4" Type="http://schemas.openxmlformats.org/officeDocument/2006/relationships/image" Target="../media/image57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gif"/><Relationship Id="rId3" Type="http://schemas.openxmlformats.org/officeDocument/2006/relationships/image" Target="../media/image59.jpg"/><Relationship Id="rId7" Type="http://schemas.openxmlformats.org/officeDocument/2006/relationships/image" Target="../media/image6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gif"/><Relationship Id="rId5" Type="http://schemas.openxmlformats.org/officeDocument/2006/relationships/image" Target="../media/image61.jpg"/><Relationship Id="rId4" Type="http://schemas.openxmlformats.org/officeDocument/2006/relationships/image" Target="../media/image60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gif"/><Relationship Id="rId4" Type="http://schemas.openxmlformats.org/officeDocument/2006/relationships/image" Target="../media/image7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gif"/><Relationship Id="rId4" Type="http://schemas.openxmlformats.org/officeDocument/2006/relationships/image" Target="../media/image74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gif"/><Relationship Id="rId5" Type="http://schemas.openxmlformats.org/officeDocument/2006/relationships/image" Target="../media/image78.png"/><Relationship Id="rId4" Type="http://schemas.openxmlformats.org/officeDocument/2006/relationships/image" Target="../media/image7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gif"/><Relationship Id="rId4" Type="http://schemas.openxmlformats.org/officeDocument/2006/relationships/image" Target="../media/image8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gif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gif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7" Type="http://schemas.openxmlformats.org/officeDocument/2006/relationships/image" Target="../media/image26.gi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gif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gif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E04E5451-EC03-4E11-89A2-52914DF93C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2" r="15332" b="7179"/>
          <a:stretch/>
        </p:blipFill>
        <p:spPr bwMode="auto">
          <a:xfrm>
            <a:off x="156411" y="0"/>
            <a:ext cx="3164306" cy="2177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3E6D9CB-0CDE-46D1-9E57-CC302656BA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8891" y="4483244"/>
            <a:ext cx="3593109" cy="237475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A342B6-92C8-4F2C-9F6D-B8ACADD08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7070" y="3235401"/>
            <a:ext cx="9218375" cy="1745673"/>
          </a:xfrm>
        </p:spPr>
        <p:txBody>
          <a:bodyPr>
            <a:noAutofit/>
          </a:bodyPr>
          <a:lstStyle/>
          <a:p>
            <a:pPr algn="ctr"/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в ДОО г. Орска, посвященные</a:t>
            </a:r>
            <a:b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Году семьи в России</a:t>
            </a:r>
            <a:b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 полугодие 2024 года)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06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98EFD5A-245B-4A05-828A-9A5CFF12836E}"/>
              </a:ext>
            </a:extLst>
          </p:cNvPr>
          <p:cNvSpPr txBox="1"/>
          <p:nvPr/>
        </p:nvSpPr>
        <p:spPr>
          <a:xfrm>
            <a:off x="1163976" y="156410"/>
            <a:ext cx="68607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турнир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семейно-педагогических команд «Остров семейных сокровищ»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780F7C4-53FD-4FBA-A03D-D6E3AB496F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7611" y="4699206"/>
            <a:ext cx="1714500" cy="17145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99FA2A1-0969-438D-9C99-FC0E05FE1E17}"/>
              </a:ext>
            </a:extLst>
          </p:cNvPr>
          <p:cNvSpPr txBox="1"/>
          <p:nvPr/>
        </p:nvSpPr>
        <p:spPr>
          <a:xfrm>
            <a:off x="132347" y="889844"/>
            <a:ext cx="10383253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    </a:t>
            </a:r>
            <a:r>
              <a:rPr lang="ru-RU" b="1" dirty="0"/>
              <a:t>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5.12.2024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на базе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МДОАУ «Детский сад 115 г. Орска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при поддержке ИМЦ УО г Орска и Университета детства состоялся муниципальный турнир семейно-педагогических команд "Остров семейных сокровищ".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В турнире приняли участие 8 семей из детских садов города Орска: 16, 38, 79, 91, 106, 113, 115, 208.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представили герб семьи, презентовали семейную традицию, а также активно принимали участие во всех конкурсах, викторинах и финальном флешмобе.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Турнир прошёл ярко, задорно, искромётно!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BCF5A51-401B-4AD8-B911-F17A4F9D23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74" t="21053" r="36620" b="39868"/>
          <a:stretch/>
        </p:blipFill>
        <p:spPr>
          <a:xfrm>
            <a:off x="3301641" y="3634850"/>
            <a:ext cx="5588718" cy="30172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3808AA0-6F66-49B3-8F30-402B6BEBE0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275" t="25000" r="39567" b="39824"/>
          <a:stretch/>
        </p:blipFill>
        <p:spPr>
          <a:xfrm>
            <a:off x="312821" y="2577385"/>
            <a:ext cx="4042610" cy="24123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EED5346-0F35-4490-A7D6-6B89CCA562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37" t="25001" r="31847" b="40526"/>
          <a:stretch/>
        </p:blipFill>
        <p:spPr>
          <a:xfrm>
            <a:off x="6717632" y="2041047"/>
            <a:ext cx="5342021" cy="2364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4720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10BD0EB-5EAB-4891-9166-AF7510C37F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62" y="942080"/>
            <a:ext cx="2888582" cy="38514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C8B945-BA27-45E6-858F-2187AD177967}"/>
              </a:ext>
            </a:extLst>
          </p:cNvPr>
          <p:cNvSpPr txBox="1"/>
          <p:nvPr/>
        </p:nvSpPr>
        <p:spPr>
          <a:xfrm>
            <a:off x="4513063" y="185291"/>
            <a:ext cx="1944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матери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AD4F83E-A28A-48E5-B69D-777BB34697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371" y="5054266"/>
            <a:ext cx="1562100" cy="1562100"/>
          </a:xfrm>
          <a:prstGeom prst="rect">
            <a:avLst/>
          </a:prstGeom>
        </p:spPr>
      </p:pic>
      <p:sp>
        <p:nvSpPr>
          <p:cNvPr id="9" name="Блок-схема: альтернативный процесс 8">
            <a:extLst>
              <a:ext uri="{FF2B5EF4-FFF2-40B4-BE49-F238E27FC236}">
                <a16:creationId xmlns:a16="http://schemas.microsoft.com/office/drawing/2014/main" id="{F0FF2CC6-3ED0-44DA-B009-8C7622BFF701}"/>
              </a:ext>
            </a:extLst>
          </p:cNvPr>
          <p:cNvSpPr/>
          <p:nvPr/>
        </p:nvSpPr>
        <p:spPr>
          <a:xfrm>
            <a:off x="93163" y="555826"/>
            <a:ext cx="1446879" cy="661737"/>
          </a:xfrm>
          <a:prstGeom prst="flowChartAlternate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МДОАУ 108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4A22636-356E-4915-B18C-1AD28B6668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036" t="22281" r="29322" b="43839"/>
          <a:stretch/>
        </p:blipFill>
        <p:spPr>
          <a:xfrm>
            <a:off x="3308343" y="1607443"/>
            <a:ext cx="4354333" cy="27675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3F91241-3908-4B0C-978A-9BED9B479D10}"/>
              </a:ext>
            </a:extLst>
          </p:cNvPr>
          <p:cNvSpPr txBox="1"/>
          <p:nvPr/>
        </p:nvSpPr>
        <p:spPr>
          <a:xfrm>
            <a:off x="3399751" y="926406"/>
            <a:ext cx="39198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Челлендж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«Мама – хранительница семейного очага»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8851BED-E597-4741-A4AE-B5AA2FF86C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708" y="4793523"/>
            <a:ext cx="1562100" cy="1562100"/>
          </a:xfrm>
          <a:prstGeom prst="rect">
            <a:avLst/>
          </a:prstGeom>
        </p:spPr>
      </p:pic>
      <p:sp>
        <p:nvSpPr>
          <p:cNvPr id="15" name="Блок-схема: альтернативный процесс 14">
            <a:extLst>
              <a:ext uri="{FF2B5EF4-FFF2-40B4-BE49-F238E27FC236}">
                <a16:creationId xmlns:a16="http://schemas.microsoft.com/office/drawing/2014/main" id="{DCFB4BEF-9DEA-4201-9F40-8CCEF9645B56}"/>
              </a:ext>
            </a:extLst>
          </p:cNvPr>
          <p:cNvSpPr/>
          <p:nvPr/>
        </p:nvSpPr>
        <p:spPr>
          <a:xfrm>
            <a:off x="3169294" y="4223586"/>
            <a:ext cx="1446879" cy="661737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МДОАУ 116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90A8AC4-8A1E-4FA2-BCB4-7385D726726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031" t="22036" r="10936" b="30331"/>
          <a:stretch/>
        </p:blipFill>
        <p:spPr>
          <a:xfrm>
            <a:off x="7255916" y="3099854"/>
            <a:ext cx="4795897" cy="27675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Блок-схема: альтернативный процесс 15">
            <a:extLst>
              <a:ext uri="{FF2B5EF4-FFF2-40B4-BE49-F238E27FC236}">
                <a16:creationId xmlns:a16="http://schemas.microsoft.com/office/drawing/2014/main" id="{1F81BFB7-1564-48A5-A1BA-D349EDCC8273}"/>
              </a:ext>
            </a:extLst>
          </p:cNvPr>
          <p:cNvSpPr/>
          <p:nvPr/>
        </p:nvSpPr>
        <p:spPr>
          <a:xfrm>
            <a:off x="6794044" y="5648133"/>
            <a:ext cx="1446879" cy="661737"/>
          </a:xfrm>
          <a:prstGeom prst="flowChartAlternateProces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МДОАУ 79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F50314A-9279-46C9-A604-E2E40B4F27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413" y="1159455"/>
            <a:ext cx="1409700" cy="14097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CF93900-BAEA-45A5-AF10-D7E6840D64C7}"/>
              </a:ext>
            </a:extLst>
          </p:cNvPr>
          <p:cNvSpPr txBox="1"/>
          <p:nvPr/>
        </p:nvSpPr>
        <p:spPr>
          <a:xfrm>
            <a:off x="8381301" y="5940538"/>
            <a:ext cx="3164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Танец детей и родителей «Семья»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040EAA-F87E-4CF5-8117-314A4EC3AC50}"/>
              </a:ext>
            </a:extLst>
          </p:cNvPr>
          <p:cNvSpPr txBox="1"/>
          <p:nvPr/>
        </p:nvSpPr>
        <p:spPr>
          <a:xfrm>
            <a:off x="1529217" y="496671"/>
            <a:ext cx="14298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мам</a:t>
            </a:r>
          </a:p>
        </p:txBody>
      </p:sp>
    </p:spTree>
    <p:extLst>
      <p:ext uri="{BB962C8B-B14F-4D97-AF65-F5344CB8AC3E}">
        <p14:creationId xmlns:p14="http://schemas.microsoft.com/office/powerpoint/2010/main" val="274282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C06925-602B-4A94-98CB-9D62E84AEBC8}"/>
              </a:ext>
            </a:extLst>
          </p:cNvPr>
          <p:cNvSpPr txBox="1"/>
          <p:nvPr/>
        </p:nvSpPr>
        <p:spPr>
          <a:xfrm>
            <a:off x="3221365" y="433136"/>
            <a:ext cx="3328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«А, ну-ка, мамочки!»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4E05F51-CDE8-4B3E-A3CC-09E8F6F365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38" t="972" r="1961" b="75748"/>
          <a:stretch/>
        </p:blipFill>
        <p:spPr>
          <a:xfrm>
            <a:off x="8073189" y="617802"/>
            <a:ext cx="3215209" cy="33119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E18D98A-19A4-4C34-A35E-9C6D16483A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15" t="25834" r="33517" b="50832"/>
          <a:stretch/>
        </p:blipFill>
        <p:spPr>
          <a:xfrm>
            <a:off x="350347" y="1367588"/>
            <a:ext cx="4724404" cy="34811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72618B4-5E1D-436C-9F8B-4632803FEE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" t="25387" r="2101" b="2477"/>
          <a:stretch/>
        </p:blipFill>
        <p:spPr>
          <a:xfrm>
            <a:off x="4516961" y="3284621"/>
            <a:ext cx="3704297" cy="28033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21ECBE3-81F3-441C-A59B-1E948D4A61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572" y="1367588"/>
            <a:ext cx="1409700" cy="14097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E05B6A2-D3F1-4609-AEA5-CF7FA0C4E380}"/>
              </a:ext>
            </a:extLst>
          </p:cNvPr>
          <p:cNvSpPr txBox="1"/>
          <p:nvPr/>
        </p:nvSpPr>
        <p:spPr>
          <a:xfrm>
            <a:off x="8340405" y="4224014"/>
            <a:ext cx="386522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     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празднику всех мам в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МДОАУ </a:t>
            </a:r>
          </a:p>
          <a:p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 40 «Голубок» г. Орска»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прошел конкурс «А, ну-ка, мамочки». 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Подготовленные песни, конкурсы,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совместные танцы никого не оставили 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равнодушными и  подарили море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положительных  эмоций.</a:t>
            </a:r>
          </a:p>
        </p:txBody>
      </p:sp>
    </p:spTree>
    <p:extLst>
      <p:ext uri="{BB962C8B-B14F-4D97-AF65-F5344CB8AC3E}">
        <p14:creationId xmlns:p14="http://schemas.microsoft.com/office/powerpoint/2010/main" val="3536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B4A3B6-58BD-44E7-BEB2-BC90B3E49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07" y="1252545"/>
            <a:ext cx="3249795" cy="21656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EC25525-D86D-4E08-B246-58F9C1C427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87" r="8218"/>
          <a:stretch/>
        </p:blipFill>
        <p:spPr>
          <a:xfrm>
            <a:off x="6804605" y="254079"/>
            <a:ext cx="5002388" cy="31749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1C1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0B39A0F-914E-4966-AFF7-BD731A2D03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2"/>
          <a:stretch/>
        </p:blipFill>
        <p:spPr>
          <a:xfrm>
            <a:off x="2481262" y="3090675"/>
            <a:ext cx="5865562" cy="32966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F5E6956-8FAF-486E-B1A2-88CE0B1695B3}"/>
              </a:ext>
            </a:extLst>
          </p:cNvPr>
          <p:cNvSpPr txBox="1"/>
          <p:nvPr/>
        </p:nvSpPr>
        <p:spPr>
          <a:xfrm>
            <a:off x="2426494" y="163051"/>
            <a:ext cx="2987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Ярмарка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«Подарочки для мамочки»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5F0709E-4578-4883-8812-672FE878B7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853" y="1237812"/>
            <a:ext cx="1409700" cy="14097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406910D-29E6-457D-AEA2-6D009E7E373F}"/>
              </a:ext>
            </a:extLst>
          </p:cNvPr>
          <p:cNvSpPr txBox="1"/>
          <p:nvPr/>
        </p:nvSpPr>
        <p:spPr>
          <a:xfrm>
            <a:off x="8706021" y="4123334"/>
            <a:ext cx="325737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В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МДОАУ «Детский сад № 59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«Ручеёк» г. Орска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состоялась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настоящая ярмарка-распродажа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сувениров и разнообразных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рукотворных работ. Искусные изделия готовил весь детский сад- от малышей до сотрудников. </a:t>
            </a:r>
          </a:p>
        </p:txBody>
      </p:sp>
    </p:spTree>
    <p:extLst>
      <p:ext uri="{BB962C8B-B14F-4D97-AF65-F5344CB8AC3E}">
        <p14:creationId xmlns:p14="http://schemas.microsoft.com/office/powerpoint/2010/main" val="397748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2AE00B1-4935-469D-8AA1-83596DE516DE}"/>
              </a:ext>
            </a:extLst>
          </p:cNvPr>
          <p:cNvSpPr txBox="1"/>
          <p:nvPr/>
        </p:nvSpPr>
        <p:spPr>
          <a:xfrm>
            <a:off x="2586789" y="92605"/>
            <a:ext cx="2968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«Путешествие в Гималаи»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FA9C91-BC48-4C20-A9E6-D186A2AC9618}"/>
              </a:ext>
            </a:extLst>
          </p:cNvPr>
          <p:cNvSpPr txBox="1"/>
          <p:nvPr/>
        </p:nvSpPr>
        <p:spPr>
          <a:xfrm>
            <a:off x="175407" y="461937"/>
            <a:ext cx="837904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  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честь Дня матери ребята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МДОАУ «Детский сад № 107 «Маячок» г. Орска 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подарили своим мамам замечательное путешествие  в Гималаи. Ведь путешествовать вместе с мамой здорово!!!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63988C2-5290-4D80-8519-2B8D2BF81C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27" y="1347537"/>
            <a:ext cx="4467725" cy="33507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5C0D6F5-FBC8-4323-BB9A-B8EB147B3C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978" y="3783932"/>
            <a:ext cx="3745832" cy="28093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C6942E9-A4F9-40D1-B87B-F17F10BB61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985" y="1073606"/>
            <a:ext cx="4980608" cy="28093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CC2DAC6-5ED9-4CBF-9086-6CA47F5B13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693" y="4322560"/>
            <a:ext cx="1921076" cy="192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98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279A485-76B8-4745-86EE-269EB57E312F}"/>
              </a:ext>
            </a:extLst>
          </p:cNvPr>
          <p:cNvSpPr txBox="1"/>
          <p:nvPr/>
        </p:nvSpPr>
        <p:spPr>
          <a:xfrm>
            <a:off x="1251284" y="119546"/>
            <a:ext cx="69061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конкурс чтецов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"Начитается семья с мамы, папы и меня!.."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EB778DD-D492-4A48-8585-B1E857AE35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46"/>
          <a:stretch/>
        </p:blipFill>
        <p:spPr>
          <a:xfrm>
            <a:off x="3393448" y="2509233"/>
            <a:ext cx="5464112" cy="29301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6EDAF91-690C-4D18-8ED7-311564707D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929" y="5305926"/>
            <a:ext cx="1409700" cy="14097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803CD84-89E6-49BE-9554-90F1DA8843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63" y="919915"/>
            <a:ext cx="3363327" cy="33633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2B7CD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0F6168A-8F02-43DF-B680-AF63B2EE28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39" y="4524876"/>
            <a:ext cx="1562100" cy="15621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163DC87-3925-489F-9CBB-18B8050623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636" y="269789"/>
            <a:ext cx="3124701" cy="4164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56B45E2-0334-403B-82CB-3BD1FBCB2C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968" y="4601076"/>
            <a:ext cx="1409700" cy="1409700"/>
          </a:xfrm>
          <a:prstGeom prst="rect">
            <a:avLst/>
          </a:prstGeom>
        </p:spPr>
      </p:pic>
      <p:sp>
        <p:nvSpPr>
          <p:cNvPr id="20" name="Блок-схема: альтернативный процесс 19">
            <a:extLst>
              <a:ext uri="{FF2B5EF4-FFF2-40B4-BE49-F238E27FC236}">
                <a16:creationId xmlns:a16="http://schemas.microsoft.com/office/drawing/2014/main" id="{0C98C2C4-4433-44A8-92E3-1AA0FBAB4862}"/>
              </a:ext>
            </a:extLst>
          </p:cNvPr>
          <p:cNvSpPr/>
          <p:nvPr/>
        </p:nvSpPr>
        <p:spPr>
          <a:xfrm>
            <a:off x="93163" y="555826"/>
            <a:ext cx="1338595" cy="661737"/>
          </a:xfrm>
          <a:prstGeom prst="flowChartAlternate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МДОАУ 18</a:t>
            </a:r>
          </a:p>
        </p:txBody>
      </p:sp>
      <p:sp>
        <p:nvSpPr>
          <p:cNvPr id="21" name="Блок-схема: альтернативный процесс 20">
            <a:extLst>
              <a:ext uri="{FF2B5EF4-FFF2-40B4-BE49-F238E27FC236}">
                <a16:creationId xmlns:a16="http://schemas.microsoft.com/office/drawing/2014/main" id="{CBD8EFCC-E8F0-4225-B90F-985F0BEBB4C9}"/>
              </a:ext>
            </a:extLst>
          </p:cNvPr>
          <p:cNvSpPr/>
          <p:nvPr/>
        </p:nvSpPr>
        <p:spPr>
          <a:xfrm>
            <a:off x="7632242" y="2219879"/>
            <a:ext cx="1338595" cy="661737"/>
          </a:xfrm>
          <a:prstGeom prst="flowChartAlternateProcess">
            <a:avLst/>
          </a:prstGeom>
          <a:solidFill>
            <a:srgbClr val="01C1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МДОАУ 62</a:t>
            </a:r>
          </a:p>
        </p:txBody>
      </p:sp>
      <p:sp>
        <p:nvSpPr>
          <p:cNvPr id="22" name="Блок-схема: альтернативный процесс 21">
            <a:extLst>
              <a:ext uri="{FF2B5EF4-FFF2-40B4-BE49-F238E27FC236}">
                <a16:creationId xmlns:a16="http://schemas.microsoft.com/office/drawing/2014/main" id="{C8912E5C-4BDE-463D-BA42-D5BBB74799C2}"/>
              </a:ext>
            </a:extLst>
          </p:cNvPr>
          <p:cNvSpPr/>
          <p:nvPr/>
        </p:nvSpPr>
        <p:spPr>
          <a:xfrm>
            <a:off x="10653339" y="103142"/>
            <a:ext cx="1338595" cy="661737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МДОАУ 71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4392B1-572B-413B-91E9-0C5AF1C88E8D}"/>
              </a:ext>
            </a:extLst>
          </p:cNvPr>
          <p:cNvSpPr txBox="1"/>
          <p:nvPr/>
        </p:nvSpPr>
        <p:spPr>
          <a:xfrm>
            <a:off x="3615990" y="898966"/>
            <a:ext cx="690612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Дошкольники с воодушевлением и искренним выражением</a:t>
            </a:r>
          </a:p>
          <a:p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читали стихотворения о самых дорогих людях, о любви</a:t>
            </a:r>
          </a:p>
          <a:p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 своей семье, о семейных традициях и ценностях. </a:t>
            </a:r>
          </a:p>
          <a:p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Атмосфера в зале была наполнена торжественностью и </a:t>
            </a:r>
          </a:p>
          <a:p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волнением. Участников конкурса поддерживали зрители – </a:t>
            </a:r>
          </a:p>
          <a:p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мамы, папы, бабушки и дети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275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9776" y="170688"/>
            <a:ext cx="4796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Квэст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-игра «Что может быть семьи дороже»</a:t>
            </a:r>
          </a:p>
        </p:txBody>
      </p:sp>
      <p:pic>
        <p:nvPicPr>
          <p:cNvPr id="1026" name="Picture 2" descr="https://sun9-54.userapi.com/impg/HPULQnCJ6Y4TOzUcO1ecwdq5CAYGSRnbVd0UkA/X_f4sN4ZTVk.jpg?size=1280x1280&amp;quality=95&amp;sign=2a23abc9b8e18770b1615b826f1ed204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25" y="704005"/>
            <a:ext cx="4134232" cy="4134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https://sun9-77.userapi.com/impg/2nw-pSmuGZQJ2q9rBB_-qSnooz-b89qn3UsEqQ/_SIf97CIedY.jpg?size=1280x1280&amp;quality=95&amp;sign=8c3cabdfdd0bef1c9cfc3ab3d2f047c6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062" y="2523744"/>
            <a:ext cx="4208018" cy="42080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4357657" y="1041809"/>
            <a:ext cx="667964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2 сентября на базе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МДОАУ </a:t>
            </a:r>
          </a:p>
          <a:p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99 «Домовенок»  г. Орска</a:t>
            </a:r>
          </a:p>
          <a:p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года семьи состоялась 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-игра. 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Юные участники, выполняя задания сказочных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героев по станциям помогли найти домовенку 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Кузе его  семью и объяснить её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значимость для каждого ребенка. </a:t>
            </a:r>
          </a:p>
        </p:txBody>
      </p:sp>
      <p:pic>
        <p:nvPicPr>
          <p:cNvPr id="1030" name="Picture 6" descr="http://qrcoder.ru/code/?https%3A%2F%2Fvk.com%2Fwall-217034698_524&amp;4&amp;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884" y="3452920"/>
            <a:ext cx="1874983" cy="1874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70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2D6C61F-347E-4013-B216-03D2E6DD926F}"/>
              </a:ext>
            </a:extLst>
          </p:cNvPr>
          <p:cNvSpPr txBox="1"/>
          <p:nvPr/>
        </p:nvSpPr>
        <p:spPr>
          <a:xfrm>
            <a:off x="0" y="683909"/>
            <a:ext cx="896352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Педагогический коллектив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МДОАУ «Детский сад № 96 г. Орска»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родительском собрании в младшей группе угощали своих гостей оригинальным меню: на закуску предложили аппетитное общение "Креативное канапе", на горячее - стейк из сюжетов "Игровая витрина", гарниром стала пицца идей "Давай играть", добавил сил освежающий 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фреш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"Активный отдых«. В процессе "дегустации" родители познакомились с особенностями развития игровой деятельности детей четвертого года жизни, узнали, как и во что играть, научились подбирать игрушки и поиграли сами.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AF65C24-A0FD-4A74-9794-DBB4EBDF65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714" y="572218"/>
            <a:ext cx="3185488" cy="42473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C27926C-564A-4AD8-A1B3-0C833C46FE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09"/>
          <a:stretch/>
        </p:blipFill>
        <p:spPr>
          <a:xfrm>
            <a:off x="197601" y="2317640"/>
            <a:ext cx="6167466" cy="34410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D94E7B5-DB84-47C5-9FB4-43FCA56938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60807"/>
            <a:ext cx="3557067" cy="26789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CCB8B5F-E53F-48C0-8485-47FD878850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9304" y="4977623"/>
            <a:ext cx="1562100" cy="15621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A762CB6-E478-42FC-908C-584BAB6F130A}"/>
              </a:ext>
            </a:extLst>
          </p:cNvPr>
          <p:cNvSpPr txBox="1"/>
          <p:nvPr/>
        </p:nvSpPr>
        <p:spPr>
          <a:xfrm>
            <a:off x="3254697" y="0"/>
            <a:ext cx="32246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Родительское собрание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Кафе «Игровые деликатесы»</a:t>
            </a:r>
          </a:p>
        </p:txBody>
      </p:sp>
    </p:spTree>
    <p:extLst>
      <p:ext uri="{BB962C8B-B14F-4D97-AF65-F5344CB8AC3E}">
        <p14:creationId xmlns:p14="http://schemas.microsoft.com/office/powerpoint/2010/main" val="114659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5A1F83F-F82C-4AB1-B84E-A63336E59367}"/>
              </a:ext>
            </a:extLst>
          </p:cNvPr>
          <p:cNvSpPr txBox="1"/>
          <p:nvPr/>
        </p:nvSpPr>
        <p:spPr>
          <a:xfrm>
            <a:off x="3836740" y="91337"/>
            <a:ext cx="2529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«Клуб выходного дня»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9A614C-B1FD-44E6-9C36-079C85E3D547}"/>
              </a:ext>
            </a:extLst>
          </p:cNvPr>
          <p:cNvSpPr txBox="1"/>
          <p:nvPr/>
        </p:nvSpPr>
        <p:spPr>
          <a:xfrm>
            <a:off x="0" y="549806"/>
            <a:ext cx="943275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В рамках  "Клуба выходного дня" ребята подготовительных групп вместе с родителями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МДОАУ «Детский сад  124 «Василек» г. Орска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посещают культурные места нашего города. 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Дошкольники уже побывали в Краеведческом музее, где смогли посетить мастер -класс " Школа юного археолога« и познакомились с профессией археолога, узнали какие инструменты  и предметы необходимы  для раскопок.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В музее Т.Г. Шевченко дети и родители стали активными участниками мастер-класса "Кукла своими руками". Этот мастер- класс пробудил в детях интерес к народному промыслу и традициям изготовления оберега в дом.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90C1044-C79A-4BC0-B83E-EED44D980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0979" y="2779656"/>
            <a:ext cx="4281237" cy="3210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DF83925-0D83-44E4-9B95-F741ABC54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231" y="2802215"/>
            <a:ext cx="3952390" cy="32576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3EEA8AA-9C28-436F-B1E1-54948ABB03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573" y="4580884"/>
            <a:ext cx="1409700" cy="14097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4DC9B67-E7A2-4839-BC50-36BFA01900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106" y="2701046"/>
            <a:ext cx="140970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45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AAC3EF-E79A-4A87-8598-F688CF52EA32}"/>
              </a:ext>
            </a:extLst>
          </p:cNvPr>
          <p:cNvSpPr txBox="1"/>
          <p:nvPr/>
        </p:nvSpPr>
        <p:spPr>
          <a:xfrm>
            <a:off x="3864564" y="70304"/>
            <a:ext cx="4678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детско-родительских проектов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66979A-5CB4-4C4F-8695-D0BBA002DCA9}"/>
              </a:ext>
            </a:extLst>
          </p:cNvPr>
          <p:cNvSpPr txBox="1"/>
          <p:nvPr/>
        </p:nvSpPr>
        <p:spPr>
          <a:xfrm>
            <a:off x="1570789" y="582799"/>
            <a:ext cx="2868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«Традиции нашей семьи»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1992BA2-1751-4B54-9950-0CE42D463C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59" t="29474" r="32830" b="30000"/>
          <a:stretch/>
        </p:blipFill>
        <p:spPr>
          <a:xfrm>
            <a:off x="863439" y="963905"/>
            <a:ext cx="4283241" cy="38349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F6025F5-17ED-4C01-937B-7C7F5B241A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760" y="5162729"/>
            <a:ext cx="1562100" cy="15621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4EB1DFD-FA34-4887-B800-A781F7F9CC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573" t="22500" r="28901" b="9650"/>
          <a:stretch/>
        </p:blipFill>
        <p:spPr>
          <a:xfrm>
            <a:off x="6682333" y="963905"/>
            <a:ext cx="3179844" cy="40587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C5505AE-ADA5-4165-8E75-271B9F65CD13}"/>
              </a:ext>
            </a:extLst>
          </p:cNvPr>
          <p:cNvSpPr txBox="1"/>
          <p:nvPr/>
        </p:nvSpPr>
        <p:spPr>
          <a:xfrm>
            <a:off x="6682333" y="633093"/>
            <a:ext cx="3179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«Мы тоже были учениками»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89EE6AE-C5CC-4C37-9720-80E0C70BF9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868" y="5308932"/>
            <a:ext cx="1562100" cy="15621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55D8D31-7C91-4FE7-A558-0A9BD2BF58FD}"/>
              </a:ext>
            </a:extLst>
          </p:cNvPr>
          <p:cNvSpPr txBox="1"/>
          <p:nvPr/>
        </p:nvSpPr>
        <p:spPr>
          <a:xfrm>
            <a:off x="5678905" y="4978063"/>
            <a:ext cx="69061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МДОАУ "Детский сад № 121 "Золотой колосок" г. Орска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2E1EA43-6B72-4FDC-816D-CD115830CB96}"/>
              </a:ext>
            </a:extLst>
          </p:cNvPr>
          <p:cNvSpPr txBox="1"/>
          <p:nvPr/>
        </p:nvSpPr>
        <p:spPr>
          <a:xfrm>
            <a:off x="917689" y="4793397"/>
            <a:ext cx="42595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МДОАУ "Детский сад № 118 г. Орска</a:t>
            </a:r>
          </a:p>
        </p:txBody>
      </p:sp>
    </p:spTree>
    <p:extLst>
      <p:ext uri="{BB962C8B-B14F-4D97-AF65-F5344CB8AC3E}">
        <p14:creationId xmlns:p14="http://schemas.microsoft.com/office/powerpoint/2010/main" val="364386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1CF78D-96B6-4B0D-8EBB-189F6531E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497" y="-269525"/>
            <a:ext cx="6536747" cy="104948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«Букет добрых пожеланий»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акция, посвященная Международному дню инвалида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08C380-DF18-43FA-B9DC-A40A69AF67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82" t="68365" r="3540" b="1444"/>
          <a:stretch/>
        </p:blipFill>
        <p:spPr>
          <a:xfrm>
            <a:off x="5974270" y="5040826"/>
            <a:ext cx="4818225" cy="15645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2B7CD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0E7DE7-6F8F-439C-ACA7-A0C81F1056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65" t="13405" r="41231" b="35264"/>
          <a:stretch/>
        </p:blipFill>
        <p:spPr>
          <a:xfrm>
            <a:off x="2249907" y="1060557"/>
            <a:ext cx="3597442" cy="50174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FE60573-C49E-40D4-A8D9-6418AA46E7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002" t="1808" r="1764" b="68002"/>
          <a:stretch/>
        </p:blipFill>
        <p:spPr>
          <a:xfrm>
            <a:off x="180475" y="1246263"/>
            <a:ext cx="1934592" cy="18699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04F419-9513-4F1F-BC3B-3D17BDAAC95F}"/>
              </a:ext>
            </a:extLst>
          </p:cNvPr>
          <p:cNvSpPr txBox="1"/>
          <p:nvPr/>
        </p:nvSpPr>
        <p:spPr>
          <a:xfrm>
            <a:off x="6021794" y="2492082"/>
            <a:ext cx="579601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В 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МДОАУ «Детский сад № 1»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и родители собрали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«Букет из добрых пожеланий» из сердечек и белых ленточек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знак солидарности и поддержки тем, кто нуждается в нашей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помощи.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707B407-3070-4C74-927F-5C48F867EA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857" y="3429000"/>
            <a:ext cx="1493932" cy="149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73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602B068-CB2D-4D89-A31E-46CBC91D18CD}"/>
              </a:ext>
            </a:extLst>
          </p:cNvPr>
          <p:cNvSpPr txBox="1"/>
          <p:nvPr/>
        </p:nvSpPr>
        <p:spPr>
          <a:xfrm>
            <a:off x="914400" y="234956"/>
            <a:ext cx="69061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Интервью с семьями воспитанников "Мой дом - моя крепость" - рассказ о династии поколений проживающих в г. Орске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153C64C-D2A1-4277-A100-E185F1996F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24" r="2796" b="21228"/>
          <a:stretch/>
        </p:blipFill>
        <p:spPr>
          <a:xfrm>
            <a:off x="7310087" y="1145588"/>
            <a:ext cx="4201076" cy="25567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1584F4C-9F7A-49F4-AA3B-C76B20B383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73" t="33333" r="50993" b="16491"/>
          <a:stretch/>
        </p:blipFill>
        <p:spPr>
          <a:xfrm>
            <a:off x="295371" y="1263316"/>
            <a:ext cx="3809047" cy="34410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D51D3EC-3D9D-47DF-99C9-1495180616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40702" r="6725" b="15263"/>
          <a:stretch/>
        </p:blipFill>
        <p:spPr>
          <a:xfrm>
            <a:off x="4104418" y="3152274"/>
            <a:ext cx="3983164" cy="32425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8310CC5-0EF2-4B6E-93CC-7A6D75293C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908" y="4115118"/>
            <a:ext cx="1866900" cy="18669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8250D6D-532E-4CFE-A28F-7ED594FA4F7B}"/>
              </a:ext>
            </a:extLst>
          </p:cNvPr>
          <p:cNvSpPr txBox="1"/>
          <p:nvPr/>
        </p:nvSpPr>
        <p:spPr>
          <a:xfrm>
            <a:off x="4046895" y="1561464"/>
            <a:ext cx="33207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МДОАУ "Детский сад № 123 "Гармония</a:t>
            </a:r>
            <a:r>
              <a:rPr lang="ru-RU" dirty="0"/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179319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E04E5451-EC03-4E11-89A2-52914DF93C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2" r="15332" b="7179"/>
          <a:stretch/>
        </p:blipFill>
        <p:spPr bwMode="auto">
          <a:xfrm>
            <a:off x="156411" y="0"/>
            <a:ext cx="2954518" cy="203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3E6D9CB-0CDE-46D1-9E57-CC302656BA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8891" y="4483244"/>
            <a:ext cx="3593109" cy="23747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83C1B21-78FB-487B-9955-2149A98DD276}"/>
              </a:ext>
            </a:extLst>
          </p:cNvPr>
          <p:cNvSpPr txBox="1"/>
          <p:nvPr/>
        </p:nvSpPr>
        <p:spPr>
          <a:xfrm>
            <a:off x="1323474" y="2177716"/>
            <a:ext cx="987792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проведенные мероприятия в ДОО г. Орска способствовали: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Укреплению связи между семьёй и детским садом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Вовлечённость родителей в жизнь учреждения создаёт ощущение единого сообщества, обеспечивая всестороннюю поддержку ребёнка.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Повышению компетентности родителей.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 мероприятия на темы, связанные с воспитанием и развитием детей (практические занятия, мастер-классы и тренинги), предоставляют полезные знания и навыки.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Укреплению семейных связей.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Семейные праздники, такие как День семьи или День матери и отца, позволяют создать тёплую атмосферу в детском саду.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Эмоциональному развитию ребёнка. </a:t>
            </a:r>
          </a:p>
        </p:txBody>
      </p:sp>
    </p:spTree>
    <p:extLst>
      <p:ext uri="{BB962C8B-B14F-4D97-AF65-F5344CB8AC3E}">
        <p14:creationId xmlns:p14="http://schemas.microsoft.com/office/powerpoint/2010/main" val="324995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8DD7E04-90B3-4864-873D-E82F5EDBAE18}"/>
              </a:ext>
            </a:extLst>
          </p:cNvPr>
          <p:cNvSpPr txBox="1"/>
          <p:nvPr/>
        </p:nvSpPr>
        <p:spPr>
          <a:xfrm>
            <a:off x="119983" y="790734"/>
            <a:ext cx="656924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         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 3 декабря во всем мире отмечают День инвалидов. 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«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Детском саду № 60» г. Орска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прошел праздничный концерт с участием воспитанников и приглашенных гостей: 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ГКОУ"Специальная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(коррекционная) школа- интернат 68" и Детская школа искусств 5.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D5C572-CEDA-422D-AE8E-B9C0D6442CE3}"/>
              </a:ext>
            </a:extLst>
          </p:cNvPr>
          <p:cNvSpPr txBox="1"/>
          <p:nvPr/>
        </p:nvSpPr>
        <p:spPr>
          <a:xfrm>
            <a:off x="2104328" y="143236"/>
            <a:ext cx="36359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Праздничный концерт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«Солнце светит всем одинаково»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6A7961F-D740-4222-8F7D-11005F43C7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64" t="25263" r="43497" b="40702"/>
          <a:stretch/>
        </p:blipFill>
        <p:spPr>
          <a:xfrm>
            <a:off x="264694" y="2093494"/>
            <a:ext cx="3380874" cy="23341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51CD05E-DBE0-4435-8B12-EF15B16C40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81" t="25614" r="34093" b="40351"/>
          <a:stretch/>
        </p:blipFill>
        <p:spPr>
          <a:xfrm>
            <a:off x="6833937" y="180472"/>
            <a:ext cx="5238080" cy="24664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2B47215-B2D9-44EF-9469-73956065EF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714" t="25614" r="39146" b="40351"/>
          <a:stretch/>
        </p:blipFill>
        <p:spPr>
          <a:xfrm>
            <a:off x="3475544" y="2490538"/>
            <a:ext cx="5332708" cy="30161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F112F1B-00FA-4A2F-BA71-DC740BD982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485" t="25965" r="43076" b="41228"/>
          <a:stretch/>
        </p:blipFill>
        <p:spPr>
          <a:xfrm>
            <a:off x="8157410" y="3987264"/>
            <a:ext cx="3769896" cy="25087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1C1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61FABFA-9D4B-4FF4-BE40-C607312444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081" y="4958014"/>
            <a:ext cx="1562100" cy="1562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9808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C1959C-1264-4F52-B490-7D28F0A322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684" y="4828673"/>
            <a:ext cx="1711493" cy="17114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1CC662-AB9D-4CE3-ADCA-F69BD08A4D57}"/>
              </a:ext>
            </a:extLst>
          </p:cNvPr>
          <p:cNvSpPr txBox="1"/>
          <p:nvPr/>
        </p:nvSpPr>
        <p:spPr>
          <a:xfrm>
            <a:off x="926431" y="164249"/>
            <a:ext cx="69061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B539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КВИЗ семейных команд "Семейный переполох"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2CD5935-8446-4456-8CA1-DAD6BF9BAB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1" t="26667"/>
          <a:stretch/>
        </p:blipFill>
        <p:spPr>
          <a:xfrm>
            <a:off x="1780674" y="3088336"/>
            <a:ext cx="4493788" cy="34806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DCE1219-459C-4E74-AB36-0AB09652BD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1" t="10685" r="9024"/>
          <a:stretch/>
        </p:blipFill>
        <p:spPr>
          <a:xfrm>
            <a:off x="5777962" y="1181730"/>
            <a:ext cx="4926776" cy="26292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7B96AF2-ED26-4CB8-BA67-368BEC07A6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097" y="799790"/>
            <a:ext cx="5153959" cy="23765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3205E08-FC8D-45E9-9AA1-64A3CA63749D}"/>
              </a:ext>
            </a:extLst>
          </p:cNvPr>
          <p:cNvSpPr txBox="1"/>
          <p:nvPr/>
        </p:nvSpPr>
        <p:spPr>
          <a:xfrm>
            <a:off x="6424863" y="3955832"/>
            <a:ext cx="6906126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В рамках Всероссийской недели развития родительской 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компетентности в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МДОАУ «Д/с № 12»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прошёл КВИЗ семейных 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 «Семейный переполох» с целью повышение уровня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компетентности родителей в области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речевого развития посредством игр 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упражнений. 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родителей выступали: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старший воспитатель Слепухина В.В.,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учитель-логопед 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Гринцова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Т.П.,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учитель-логопед Зайцева Е.П., 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учитель-логопед Макарова Е.О.</a:t>
            </a:r>
          </a:p>
        </p:txBody>
      </p:sp>
    </p:spTree>
    <p:extLst>
      <p:ext uri="{BB962C8B-B14F-4D97-AF65-F5344CB8AC3E}">
        <p14:creationId xmlns:p14="http://schemas.microsoft.com/office/powerpoint/2010/main" val="417742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DFEFD2-9A50-442D-BCA8-2F0FC0F83A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379" y="1843053"/>
            <a:ext cx="4608096" cy="34560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553782B-1A2A-4A8B-A816-B6238E3589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25" y="704923"/>
            <a:ext cx="4046685" cy="22762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54D9C2-4F92-4069-BCBB-BB19DCD90088}"/>
              </a:ext>
            </a:extLst>
          </p:cNvPr>
          <p:cNvSpPr txBox="1"/>
          <p:nvPr/>
        </p:nvSpPr>
        <p:spPr>
          <a:xfrm>
            <a:off x="3104147" y="139076"/>
            <a:ext cx="4046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Семейная сессия «Что? Где? Когда?»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92ECAC7-2681-424B-B069-39464071A8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588" y="262848"/>
            <a:ext cx="4608096" cy="25920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1EDCD7D-F00F-46F0-9F81-6D9F5310BB51}"/>
              </a:ext>
            </a:extLst>
          </p:cNvPr>
          <p:cNvSpPr txBox="1"/>
          <p:nvPr/>
        </p:nvSpPr>
        <p:spPr>
          <a:xfrm>
            <a:off x="4054642" y="5491357"/>
            <a:ext cx="813735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14 ноября в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МДОАУ «ЦРР – д/с № 56» г. Орска»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прошла сессия логопедических игр "Что? Где? Когда? " под руководством учителя-логопеда Петровой А. А.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Родители вместе с детьми выступали в роли знатоков, отвечали на вопросы, обучались приемам пальчиковой и артикуляционной гимнастик, массажу кистей рук, гимнастике для дыхания, приемам мнемотехники и своими руками изготавливали тренажеры для дыхания.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DBE0FCD-2FB0-4825-A00A-D6A57528B0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361" y="3392079"/>
            <a:ext cx="1562100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24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19A745-A39E-4648-B2CC-4FF091262F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68" y="1058779"/>
            <a:ext cx="3429000" cy="3429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68EB4A-EE76-4E82-A9BC-6021C82FD939}"/>
              </a:ext>
            </a:extLst>
          </p:cNvPr>
          <p:cNvSpPr txBox="1"/>
          <p:nvPr/>
        </p:nvSpPr>
        <p:spPr>
          <a:xfrm>
            <a:off x="118141" y="135449"/>
            <a:ext cx="41071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для родителей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Кроссенс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нетрадиционная технология,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как средство воспитания дошкольников»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6D16D35-267C-48AA-8D2B-7B4FF0D3B4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165" y="5562600"/>
            <a:ext cx="1133006" cy="1133006"/>
          </a:xfrm>
          <a:prstGeom prst="rect">
            <a:avLst/>
          </a:prstGeom>
        </p:spPr>
      </p:pic>
      <p:sp>
        <p:nvSpPr>
          <p:cNvPr id="6" name="Блок-схема: альтернативный процесс 5">
            <a:extLst>
              <a:ext uri="{FF2B5EF4-FFF2-40B4-BE49-F238E27FC236}">
                <a16:creationId xmlns:a16="http://schemas.microsoft.com/office/drawing/2014/main" id="{BD14529F-F545-4729-9FA2-1FC5FA648D27}"/>
              </a:ext>
            </a:extLst>
          </p:cNvPr>
          <p:cNvSpPr/>
          <p:nvPr/>
        </p:nvSpPr>
        <p:spPr>
          <a:xfrm>
            <a:off x="1474328" y="4156910"/>
            <a:ext cx="1218279" cy="661737"/>
          </a:xfrm>
          <a:prstGeom prst="flowChartAlternate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МДОАУ 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9F51F8-6FA5-468D-A751-1973894066C1}"/>
              </a:ext>
            </a:extLst>
          </p:cNvPr>
          <p:cNvSpPr txBox="1"/>
          <p:nvPr/>
        </p:nvSpPr>
        <p:spPr>
          <a:xfrm>
            <a:off x="4060160" y="807106"/>
            <a:ext cx="352216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«Техника декупаж»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мам и ребят средней группы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3DC8D64-3048-4378-864B-9FB3160308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205" t="23684" r="34514" b="45965"/>
          <a:stretch/>
        </p:blipFill>
        <p:spPr>
          <a:xfrm>
            <a:off x="4060160" y="1821781"/>
            <a:ext cx="3806986" cy="28635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448AD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196FE44-FDF5-4830-BEA8-3D459D5A5B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497" y="5562600"/>
            <a:ext cx="1133006" cy="1133006"/>
          </a:xfrm>
          <a:prstGeom prst="rect">
            <a:avLst/>
          </a:prstGeom>
        </p:spPr>
      </p:pic>
      <p:sp>
        <p:nvSpPr>
          <p:cNvPr id="14" name="Блок-схема: альтернативный процесс 13">
            <a:extLst>
              <a:ext uri="{FF2B5EF4-FFF2-40B4-BE49-F238E27FC236}">
                <a16:creationId xmlns:a16="http://schemas.microsoft.com/office/drawing/2014/main" id="{095232CB-D5FD-4BF0-8232-94FBFBF7938F}"/>
              </a:ext>
            </a:extLst>
          </p:cNvPr>
          <p:cNvSpPr/>
          <p:nvPr/>
        </p:nvSpPr>
        <p:spPr>
          <a:xfrm>
            <a:off x="5354513" y="4356434"/>
            <a:ext cx="1390189" cy="661737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МДОАУ 113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F971F03-1E10-424F-AEBC-1DC89B3D74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910" y="2402349"/>
            <a:ext cx="3690961" cy="27682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Блок-схема: альтернативный процесс 12">
            <a:extLst>
              <a:ext uri="{FF2B5EF4-FFF2-40B4-BE49-F238E27FC236}">
                <a16:creationId xmlns:a16="http://schemas.microsoft.com/office/drawing/2014/main" id="{9123ACD0-D230-4768-8CE8-B6707E424C1B}"/>
              </a:ext>
            </a:extLst>
          </p:cNvPr>
          <p:cNvSpPr/>
          <p:nvPr/>
        </p:nvSpPr>
        <p:spPr>
          <a:xfrm>
            <a:off x="9490829" y="4951997"/>
            <a:ext cx="1457908" cy="610603"/>
          </a:xfrm>
          <a:prstGeom prst="flowChartAlternateProces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МДОАУ 123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2389AA7-78B4-488E-88BE-ED3CC1C48E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128" y="5650800"/>
            <a:ext cx="1133006" cy="113300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2CA40EC-A6B0-436F-8E02-4CC7CBEB0B7F}"/>
              </a:ext>
            </a:extLst>
          </p:cNvPr>
          <p:cNvSpPr txBox="1"/>
          <p:nvPr/>
        </p:nvSpPr>
        <p:spPr>
          <a:xfrm>
            <a:off x="7867146" y="1742696"/>
            <a:ext cx="380698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класс 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«Новогодние семейные традиции</a:t>
            </a:r>
            <a:r>
              <a:rPr lang="ru-RU" dirty="0"/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334106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B06E698-BCAF-4B3B-8CFA-CB51194CE2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65" r="19412" b="14899"/>
          <a:stretch/>
        </p:blipFill>
        <p:spPr>
          <a:xfrm>
            <a:off x="3540293" y="1374914"/>
            <a:ext cx="4082716" cy="35733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AF6CA7-E522-41ED-85DD-BF7419D4D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842" y="1034716"/>
            <a:ext cx="3320716" cy="24905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E9D861-709C-43D3-8FB9-A2A0349B67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437" b="16437"/>
          <a:stretch/>
        </p:blipFill>
        <p:spPr>
          <a:xfrm>
            <a:off x="7287126" y="4235110"/>
            <a:ext cx="4660232" cy="23461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7978590-3A67-434F-B193-863864B9E4F8}"/>
              </a:ext>
            </a:extLst>
          </p:cNvPr>
          <p:cNvSpPr txBox="1"/>
          <p:nvPr/>
        </p:nvSpPr>
        <p:spPr>
          <a:xfrm>
            <a:off x="1784685" y="226868"/>
            <a:ext cx="69061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межполушарного взаимодействия как средство физического развития и коррекции обучающихся с ОВЗ»</a:t>
            </a:r>
            <a:r>
              <a:rPr lang="ru-RU" b="1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CBB9FE-E61E-4F77-BA3E-70ED2C673EE6}"/>
              </a:ext>
            </a:extLst>
          </p:cNvPr>
          <p:cNvSpPr txBox="1"/>
          <p:nvPr/>
        </p:nvSpPr>
        <p:spPr>
          <a:xfrm>
            <a:off x="4319337" y="0"/>
            <a:ext cx="1625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E41C3D0-DF23-4742-B5EE-64C53FD642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992" y="2396247"/>
            <a:ext cx="1714500" cy="17145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5225B32-5A39-4F56-ABB3-15FE7500417E}"/>
              </a:ext>
            </a:extLst>
          </p:cNvPr>
          <p:cNvSpPr txBox="1"/>
          <p:nvPr/>
        </p:nvSpPr>
        <p:spPr>
          <a:xfrm>
            <a:off x="2452120" y="5157911"/>
            <a:ext cx="490551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Инструктор по физической культуре Мусина О.Н.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МДОАУ «Детский сад 122» г. Орска»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провела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мастер-класс с родителями и показала на практике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игры и упражнения, которые способствуют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активизации мозговой деятельности дошкольников.</a:t>
            </a:r>
          </a:p>
          <a:p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40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A9112D0-8AEC-4703-AE71-C4D03F0F689C}"/>
              </a:ext>
            </a:extLst>
          </p:cNvPr>
          <p:cNvSpPr txBox="1"/>
          <p:nvPr/>
        </p:nvSpPr>
        <p:spPr>
          <a:xfrm>
            <a:off x="3633537" y="276726"/>
            <a:ext cx="35658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Спортивно-семейный праздник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«Мы – счастливая семья!»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C5431A-818B-4143-8820-D093B2F6DF52}"/>
              </a:ext>
            </a:extLst>
          </p:cNvPr>
          <p:cNvSpPr txBox="1"/>
          <p:nvPr/>
        </p:nvSpPr>
        <p:spPr>
          <a:xfrm>
            <a:off x="5121443" y="5944950"/>
            <a:ext cx="69061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Дети и родители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МДОАУ 39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приняли участие в спортивных эстафетах.       8 семейных команд соревновались между собой в быстроте, ловкости и сноровке.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7D41CED-825D-4D4C-8BB5-ADB04B91BA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2" t="31487" r="12974" b="13582"/>
          <a:stretch/>
        </p:blipFill>
        <p:spPr>
          <a:xfrm>
            <a:off x="308809" y="1076716"/>
            <a:ext cx="5907573" cy="32014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B4AABC3-9B1A-4D9B-B48F-4A9E213F77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22" y="1561277"/>
            <a:ext cx="5653483" cy="42401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0E231CE-2493-4A9F-932D-4B860411DB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056" y="4431782"/>
            <a:ext cx="1639303" cy="163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50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DD0C1BD-F42C-4853-8FCB-C10FC2FE5979}"/>
              </a:ext>
            </a:extLst>
          </p:cNvPr>
          <p:cNvSpPr txBox="1"/>
          <p:nvPr/>
        </p:nvSpPr>
        <p:spPr>
          <a:xfrm>
            <a:off x="3161369" y="97572"/>
            <a:ext cx="39883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Отчётный концерт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«Крепкая семья – крепкая Россия»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2519029-15F2-4E96-AD5F-442FAC4BB0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61" t="22238" r="32414" b="41005"/>
          <a:stretch/>
        </p:blipFill>
        <p:spPr>
          <a:xfrm>
            <a:off x="235712" y="907381"/>
            <a:ext cx="4911804" cy="23942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545CA0D-18BC-403A-968D-F6990BD59E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18" t="21930" r="32409" b="40877"/>
          <a:stretch/>
        </p:blipFill>
        <p:spPr>
          <a:xfrm>
            <a:off x="6821906" y="4161239"/>
            <a:ext cx="5269832" cy="25506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0AE7F19-EAFD-4AF9-91B2-4D1CBD99B0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96" t="21579" r="31848" b="40526"/>
          <a:stretch/>
        </p:blipFill>
        <p:spPr>
          <a:xfrm>
            <a:off x="4324980" y="1421413"/>
            <a:ext cx="6221608" cy="3019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E23B50C-F1E0-47BF-9E12-9C41F6409E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588" y="202531"/>
            <a:ext cx="1409700" cy="14097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1FDA268-9456-4AD9-AFEF-1A66A9CC07D9}"/>
              </a:ext>
            </a:extLst>
          </p:cNvPr>
          <p:cNvSpPr txBox="1"/>
          <p:nvPr/>
        </p:nvSpPr>
        <p:spPr>
          <a:xfrm>
            <a:off x="2009274" y="4420923"/>
            <a:ext cx="78692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Детском саду № 46 «Фантазёры г. Орска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состоялся Отчётный концерт по реализации 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дополнительных общеразвивающих программ. 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Яркие творческие номера и композиции 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продемонстрировали успехи детей. 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А педагогический состав получили массу 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положительных откликов от родителей.  </a:t>
            </a:r>
          </a:p>
        </p:txBody>
      </p:sp>
    </p:spTree>
    <p:extLst>
      <p:ext uri="{BB962C8B-B14F-4D97-AF65-F5344CB8AC3E}">
        <p14:creationId xmlns:p14="http://schemas.microsoft.com/office/powerpoint/2010/main" val="295443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2695</TotalTime>
  <Words>1234</Words>
  <Application>Microsoft Office PowerPoint</Application>
  <PresentationFormat>Широкоэкранный</PresentationFormat>
  <Paragraphs>128</Paragraphs>
  <Slides>21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Тема Office</vt:lpstr>
      <vt:lpstr>Мероприятия в ДОО г. Орска, посвященные  Году семьи в России (2 полугодие 2024 года)</vt:lpstr>
      <vt:lpstr>«Букет добрых пожеланий» – акция, посвященная Международному дню инвалида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presentation-creation.ru</Company>
  <LinksUpToDate>false</LinksUpToDate>
  <SharedDoc>false</SharedDoc>
  <HyperlinkBase>presentation-creation.ru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Разноцветные треугольники, presentation-creation.ru</dc:title>
  <dc:creator>User Obstinate</dc:creator>
  <cp:lastModifiedBy>User</cp:lastModifiedBy>
  <cp:revision>84</cp:revision>
  <dcterms:created xsi:type="dcterms:W3CDTF">2021-05-04T06:37:33Z</dcterms:created>
  <dcterms:modified xsi:type="dcterms:W3CDTF">2024-12-24T06:38:27Z</dcterms:modified>
</cp:coreProperties>
</file>