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2" r:id="rId5"/>
    <p:sldId id="261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5" r:id="rId16"/>
    <p:sldId id="271" r:id="rId17"/>
    <p:sldId id="274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5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48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65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9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2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1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4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92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0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5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2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B758D-3505-4342-86B9-85FC577DC67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B7F6-2073-4D96-B313-D547125E8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2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jpeg"/><Relationship Id="rId7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" y="92228"/>
            <a:ext cx="11941791" cy="6651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" y="88313"/>
            <a:ext cx="1844791" cy="195679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Users\o\Downloads\logotip_goda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6" t="50618" r="36340" b="13693"/>
          <a:stretch/>
        </p:blipFill>
        <p:spPr bwMode="auto">
          <a:xfrm>
            <a:off x="10448192" y="1800483"/>
            <a:ext cx="1556385" cy="117174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4978" y="214524"/>
            <a:ext cx="1274174" cy="1377815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23415" y="328047"/>
            <a:ext cx="6548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образовательное учреждение  центр развития ребенка – детский сад № 9 муниципального образования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Щербиновский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станица Старощербиновская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2263" y="2967335"/>
            <a:ext cx="11041038" cy="7078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ФОРМЫ СОЦИАЛЬНО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ДОШКОЛЬНОГО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0758" y="43474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Подготовил воспитатель высшей  квалификационной категории Воронкова Е. 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63" y="3921892"/>
            <a:ext cx="3698543" cy="235639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2245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49272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446663" y="272955"/>
            <a:ext cx="9021170" cy="1433015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игры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" y="1932180"/>
            <a:ext cx="3697499" cy="20798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63" y="1924086"/>
            <a:ext cx="3573743" cy="20879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3" b="37313"/>
          <a:stretch/>
        </p:blipFill>
        <p:spPr>
          <a:xfrm>
            <a:off x="682387" y="4145283"/>
            <a:ext cx="3521983" cy="19780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2" b="37512"/>
          <a:stretch/>
        </p:blipFill>
        <p:spPr>
          <a:xfrm>
            <a:off x="4430963" y="4145283"/>
            <a:ext cx="3573743" cy="19755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3" b="35721"/>
          <a:stretch/>
        </p:blipFill>
        <p:spPr>
          <a:xfrm>
            <a:off x="8248320" y="1936295"/>
            <a:ext cx="3174240" cy="21588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9069" y="4463394"/>
            <a:ext cx="2547582" cy="162310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530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9" y="1177384"/>
            <a:ext cx="3736453" cy="21017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97" y="691911"/>
            <a:ext cx="3549685" cy="19966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22" y="1177384"/>
            <a:ext cx="3736453" cy="21017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3" y="3824917"/>
            <a:ext cx="3848668" cy="21648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3824917"/>
            <a:ext cx="3780430" cy="21264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028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492238" y="250616"/>
            <a:ext cx="9144000" cy="1173708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положительного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фона в группе и развитие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игры - этюды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-459" r="4258" b="459"/>
          <a:stretch/>
        </p:blipFill>
        <p:spPr>
          <a:xfrm>
            <a:off x="195722" y="3074685"/>
            <a:ext cx="3848668" cy="28300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49"/>
          <a:stretch/>
        </p:blipFill>
        <p:spPr>
          <a:xfrm>
            <a:off x="7670043" y="3052025"/>
            <a:ext cx="3862315" cy="27309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-2040" r="12495" b="2040"/>
          <a:stretch/>
        </p:blipFill>
        <p:spPr>
          <a:xfrm>
            <a:off x="3648319" y="1974444"/>
            <a:ext cx="4171850" cy="29014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959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" y="5112"/>
            <a:ext cx="11953075" cy="6540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786" r="15658" b="1094"/>
          <a:stretch/>
        </p:blipFill>
        <p:spPr>
          <a:xfrm rot="4517501">
            <a:off x="96708" y="1713572"/>
            <a:ext cx="2439110" cy="16407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14" y="788798"/>
            <a:ext cx="3171730" cy="23787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39" y="788798"/>
            <a:ext cx="3119503" cy="23396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28" y="3541345"/>
            <a:ext cx="2948006" cy="25915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10970" r="7712" b="14701"/>
          <a:stretch/>
        </p:blipFill>
        <p:spPr bwMode="auto">
          <a:xfrm>
            <a:off x="2851902" y="3527349"/>
            <a:ext cx="1869743" cy="22655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65" r="1544" b="5256"/>
          <a:stretch/>
        </p:blipFill>
        <p:spPr bwMode="auto">
          <a:xfrm>
            <a:off x="5154128" y="3527349"/>
            <a:ext cx="2019280" cy="22924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" y="149272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786" r="15658" b="1094"/>
          <a:stretch/>
        </p:blipFill>
        <p:spPr>
          <a:xfrm rot="6523367">
            <a:off x="9273664" y="1855147"/>
            <a:ext cx="2439110" cy="164079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6"/>
          <a:stretch/>
        </p:blipFill>
        <p:spPr>
          <a:xfrm>
            <a:off x="1536654" y="662817"/>
            <a:ext cx="3739486" cy="24704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60" y="3425162"/>
            <a:ext cx="3903380" cy="21956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34757"/>
          <a:stretch/>
        </p:blipFill>
        <p:spPr>
          <a:xfrm>
            <a:off x="5934584" y="1450386"/>
            <a:ext cx="2731743" cy="30911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174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49270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6" y="1593599"/>
            <a:ext cx="2706396" cy="36085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746913" y="305867"/>
            <a:ext cx="8393373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коллаж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«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 птиц из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ладошек»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34" y="1956154"/>
            <a:ext cx="5076082" cy="30178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048" y="1691932"/>
            <a:ext cx="2659750" cy="35463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447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" y="149272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1" y="1826346"/>
            <a:ext cx="3495303" cy="19661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9" y="4096775"/>
            <a:ext cx="3635052" cy="20447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-649" r="13504" b="11111"/>
          <a:stretch/>
        </p:blipFill>
        <p:spPr>
          <a:xfrm>
            <a:off x="4355743" y="1826346"/>
            <a:ext cx="3543944" cy="20723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20728" r="16827" b="39101"/>
          <a:stretch/>
        </p:blipFill>
        <p:spPr>
          <a:xfrm>
            <a:off x="3889483" y="385695"/>
            <a:ext cx="4476465" cy="12828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46" y="1818227"/>
            <a:ext cx="3343538" cy="18807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12470" r="51272" b="5159"/>
          <a:stretch/>
        </p:blipFill>
        <p:spPr>
          <a:xfrm>
            <a:off x="5063319" y="4107976"/>
            <a:ext cx="1856096" cy="21426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6" b="32935"/>
          <a:stretch/>
        </p:blipFill>
        <p:spPr>
          <a:xfrm>
            <a:off x="8303008" y="3981797"/>
            <a:ext cx="3038282" cy="23110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27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" y="149272"/>
            <a:ext cx="11873553" cy="64971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9128" y="1328953"/>
            <a:ext cx="3257182" cy="24428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610436" y="149272"/>
            <a:ext cx="8734567" cy="9591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участники в реализации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 ДОУ: «Читай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40" y="4040560"/>
            <a:ext cx="3116239" cy="23371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91" y="2149093"/>
            <a:ext cx="3303329" cy="24774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9" y="1859932"/>
            <a:ext cx="3359538" cy="25196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798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1" y="160338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831115" y="409432"/>
            <a:ext cx="8759547" cy="982639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участники образовательного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2" y="1990428"/>
            <a:ext cx="2712494" cy="203437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94" y="1990428"/>
            <a:ext cx="3021706" cy="22662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0" name="Picture 2" descr="https://avatars.mds.yandex.net/i?id=f1f3602ff8539351ed6a526d90c9a7f298e19746-533156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75" y="4518141"/>
            <a:ext cx="2391901" cy="164604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thumb_20251114_1341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427" y="1735156"/>
            <a:ext cx="2665144" cy="26651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759" y="1990428"/>
            <a:ext cx="2289642" cy="22896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5807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6" y="156096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1878" y="993037"/>
            <a:ext cx="3920316" cy="294023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65" y="1015662"/>
            <a:ext cx="4101329" cy="30759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6833" y="3916241"/>
            <a:ext cx="3485319" cy="26139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48" y="1289273"/>
            <a:ext cx="3885648" cy="29142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91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" y="180406"/>
            <a:ext cx="12010030" cy="64971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4775" y="2070191"/>
            <a:ext cx="9294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Определение: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– это процесс усвоения определенной системы знаний, норм и культурных ценностей, позволяющих дошкольнику активно и компетентно участвовать в жизни общества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врождённая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приобретенная способность, навык, умение передавать правильно свои мысли, чувства, эмоции так, чтобы они были понятны и восприняты другими людьми.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64776" y="532263"/>
            <a:ext cx="9294125" cy="107817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социально – коммуникативное  развитие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672" y="4776716"/>
            <a:ext cx="11313994" cy="13238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социализация, приобщение к социокультурным нормам, традициям семьи, общества и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971091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" y="108329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6"/>
          <a:stretch/>
        </p:blipFill>
        <p:spPr>
          <a:xfrm>
            <a:off x="680955" y="1555845"/>
            <a:ext cx="3768215" cy="24574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473958" y="320295"/>
            <a:ext cx="8939284" cy="908004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объявлен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годом Единства народов России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9"/>
          <a:stretch/>
        </p:blipFill>
        <p:spPr>
          <a:xfrm rot="5400000">
            <a:off x="9325478" y="1653983"/>
            <a:ext cx="2122491" cy="2116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r="13516"/>
          <a:stretch/>
        </p:blipFill>
        <p:spPr>
          <a:xfrm>
            <a:off x="8809630" y="3899776"/>
            <a:ext cx="3207224" cy="24575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" y="4207728"/>
            <a:ext cx="3821456" cy="2149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6" y="4273407"/>
            <a:ext cx="3725839" cy="20957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7834" r="5365"/>
          <a:stretch/>
        </p:blipFill>
        <p:spPr>
          <a:xfrm>
            <a:off x="4896769" y="1555845"/>
            <a:ext cx="3888787" cy="265188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70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" y="149272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3" y="2230996"/>
            <a:ext cx="2116633" cy="28133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499062" y="447479"/>
            <a:ext cx="9184943" cy="1033272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 сотрудничество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75" y="2205996"/>
            <a:ext cx="2154248" cy="28633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96" y="1778957"/>
            <a:ext cx="2325658" cy="30912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38" y="1778957"/>
            <a:ext cx="2325657" cy="30912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8488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7" y="0"/>
            <a:ext cx="11873553" cy="649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39204" r="5486" b="40498"/>
          <a:stretch/>
        </p:blipFill>
        <p:spPr>
          <a:xfrm>
            <a:off x="4612904" y="464023"/>
            <a:ext cx="2866030" cy="13920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36" y="967710"/>
            <a:ext cx="2184921" cy="21849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393" r="15598"/>
          <a:stretch/>
        </p:blipFill>
        <p:spPr>
          <a:xfrm>
            <a:off x="7946166" y="2060170"/>
            <a:ext cx="3989780" cy="27572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34" y="3419616"/>
            <a:ext cx="3712191" cy="20881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1" b="37910"/>
          <a:stretch/>
        </p:blipFill>
        <p:spPr>
          <a:xfrm>
            <a:off x="4612904" y="2320118"/>
            <a:ext cx="3086100" cy="16650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4" b="37512"/>
          <a:stretch/>
        </p:blipFill>
        <p:spPr>
          <a:xfrm>
            <a:off x="4712173" y="4176213"/>
            <a:ext cx="3086100" cy="17332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2003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6" y="87359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392072" y="423079"/>
            <a:ext cx="9075761" cy="1009935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«Посылка солдату -  Своих не бросаем».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03" y="1666991"/>
            <a:ext cx="4417249" cy="2484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30" y="1666991"/>
            <a:ext cx="4281903" cy="24706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76" y="4001354"/>
            <a:ext cx="4380931" cy="24642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4" name="Picture 2" descr="https://avatars.mds.yandex.net/i?id=c09d229a1ad0894ec977552e7cab731c754a80a2-12647458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14" y="4421537"/>
            <a:ext cx="1603609" cy="162390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0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4" y="124536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7" y="1523002"/>
            <a:ext cx="3780431" cy="21264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796" r="10111" b="-796"/>
          <a:stretch/>
        </p:blipFill>
        <p:spPr>
          <a:xfrm>
            <a:off x="5558780" y="1953745"/>
            <a:ext cx="5488350" cy="36145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7" y="3847601"/>
            <a:ext cx="3811139" cy="21437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Горизонтальный свиток 5"/>
          <p:cNvSpPr/>
          <p:nvPr/>
        </p:nvSpPr>
        <p:spPr>
          <a:xfrm>
            <a:off x="1637731" y="290117"/>
            <a:ext cx="8911988" cy="1033272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здорово, что мама есть на свете»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92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7" y="124535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91" y="2314298"/>
            <a:ext cx="6839804" cy="38473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160059" y="204426"/>
            <a:ext cx="9416956" cy="2029981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 Вместе не трудно,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Вместе не тесно,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Вместе легко 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всегда интересно!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62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6949"/>
            <a:ext cx="11941791" cy="67010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4432" y="2524836"/>
            <a:ext cx="7502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1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2" y="176568"/>
            <a:ext cx="1989197" cy="1446688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058">
            <a:off x="10485688" y="273311"/>
            <a:ext cx="1237478" cy="18831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411141" y="491319"/>
            <a:ext cx="8025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 ДО, п. 18.4.1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 области социально – коммуникативного развития детей от 3 до 4 лет основными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образовательной деятельности являются: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660" y="2307324"/>
            <a:ext cx="11465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способность откликаться на ярко выраженные эмоции, различать и понимать отдельные эмоциональные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 действиях, в которых проявляются доброе отношение и забота о членах семьи, близком окружении.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 установлении положительных контактов между детьми, основанных на общих интересах к действиям с игрушками, предметами и взаимной симпатии;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помощь в освоении способов взаимодействия со сверстниками в игре, в повседневном общении и бытовой деятельности.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 малой родине и поддерживать их отражения в различных видах деятельности;</a:t>
            </a:r>
          </a:p>
        </p:txBody>
      </p:sp>
    </p:spTree>
    <p:extLst>
      <p:ext uri="{BB962C8B-B14F-4D97-AF65-F5344CB8AC3E}">
        <p14:creationId xmlns:p14="http://schemas.microsoft.com/office/powerpoint/2010/main" val="73809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336418" y="241752"/>
            <a:ext cx="9296815" cy="1223089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 </a:t>
            </a:r>
            <a:r>
              <a:rPr lang="ru-RU" sz="2400" dirty="0"/>
              <a:t>развивающая предметно – пространственная среда </a:t>
            </a:r>
          </a:p>
          <a:p>
            <a:pPr algn="ctr"/>
            <a:r>
              <a:rPr lang="ru-RU" sz="2400" dirty="0"/>
              <a:t>включает </a:t>
            </a:r>
            <a:r>
              <a:rPr lang="ru-RU" sz="2400" dirty="0" smtClean="0"/>
              <a:t>в себя: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63" y="241752"/>
            <a:ext cx="1704973" cy="12399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Лента лицом вверх 5"/>
          <p:cNvSpPr/>
          <p:nvPr/>
        </p:nvSpPr>
        <p:spPr>
          <a:xfrm>
            <a:off x="4421874" y="1774208"/>
            <a:ext cx="4244454" cy="817365"/>
          </a:xfrm>
          <a:prstGeom prst="ribbon2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сюжетно – ролевой игры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43" y="4610907"/>
            <a:ext cx="2892954" cy="16272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3" y="2517881"/>
            <a:ext cx="2896155" cy="16290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1" y="2714233"/>
            <a:ext cx="2931369" cy="16488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66" y="4610907"/>
            <a:ext cx="3150743" cy="17722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2989" y="3456697"/>
            <a:ext cx="2722603" cy="20419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902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3913248" y="3309734"/>
            <a:ext cx="4189862" cy="924642"/>
          </a:xfrm>
          <a:prstGeom prst="ribbon2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конструирования</a:t>
            </a:r>
            <a:endParaRPr lang="ru-RU" dirty="0"/>
          </a:p>
        </p:txBody>
      </p:sp>
      <p:sp>
        <p:nvSpPr>
          <p:cNvPr id="5" name="Лента лицом вверх 4"/>
          <p:cNvSpPr/>
          <p:nvPr/>
        </p:nvSpPr>
        <p:spPr>
          <a:xfrm>
            <a:off x="4098756" y="406828"/>
            <a:ext cx="4092054" cy="896839"/>
          </a:xfrm>
          <a:prstGeom prst="ribbon2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патриотического воспитания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26" y="1563827"/>
            <a:ext cx="2708611" cy="15235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46" y="1563827"/>
            <a:ext cx="2822133" cy="15874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7" y="1563827"/>
            <a:ext cx="2708611" cy="15235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9" t="16600" r="1899" b="8462"/>
          <a:stretch/>
        </p:blipFill>
        <p:spPr>
          <a:xfrm>
            <a:off x="6159643" y="1563827"/>
            <a:ext cx="2824519" cy="15874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27" y="4386557"/>
            <a:ext cx="3795584" cy="21350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b="19738"/>
          <a:stretch/>
        </p:blipFill>
        <p:spPr>
          <a:xfrm>
            <a:off x="6552811" y="4370096"/>
            <a:ext cx="2877791" cy="220446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351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5" y="175120"/>
            <a:ext cx="11873553" cy="6497187"/>
          </a:xfrm>
          <a:prstGeom prst="rect">
            <a:avLst/>
          </a:prstGeom>
        </p:spPr>
      </p:pic>
      <p:sp>
        <p:nvSpPr>
          <p:cNvPr id="7" name="Лента лицом вверх 6"/>
          <p:cNvSpPr/>
          <p:nvPr/>
        </p:nvSpPr>
        <p:spPr>
          <a:xfrm>
            <a:off x="3968874" y="564832"/>
            <a:ext cx="4189862" cy="102092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театрализации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7400" y="4284595"/>
            <a:ext cx="2309763" cy="19198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291" y="2188967"/>
            <a:ext cx="2730711" cy="20480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8370" y="2135379"/>
            <a:ext cx="2564925" cy="19236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64" y="1480761"/>
            <a:ext cx="2361521" cy="194295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AutoShape 2" descr="thumb_20250220_0947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thumb_20250220_09472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thumb_20250220_09472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2588" y="4013631"/>
            <a:ext cx="2348007" cy="17610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3" y="1920059"/>
            <a:ext cx="3371914" cy="18967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1693" r="3508" b="29352"/>
          <a:stretch/>
        </p:blipFill>
        <p:spPr>
          <a:xfrm>
            <a:off x="4225877" y="4776990"/>
            <a:ext cx="4831308" cy="14267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013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" y="295560"/>
            <a:ext cx="11873553" cy="64971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4" y="1531194"/>
            <a:ext cx="2565952" cy="14433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8" y="5115365"/>
            <a:ext cx="2429301" cy="13664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51" y="1531194"/>
            <a:ext cx="2760578" cy="15528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96" y="1531195"/>
            <a:ext cx="2132523" cy="15550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537" r="8010"/>
          <a:stretch/>
        </p:blipFill>
        <p:spPr>
          <a:xfrm>
            <a:off x="5972297" y="3392769"/>
            <a:ext cx="2320122" cy="21881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1951630" y="330649"/>
            <a:ext cx="8488907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85" y="1538443"/>
            <a:ext cx="2747691" cy="15455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560">
            <a:off x="729362" y="5204092"/>
            <a:ext cx="1855947" cy="13293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677" r="12189" b="15659"/>
          <a:stretch/>
        </p:blipFill>
        <p:spPr>
          <a:xfrm rot="6367546">
            <a:off x="7270921" y="5261392"/>
            <a:ext cx="1600340" cy="10744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77" y="3385888"/>
            <a:ext cx="3113632" cy="201862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4"/>
          <a:stretch/>
        </p:blipFill>
        <p:spPr>
          <a:xfrm>
            <a:off x="3149026" y="3322568"/>
            <a:ext cx="2589423" cy="164329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18283"/>
          <a:stretch/>
        </p:blipFill>
        <p:spPr>
          <a:xfrm>
            <a:off x="246833" y="3112309"/>
            <a:ext cx="2668345" cy="19292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645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1676483" y="354842"/>
            <a:ext cx="8775510" cy="1142454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организации взаимодействия с воспитанниками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8" y="1956747"/>
            <a:ext cx="3339154" cy="18782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43379"/>
          <a:stretch/>
        </p:blipFill>
        <p:spPr>
          <a:xfrm>
            <a:off x="8869462" y="1828800"/>
            <a:ext cx="2288804" cy="29217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3" b="37512"/>
          <a:stretch/>
        </p:blipFill>
        <p:spPr>
          <a:xfrm>
            <a:off x="4823348" y="1956747"/>
            <a:ext cx="3542278" cy="19738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37612" r="4422" b="37314"/>
          <a:stretch/>
        </p:blipFill>
        <p:spPr>
          <a:xfrm>
            <a:off x="909825" y="4109136"/>
            <a:ext cx="3409687" cy="20372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AutoShape 2" descr="https://avatars.mds.yandex.net/i?id=b17413dadeaa281c2664c8376a46d3b9d03e2170-10782253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s://avatars.mds.yandex.net/i?id=b17413dadeaa281c2664c8376a46d3b9d03e2170-10782253-images-thumbs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626" y="4863313"/>
            <a:ext cx="3398061" cy="14047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3" b="35721"/>
          <a:stretch/>
        </p:blipFill>
        <p:spPr>
          <a:xfrm>
            <a:off x="4823348" y="4109136"/>
            <a:ext cx="3174240" cy="21588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309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" y="176568"/>
            <a:ext cx="11873553" cy="6497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2" y="1923746"/>
            <a:ext cx="3544898" cy="21489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419366" y="176568"/>
            <a:ext cx="9184943" cy="1388967"/>
          </a:xfrm>
          <a:prstGeom prst="horizontalScroll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ролевые игры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51" y="1904710"/>
            <a:ext cx="3854280" cy="2168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82" y="1923747"/>
            <a:ext cx="3199149" cy="21489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7" y="4270315"/>
            <a:ext cx="3483287" cy="19593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982" y="4270315"/>
            <a:ext cx="3208026" cy="19106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t="16637" r="28600"/>
          <a:stretch/>
        </p:blipFill>
        <p:spPr>
          <a:xfrm>
            <a:off x="4878159" y="4270315"/>
            <a:ext cx="2799371" cy="21635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82683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355</Words>
  <Application>Microsoft Office PowerPoint</Application>
  <PresentationFormat>Широкоэкранный</PresentationFormat>
  <Paragraphs>39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</dc:creator>
  <cp:lastModifiedBy>o</cp:lastModifiedBy>
  <cp:revision>58</cp:revision>
  <dcterms:created xsi:type="dcterms:W3CDTF">2026-03-19T07:32:08Z</dcterms:created>
  <dcterms:modified xsi:type="dcterms:W3CDTF">2026-03-23T07:15:10Z</dcterms:modified>
</cp:coreProperties>
</file>